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58" r:id="rId5"/>
    <p:sldId id="267" r:id="rId6"/>
    <p:sldId id="261" r:id="rId7"/>
    <p:sldId id="269" r:id="rId8"/>
    <p:sldId id="263" r:id="rId9"/>
    <p:sldId id="268" r:id="rId10"/>
    <p:sldId id="262" r:id="rId11"/>
    <p:sldId id="266" r:id="rId12"/>
    <p:sldId id="260" r:id="rId13"/>
    <p:sldId id="270" r:id="rId14"/>
    <p:sldId id="264" r:id="rId15"/>
    <p:sldId id="25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11"/>
    <p:restoredTop sz="95872"/>
  </p:normalViewPr>
  <p:slideViewPr>
    <p:cSldViewPr snapToGrid="0" snapToObjects="1">
      <p:cViewPr varScale="1">
        <p:scale>
          <a:sx n="102" d="100"/>
          <a:sy n="102" d="100"/>
        </p:scale>
        <p:origin x="20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8EB34-F9CE-C144-B6B8-BE6F0218FE8F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BF610-E651-7D47-A48D-A17741AE2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04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610-E651-7D47-A48D-A17741AE231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0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7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20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23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3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72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6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8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6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1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FAA5-A891-584D-965A-27A9C58529A1}" type="datetimeFigureOut">
              <a:rPr lang="ru-RU" smtClean="0"/>
              <a:t>08.04.17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ABD46-11CC-6549-9E22-6AD3C9C13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1682" y="1791222"/>
            <a:ext cx="9144000" cy="2116898"/>
          </a:xfrm>
        </p:spPr>
        <p:txBody>
          <a:bodyPr/>
          <a:lstStyle/>
          <a:p>
            <a:r>
              <a:rPr lang="en-US" b="1" dirty="0" smtClean="0">
                <a:latin typeface="Marion" charset="0"/>
                <a:ea typeface="Marion" charset="0"/>
                <a:cs typeface="Marion" charset="0"/>
              </a:rPr>
              <a:t>Slaves in Ancient Greek tragedy: visual analytics</a:t>
            </a:r>
            <a:endParaRPr lang="ru-RU" b="1" dirty="0">
              <a:latin typeface="Marion" charset="0"/>
              <a:ea typeface="Marion" charset="0"/>
              <a:cs typeface="Mari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2390"/>
            <a:ext cx="10515600" cy="912531"/>
          </a:xfrm>
        </p:spPr>
        <p:txBody>
          <a:bodyPr/>
          <a:lstStyle/>
          <a:p>
            <a:pPr algn="ctr"/>
            <a:r>
              <a:rPr lang="en-US" i="1" dirty="0" smtClean="0">
                <a:latin typeface="Marion" charset="0"/>
                <a:ea typeface="Marion" charset="0"/>
                <a:cs typeface="Marion" charset="0"/>
              </a:rPr>
              <a:t>Euripides’ 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“Orestes”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7235" y="1164920"/>
            <a:ext cx="4748409" cy="5012042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structure is specific: most secondary characters have two or more communication acts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Phrygian Eunuch is a legitimate character of the tragedy despite being a slave: he has two links and he’s not even called a slave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“real” slaves don’t speak: their only appearance in the tragedy is an irresponsive order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605" y="4308492"/>
            <a:ext cx="3026528" cy="2320047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286" y="839244"/>
            <a:ext cx="5304531" cy="293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321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err="1" smtClean="0">
                <a:latin typeface="Marion" charset="0"/>
                <a:ea typeface="Marion" charset="0"/>
                <a:cs typeface="Marion" charset="0"/>
              </a:rPr>
              <a:t>Eschil’s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“The Libation Bearers” (“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Choephoroi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”)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24" y="1640909"/>
            <a:ext cx="8003118" cy="4601248"/>
          </a:xfrm>
        </p:spPr>
      </p:pic>
    </p:spTree>
    <p:extLst>
      <p:ext uri="{BB962C8B-B14F-4D97-AF65-F5344CB8AC3E}">
        <p14:creationId xmlns:p14="http://schemas.microsoft.com/office/powerpoint/2010/main" val="7097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06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err="1" smtClean="0">
                <a:latin typeface="Marion" charset="0"/>
                <a:ea typeface="Marion" charset="0"/>
                <a:cs typeface="Marion" charset="0"/>
              </a:rPr>
              <a:t>Eschil’s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“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Choephoroi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1653" y="1052186"/>
            <a:ext cx="6088693" cy="512477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lead character is a female slave chorus leader but only as it represents the whole chorus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status of the slave is evident in the tragedy’s beginning but later it becomes implicit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Another slave character is 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peripherical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: the only character which is not connected to the three key figures but nevertheless he is speaking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txBody>
          <a:bodyPr/>
          <a:lstStyle/>
          <a:p>
            <a:pPr algn="ctr"/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Sophocles’ “Oedipus The King”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916" y="1152396"/>
            <a:ext cx="8378167" cy="5291475"/>
          </a:xfrm>
        </p:spPr>
      </p:pic>
    </p:spTree>
    <p:extLst>
      <p:ext uri="{BB962C8B-B14F-4D97-AF65-F5344CB8AC3E}">
        <p14:creationId xmlns:p14="http://schemas.microsoft.com/office/powerpoint/2010/main" val="644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108"/>
          </a:xfrm>
        </p:spPr>
        <p:txBody>
          <a:bodyPr/>
          <a:lstStyle/>
          <a:p>
            <a:pPr algn="ctr"/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Sophocles’ “Oedipus The King”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0754" y="1653436"/>
            <a:ext cx="5750491" cy="4013136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biggest number of slaves (4)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Three of them are servants: their functions in the plot are specified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Servants speak because they all have a message for the protagonists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only “classic” slave is far from the network 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centre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and speaks to a secondary character</a:t>
            </a:r>
            <a:endParaRPr lang="ru-RU" dirty="0" smtClean="0">
              <a:latin typeface="Marion" charset="0"/>
              <a:ea typeface="Marion" charset="0"/>
              <a:cs typeface="Mari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0833"/>
            <a:ext cx="10515600" cy="889348"/>
          </a:xfrm>
        </p:spPr>
        <p:txBody>
          <a:bodyPr/>
          <a:lstStyle/>
          <a:p>
            <a:pPr algn="ctr"/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Summary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8779"/>
            <a:ext cx="10515600" cy="51181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According to the graphs, we can conclude that slaves in Ancient Greek tragedy </a:t>
            </a:r>
            <a:r>
              <a:rPr lang="en-US" i="1" dirty="0" smtClean="0">
                <a:latin typeface="Marion" charset="0"/>
                <a:ea typeface="Marion" charset="0"/>
                <a:cs typeface="Marion" charset="0"/>
              </a:rPr>
              <a:t>have an intermediate position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: </a:t>
            </a:r>
            <a:br>
              <a:rPr lang="en-US" dirty="0" smtClean="0">
                <a:latin typeface="Marion" charset="0"/>
                <a:ea typeface="Marion" charset="0"/>
                <a:cs typeface="Marion" charset="0"/>
              </a:rPr>
            </a:b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they’re not totally excluded from the plot but generally have a lesser role than other characters </a:t>
            </a:r>
          </a:p>
          <a:p>
            <a:pPr marL="0" indent="0">
              <a:buNone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A typical portrait of a slave in a tragedy: 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doesn’t speak  </a:t>
            </a:r>
          </a:p>
          <a:p>
            <a:pPr>
              <a:buFont typeface="Wingdings" charset="2"/>
              <a:buChar char="§"/>
            </a:pPr>
            <a:r>
              <a:rPr lang="en-US" dirty="0">
                <a:latin typeface="Marion" charset="0"/>
                <a:ea typeface="Marion" charset="0"/>
                <a:cs typeface="Marion" charset="0"/>
              </a:rPr>
              <a:t> 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doesn’t have a name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usually appears in non-significant parts of the plot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connected only to one of the characters</a:t>
            </a:r>
          </a:p>
          <a:p>
            <a:pPr>
              <a:buFont typeface="Wingdings" charset="2"/>
              <a:buChar char="§"/>
            </a:pPr>
            <a:r>
              <a:rPr lang="en-US" dirty="0">
                <a:latin typeface="Marion" charset="0"/>
                <a:ea typeface="Marion" charset="0"/>
                <a:cs typeface="Marion" charset="0"/>
              </a:rPr>
              <a:t> 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located far from the network 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centre</a:t>
            </a:r>
            <a:endParaRPr lang="en-US" dirty="0" smtClean="0">
              <a:latin typeface="Marion" charset="0"/>
              <a:ea typeface="Marion" charset="0"/>
              <a:cs typeface="Marion" charset="0"/>
            </a:endParaRPr>
          </a:p>
          <a:p>
            <a:endParaRPr lang="en-US" dirty="0">
              <a:latin typeface="Marion" charset="0"/>
              <a:ea typeface="Marion" charset="0"/>
              <a:cs typeface="Mari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9974"/>
            <a:ext cx="10515600" cy="498698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smtClean="0">
                <a:latin typeface="Marion" charset="0"/>
                <a:ea typeface="Marion" charset="0"/>
                <a:cs typeface="Marion" charset="0"/>
              </a:rPr>
              <a:t>The Ancient Greek culture tends not to classify slaves as the part of the community </a:t>
            </a:r>
          </a:p>
          <a:p>
            <a:pPr marL="0" indent="0">
              <a:buNone/>
            </a:pPr>
            <a:r>
              <a:rPr lang="en-US" sz="2400" dirty="0" smtClean="0">
                <a:latin typeface="Marion" charset="0"/>
                <a:ea typeface="Marion" charset="0"/>
                <a:cs typeface="Marion" charset="0"/>
              </a:rPr>
              <a:t>     “</a:t>
            </a:r>
            <a:r>
              <a:rPr lang="en-US" sz="2400" dirty="0">
                <a:latin typeface="Marion" charset="0"/>
                <a:ea typeface="Marion" charset="0"/>
                <a:cs typeface="Marion" charset="0"/>
              </a:rPr>
              <a:t>the barbarian and the slave were by nature </a:t>
            </a:r>
            <a:r>
              <a:rPr lang="en-US" sz="2400" dirty="0" smtClean="0">
                <a:latin typeface="Marion" charset="0"/>
                <a:ea typeface="Marion" charset="0"/>
                <a:cs typeface="Marion" charset="0"/>
              </a:rPr>
              <a:t>one” (</a:t>
            </a:r>
            <a:r>
              <a:rPr lang="en-US" sz="2400" i="1" dirty="0" smtClean="0">
                <a:latin typeface="Marion" charset="0"/>
                <a:ea typeface="Marion" charset="0"/>
                <a:cs typeface="Marion" charset="0"/>
              </a:rPr>
              <a:t>Aristotle</a:t>
            </a:r>
            <a:r>
              <a:rPr lang="en-US" sz="2400" dirty="0" smtClean="0">
                <a:latin typeface="Marion" charset="0"/>
                <a:ea typeface="Marion" charset="0"/>
                <a:cs typeface="Marion" charset="0"/>
              </a:rPr>
              <a:t>, “Politics”, 1252b)</a:t>
            </a:r>
            <a:endParaRPr lang="ru-RU" sz="2400" dirty="0" smtClean="0">
              <a:latin typeface="Marion" charset="0"/>
              <a:ea typeface="Marion" charset="0"/>
              <a:cs typeface="Marion" charset="0"/>
            </a:endParaRPr>
          </a:p>
          <a:p>
            <a:pPr>
              <a:buFont typeface="Wingdings" charset="2"/>
              <a:buChar char="§"/>
            </a:pPr>
            <a:r>
              <a:rPr lang="en-US" sz="2400" dirty="0" smtClean="0">
                <a:latin typeface="Marion" charset="0"/>
                <a:ea typeface="Marion" charset="0"/>
                <a:cs typeface="Marion" charset="0"/>
              </a:rPr>
              <a:t>In Greek tragedy, there are some slave characters. We analyzed six tragedies supposing that the slaves may have a distinct role in the plot comparing to other characters (principal or secondary)</a:t>
            </a:r>
            <a:endParaRPr lang="ru-RU" sz="2400" dirty="0" smtClean="0">
              <a:latin typeface="Marion" charset="0"/>
              <a:ea typeface="Marion" charset="0"/>
              <a:cs typeface="Marion" charset="0"/>
            </a:endParaRPr>
          </a:p>
          <a:p>
            <a:pPr>
              <a:buFont typeface="Wingdings" charset="2"/>
              <a:buChar char="§"/>
            </a:pPr>
            <a:r>
              <a:rPr lang="en-US" sz="2400" dirty="0" smtClean="0">
                <a:latin typeface="Marion" charset="0"/>
                <a:ea typeface="Marion" charset="0"/>
                <a:cs typeface="Marion" charset="0"/>
              </a:rPr>
              <a:t>Their distinction may be quantitatively expressed by their extraordinary position in the network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latin typeface="Marion" charset="0"/>
                <a:ea typeface="Marion" charset="0"/>
                <a:cs typeface="Marion" charset="0"/>
              </a:rPr>
              <a:t>We made a network for each tragedy. A speech act is counted as a link; the weight of the link is the number of interactions in different acts of the tragedy</a:t>
            </a:r>
            <a:endParaRPr lang="ru-RU" sz="2400" dirty="0" smtClean="0">
              <a:latin typeface="Marion" charset="0"/>
              <a:ea typeface="Marion" charset="0"/>
              <a:cs typeface="Marion" charset="0"/>
            </a:endParaRPr>
          </a:p>
          <a:p>
            <a:pPr>
              <a:buFont typeface="Wingdings" charset="2"/>
              <a:buChar char="§"/>
            </a:pPr>
            <a:endParaRPr lang="ru-RU" sz="2400" dirty="0">
              <a:latin typeface="Marion" charset="0"/>
              <a:ea typeface="Marion" charset="0"/>
              <a:cs typeface="Mari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108"/>
          </a:xfrm>
        </p:spPr>
        <p:txBody>
          <a:bodyPr/>
          <a:lstStyle/>
          <a:p>
            <a:pPr algn="ctr"/>
            <a:r>
              <a:rPr lang="en-US" i="1" dirty="0" err="1" smtClean="0">
                <a:latin typeface="Marion" charset="0"/>
                <a:ea typeface="Marion" charset="0"/>
                <a:cs typeface="Marion" charset="0"/>
              </a:rPr>
              <a:t>Eschil’s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“Agamemnon”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877" y="1114817"/>
            <a:ext cx="7578246" cy="5397662"/>
          </a:xfrm>
        </p:spPr>
      </p:pic>
    </p:spTree>
    <p:extLst>
      <p:ext uri="{BB962C8B-B14F-4D97-AF65-F5344CB8AC3E}">
        <p14:creationId xmlns:p14="http://schemas.microsoft.com/office/powerpoint/2010/main" val="20872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322"/>
          </a:xfrm>
        </p:spPr>
        <p:txBody>
          <a:bodyPr/>
          <a:lstStyle/>
          <a:p>
            <a:pPr algn="ctr"/>
            <a:r>
              <a:rPr lang="en-US" i="1" dirty="0" err="1" smtClean="0">
                <a:latin typeface="Marion" charset="0"/>
                <a:ea typeface="Marion" charset="0"/>
                <a:cs typeface="Marion" charset="0"/>
              </a:rPr>
              <a:t>Eschil’s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“Agamemnon”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4583"/>
            <a:ext cx="5023981" cy="4687909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slave is separated from the others and is connected only to the lead character (Clytemnestra)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It doesn’t speak: it is the feature that distinguishes the slave from the secondary characters</a:t>
            </a:r>
            <a:endParaRPr lang="ru-RU" dirty="0" smtClean="0">
              <a:latin typeface="Marion" charset="0"/>
              <a:ea typeface="Marion" charset="0"/>
              <a:cs typeface="Marion" charset="0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other slave has a small monologue; in fact, it 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doesn</a:t>
            </a:r>
            <a:r>
              <a:rPr lang="uk-UA" dirty="0" smtClean="0">
                <a:latin typeface="Marion" charset="0"/>
                <a:ea typeface="Marion" charset="0"/>
                <a:cs typeface="Marion" charset="0"/>
              </a:rPr>
              <a:t>’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 take part in the tragedy as a legitimate character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98" y="1617543"/>
            <a:ext cx="4375680" cy="327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79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latin typeface="Marion" charset="0"/>
                <a:ea typeface="Marion" charset="0"/>
                <a:cs typeface="Marion" charset="0"/>
              </a:rPr>
              <a:t>Sophocles’ 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“Antigone”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241" y="1064712"/>
            <a:ext cx="5403209" cy="5403209"/>
          </a:xfrm>
        </p:spPr>
      </p:pic>
    </p:spTree>
    <p:extLst>
      <p:ext uri="{BB962C8B-B14F-4D97-AF65-F5344CB8AC3E}">
        <p14:creationId xmlns:p14="http://schemas.microsoft.com/office/powerpoint/2010/main" val="16896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847"/>
          </a:xfrm>
        </p:spPr>
        <p:txBody>
          <a:bodyPr/>
          <a:lstStyle/>
          <a:p>
            <a:pPr algn="ctr"/>
            <a:r>
              <a:rPr lang="en-US" i="1" dirty="0" smtClean="0">
                <a:latin typeface="Marion" charset="0"/>
                <a:ea typeface="Marion" charset="0"/>
                <a:cs typeface="Marion" charset="0"/>
              </a:rPr>
              <a:t>Sophocles’ 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“Antigone”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6170"/>
            <a:ext cx="6113745" cy="3925454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slave doesn’t speak; it is just the intention of other speech acts</a:t>
            </a:r>
            <a:endParaRPr lang="ru-RU" dirty="0" smtClean="0">
              <a:latin typeface="Marion" charset="0"/>
              <a:ea typeface="Marion" charset="0"/>
              <a:cs typeface="Marion" charset="0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It is connected only to the main character </a:t>
            </a:r>
            <a:r>
              <a:rPr lang="ru-RU" dirty="0" smtClean="0">
                <a:latin typeface="Marion" charset="0"/>
                <a:ea typeface="Marion" charset="0"/>
                <a:cs typeface="Marion" charset="0"/>
              </a:rPr>
              <a:t>(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Creon)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Three characters which have only one link are Slave, 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Teiresias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and 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Haimon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, but the last two have a certain number of speech acts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684" y="1721894"/>
            <a:ext cx="4709189" cy="396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943"/>
          </a:xfrm>
        </p:spPr>
        <p:txBody>
          <a:bodyPr/>
          <a:lstStyle/>
          <a:p>
            <a:pPr algn="ctr"/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Euripides’ “Medea”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22" y="1146068"/>
            <a:ext cx="7433920" cy="5030895"/>
          </a:xfrm>
        </p:spPr>
      </p:pic>
    </p:spTree>
    <p:extLst>
      <p:ext uri="{BB962C8B-B14F-4D97-AF65-F5344CB8AC3E}">
        <p14:creationId xmlns:p14="http://schemas.microsoft.com/office/powerpoint/2010/main" val="15326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2"/>
          </a:xfrm>
        </p:spPr>
        <p:txBody>
          <a:bodyPr/>
          <a:lstStyle/>
          <a:p>
            <a:pPr algn="ctr"/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Euripides’ “Medea”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5441"/>
            <a:ext cx="4823564" cy="4761522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 slaves are </a:t>
            </a:r>
            <a:r>
              <a:rPr lang="en-US" i="1" dirty="0" err="1" smtClean="0">
                <a:latin typeface="Marion" charset="0"/>
                <a:ea typeface="Marion" charset="0"/>
                <a:cs typeface="Marion" charset="0"/>
              </a:rPr>
              <a:t>clusterized</a:t>
            </a:r>
            <a:endParaRPr lang="en-US" i="1" dirty="0" smtClean="0">
              <a:latin typeface="Marion" charset="0"/>
              <a:ea typeface="Marion" charset="0"/>
              <a:cs typeface="Marion" charset="0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Only the slave attendant speaks to the protagonist but the slaves intercommunicate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They open the play (the same is in “Agamemnon”) 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Slave attendant is closer to the </a:t>
            </a:r>
            <a:r>
              <a:rPr lang="en-US" dirty="0" err="1" smtClean="0">
                <a:latin typeface="Marion" charset="0"/>
                <a:ea typeface="Marion" charset="0"/>
                <a:cs typeface="Marion" charset="0"/>
              </a:rPr>
              <a:t>centre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 as he’s more important to the plot</a:t>
            </a:r>
          </a:p>
          <a:p>
            <a:pPr>
              <a:buFont typeface="Wingdings" charset="2"/>
              <a:buChar char="§"/>
            </a:pP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75" y="1302708"/>
            <a:ext cx="4067027" cy="439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/>
          <a:lstStyle/>
          <a:p>
            <a:pPr algn="ctr"/>
            <a:r>
              <a:rPr lang="en-US" i="1" dirty="0" smtClean="0">
                <a:latin typeface="Marion" charset="0"/>
                <a:ea typeface="Marion" charset="0"/>
                <a:cs typeface="Marion" charset="0"/>
              </a:rPr>
              <a:t>Euripides’ </a:t>
            </a:r>
            <a:r>
              <a:rPr lang="en-US" dirty="0" smtClean="0">
                <a:latin typeface="Marion" charset="0"/>
                <a:ea typeface="Marion" charset="0"/>
                <a:cs typeface="Marion" charset="0"/>
              </a:rPr>
              <a:t>“Orestes”</a:t>
            </a:r>
            <a:endParaRPr lang="ru-RU" dirty="0">
              <a:latin typeface="Marion" charset="0"/>
              <a:ea typeface="Marion" charset="0"/>
              <a:cs typeface="Marion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349" y="1327760"/>
            <a:ext cx="7435302" cy="4021610"/>
          </a:xfrm>
        </p:spPr>
      </p:pic>
    </p:spTree>
    <p:extLst>
      <p:ext uri="{BB962C8B-B14F-4D97-AF65-F5344CB8AC3E}">
        <p14:creationId xmlns:p14="http://schemas.microsoft.com/office/powerpoint/2010/main" val="2370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434</Words>
  <Application>Microsoft Macintosh PowerPoint</Application>
  <PresentationFormat>Широкоэкранный</PresentationFormat>
  <Paragraphs>47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Marion</vt:lpstr>
      <vt:lpstr>Wingdings</vt:lpstr>
      <vt:lpstr>Arial</vt:lpstr>
      <vt:lpstr>Тема Office</vt:lpstr>
      <vt:lpstr>Slaves in Ancient Greek tragedy: visual analytics</vt:lpstr>
      <vt:lpstr>Презентация PowerPoint</vt:lpstr>
      <vt:lpstr>Eschil’s “Agamemnon”</vt:lpstr>
      <vt:lpstr>Eschil’s “Agamemnon”</vt:lpstr>
      <vt:lpstr>Sophocles’ “Antigone”</vt:lpstr>
      <vt:lpstr>Sophocles’ “Antigone”</vt:lpstr>
      <vt:lpstr>Euripides’ “Medea”</vt:lpstr>
      <vt:lpstr>Euripides’ “Medea”</vt:lpstr>
      <vt:lpstr>Euripides’ “Orestes”</vt:lpstr>
      <vt:lpstr>Euripides’ “Orestes”</vt:lpstr>
      <vt:lpstr>Eschil’s “The Libation Bearers” (“Choephoroi”)</vt:lpstr>
      <vt:lpstr>Eschil’s “Choephoroi”</vt:lpstr>
      <vt:lpstr>Sophocles’ “Oedipus The King”</vt:lpstr>
      <vt:lpstr>Sophocles’ “Oedipus The King”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Колганов Артём Вадимович</dc:creator>
  <cp:lastModifiedBy>Колганов Артём Вадимович</cp:lastModifiedBy>
  <cp:revision>21</cp:revision>
  <dcterms:created xsi:type="dcterms:W3CDTF">2017-04-07T07:21:19Z</dcterms:created>
  <dcterms:modified xsi:type="dcterms:W3CDTF">2017-04-08T07:26:18Z</dcterms:modified>
</cp:coreProperties>
</file>