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28"/>
  </p:notesMasterIdLst>
  <p:sldIdLst>
    <p:sldId id="256" r:id="rId2"/>
    <p:sldId id="275" r:id="rId3"/>
    <p:sldId id="287" r:id="rId4"/>
    <p:sldId id="277" r:id="rId5"/>
    <p:sldId id="284" r:id="rId6"/>
    <p:sldId id="281" r:id="rId7"/>
    <p:sldId id="283" r:id="rId8"/>
    <p:sldId id="285" r:id="rId9"/>
    <p:sldId id="282" r:id="rId10"/>
    <p:sldId id="272" r:id="rId11"/>
    <p:sldId id="286" r:id="rId12"/>
    <p:sldId id="259" r:id="rId13"/>
    <p:sldId id="262" r:id="rId14"/>
    <p:sldId id="261" r:id="rId15"/>
    <p:sldId id="264" r:id="rId16"/>
    <p:sldId id="265" r:id="rId17"/>
    <p:sldId id="268" r:id="rId18"/>
    <p:sldId id="267" r:id="rId19"/>
    <p:sldId id="288" r:id="rId20"/>
    <p:sldId id="270" r:id="rId21"/>
    <p:sldId id="266" r:id="rId22"/>
    <p:sldId id="274" r:id="rId23"/>
    <p:sldId id="273" r:id="rId24"/>
    <p:sldId id="276" r:id="rId25"/>
    <p:sldId id="269" r:id="rId26"/>
    <p:sldId id="260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6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4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87059-0FD8-485E-95DC-B86BF2E689A9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1DC7A-3F44-45B4-AF4F-EDF303B373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019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1DC7A-3F44-45B4-AF4F-EDF303B37327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466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146DF-264D-4FBA-A2B4-4C1891E6DE37}" type="datetime1">
              <a:rPr lang="ru-RU" smtClean="0"/>
              <a:t>07.02.2018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6ED58-319F-4360-A7BB-9B264B6AD3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784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0CE95-C581-4F89-914D-3291C2396C74}" type="datetime1">
              <a:rPr lang="ru-RU" smtClean="0"/>
              <a:t>07.02.2018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6ED58-319F-4360-A7BB-9B264B6AD3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000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ED57-AB54-4F84-BFBA-8D31CF3EEAFC}" type="datetime1">
              <a:rPr lang="ru-RU" smtClean="0"/>
              <a:t>07.02.2018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6ED58-319F-4360-A7BB-9B264B6AD3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460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4CDE1-54C4-4D7C-9B10-EDF4EBD2A0BB}" type="datetime1">
              <a:rPr lang="ru-RU" smtClean="0"/>
              <a:t>07.02.2018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6ED58-319F-4360-A7BB-9B264B6AD30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3898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9A66D-F518-40CB-ABD2-7EF39BB98B51}" type="datetime1">
              <a:rPr lang="ru-RU" smtClean="0"/>
              <a:t>07.02.2018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6ED58-319F-4360-A7BB-9B264B6AD3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318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F320C-67E1-4807-A18A-B298C3E581BD}" type="datetime1">
              <a:rPr lang="ru-RU" smtClean="0"/>
              <a:t>07.02.2018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6ED58-319F-4360-A7BB-9B264B6AD3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4892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359E2-5FD4-48AD-95F2-00F23F64DB30}" type="datetime1">
              <a:rPr lang="ru-RU" smtClean="0"/>
              <a:t>07.02.2018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6ED58-319F-4360-A7BB-9B264B6AD3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392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39E1-D7C6-4466-B1B0-ED427F738A1D}" type="datetime1">
              <a:rPr lang="ru-RU" smtClean="0"/>
              <a:t>07.02.2018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6ED58-319F-4360-A7BB-9B264B6AD3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538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0EAD-C98F-4FA3-AF04-1635DEEB7A51}" type="datetime1">
              <a:rPr lang="ru-RU" smtClean="0"/>
              <a:t>07.02.2018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6ED58-319F-4360-A7BB-9B264B6AD3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614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10AD-5C8A-4D5F-A4FE-717FE36AE754}" type="datetime1">
              <a:rPr lang="ru-RU" smtClean="0"/>
              <a:t>07.02.2018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6ED58-319F-4360-A7BB-9B264B6AD3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03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2DA03-E722-4E91-8785-2320F6E2820C}" type="datetime1">
              <a:rPr lang="ru-RU" smtClean="0"/>
              <a:t>07.02.2018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6ED58-319F-4360-A7BB-9B264B6AD3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094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FB2B0-CACB-4FA7-A56E-AE52466143F1}" type="datetime1">
              <a:rPr lang="ru-RU" smtClean="0"/>
              <a:t>07.02.2018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6ED58-319F-4360-A7BB-9B264B6AD3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3338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1115-A9FC-480A-A419-CE9088B5B5BA}" type="datetime1">
              <a:rPr lang="ru-RU" smtClean="0"/>
              <a:t>07.02.2018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6ED58-319F-4360-A7BB-9B264B6AD3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5101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8E9C-F9F3-4AC6-9D93-F7EB631CA741}" type="datetime1">
              <a:rPr lang="ru-RU" smtClean="0"/>
              <a:t>07.02.2018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6ED58-319F-4360-A7BB-9B264B6AD3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108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A55BE-2F2A-4EC3-8955-CACA7285B676}" type="datetime1">
              <a:rPr lang="ru-RU" smtClean="0"/>
              <a:t>07.02.2018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6ED58-319F-4360-A7BB-9B264B6AD3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231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64A1-EDA9-42C5-B3EC-5D1EDB53DF6A}" type="datetime1">
              <a:rPr lang="ru-RU" smtClean="0"/>
              <a:t>07.02.2018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6ED58-319F-4360-A7BB-9B264B6AD3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4908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66DE-71DF-4AA4-9273-3A74066872A2}" type="datetime1">
              <a:rPr lang="ru-RU" smtClean="0"/>
              <a:t>07.02.2018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6ED58-319F-4360-A7BB-9B264B6AD3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29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7AC7DB5-2EFE-4040-B5E5-D54D31069641}" type="datetime1">
              <a:rPr lang="ru-RU" smtClean="0"/>
              <a:t>07.02.2018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5B6ED58-319F-4360-A7BB-9B264B6AD3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6070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mailto:dfedyanin@inbox.ru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Threshold </a:t>
            </a:r>
            <a:r>
              <a:rPr lang="en-US" dirty="0" smtClean="0"/>
              <a:t>and </a:t>
            </a:r>
            <a:r>
              <a:rPr lang="en-US" dirty="0"/>
              <a:t>Network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Generalizations </a:t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/>
              <a:t>Muddy Faces Puzzle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Denis Fedyanin</a:t>
            </a:r>
          </a:p>
          <a:p>
            <a:r>
              <a:rPr lang="en-US" sz="1800" dirty="0" smtClean="0">
                <a:hlinkClick r:id="rId2"/>
              </a:rPr>
              <a:t>dfedyanin@inbox.ru</a:t>
            </a:r>
            <a:endParaRPr lang="en-US" sz="1800" dirty="0" smtClean="0"/>
          </a:p>
          <a:p>
            <a:endParaRPr lang="en-US" sz="1800" dirty="0"/>
          </a:p>
          <a:p>
            <a:r>
              <a:rPr lang="en-US" dirty="0" smtClean="0"/>
              <a:t>Researcher in Laboratory 57 (“Active systems”)</a:t>
            </a:r>
          </a:p>
          <a:p>
            <a:r>
              <a:rPr lang="en-US" dirty="0" smtClean="0"/>
              <a:t>Institute of Control Sciences, Moscow, Russia</a:t>
            </a:r>
          </a:p>
          <a:p>
            <a:r>
              <a:rPr lang="en-US" dirty="0" smtClean="0"/>
              <a:t>Russian Academy of Science</a:t>
            </a:r>
          </a:p>
          <a:p>
            <a:endParaRPr lang="ru-RU" dirty="0"/>
          </a:p>
        </p:txBody>
      </p:sp>
      <p:pic>
        <p:nvPicPr>
          <p:cNvPr id="1026" name="Picture 2" descr="https://d2pu2bk1b66iw6.cloudfront.net/photos/2017/07/18/6-171281-girl-jumping-mud-15003979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54200" cy="221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1933" y="0"/>
            <a:ext cx="2650067" cy="132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97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Faces of three children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6332" y="1990890"/>
            <a:ext cx="2150534" cy="470495"/>
          </a:xfrm>
        </p:spPr>
        <p:txBody>
          <a:bodyPr>
            <a:normAutofit lnSpcReduction="10000"/>
          </a:bodyPr>
          <a:lstStyle/>
          <a:p>
            <a:pPr marL="36900" indent="0">
              <a:buNone/>
            </a:pPr>
            <a:r>
              <a:rPr lang="en-US" dirty="0" smtClean="0"/>
              <a:t>Epistemic Logic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5507" y="2039872"/>
            <a:ext cx="6374871" cy="3195153"/>
          </a:xfrm>
          <a:prstGeom prst="rect">
            <a:avLst/>
          </a:prstGeom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3183465" y="2226138"/>
            <a:ext cx="6146801" cy="114259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sz="4000" dirty="0" smtClean="0">
                <a:effectLst/>
              </a:rPr>
              <a:t>Farkle     Fergus      Felicia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6ED58-319F-4360-A7BB-9B264B6AD30D}" type="slidenum">
              <a:rPr lang="ru-RU" smtClean="0"/>
              <a:t>10</a:t>
            </a:fld>
            <a:endParaRPr lang="ru-RU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296332" y="2461385"/>
            <a:ext cx="2150534" cy="470495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 lnSpcReduction="10000"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dirty="0" smtClean="0"/>
              <a:t>Modal Logic</a:t>
            </a:r>
          </a:p>
          <a:p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9438744" y="1990890"/>
            <a:ext cx="2150534" cy="470495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 lnSpcReduction="10000"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dirty="0" smtClean="0"/>
              <a:t>G</a:t>
            </a:r>
            <a:r>
              <a:rPr lang="en-US" dirty="0"/>
              <a:t>r</a:t>
            </a:r>
            <a:r>
              <a:rPr lang="en-US" dirty="0" smtClean="0"/>
              <a:t>aphs</a:t>
            </a:r>
          </a:p>
          <a:p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9438741" y="2401730"/>
            <a:ext cx="2592389" cy="5301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dirty="0" smtClean="0"/>
              <a:t>Finite state automata</a:t>
            </a:r>
          </a:p>
          <a:p>
            <a:endParaRPr lang="ru-RU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9438742" y="2790672"/>
            <a:ext cx="2592389" cy="5301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dirty="0" smtClean="0"/>
              <a:t>Discrete optimization</a:t>
            </a:r>
          </a:p>
          <a:p>
            <a:endParaRPr lang="ru-RU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99356" y="2838578"/>
            <a:ext cx="2592389" cy="5301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dirty="0" smtClean="0"/>
              <a:t>Kripke model</a:t>
            </a:r>
            <a:endParaRPr lang="ru-RU" dirty="0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306201" y="3260091"/>
            <a:ext cx="2592389" cy="5301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dirty="0" smtClean="0"/>
              <a:t>Reflection</a:t>
            </a:r>
            <a:endParaRPr lang="ru-RU" dirty="0"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313046" y="3660258"/>
            <a:ext cx="2592389" cy="5301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dirty="0" smtClean="0"/>
              <a:t>Reasoning</a:t>
            </a:r>
            <a:endParaRPr lang="ru-RU" dirty="0"/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313046" y="4058797"/>
            <a:ext cx="2592389" cy="5301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dirty="0" smtClean="0"/>
              <a:t>Games</a:t>
            </a:r>
            <a:endParaRPr lang="ru-RU" dirty="0"/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330393" y="4457336"/>
            <a:ext cx="2592389" cy="5301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dirty="0" smtClean="0"/>
              <a:t>Uncertainties</a:t>
            </a:r>
            <a:endParaRPr lang="ru-RU" dirty="0"/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9438740" y="3212461"/>
            <a:ext cx="2592389" cy="5301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dirty="0" smtClean="0"/>
              <a:t>Numerical methods</a:t>
            </a:r>
            <a:endParaRPr lang="ru-RU" dirty="0"/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347740" y="4948047"/>
            <a:ext cx="2592389" cy="5301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dirty="0" smtClean="0"/>
              <a:t>Multi-agents system </a:t>
            </a:r>
            <a:endParaRPr lang="ru-RU" dirty="0"/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9438740" y="3634250"/>
            <a:ext cx="2592389" cy="5301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dirty="0" smtClean="0"/>
              <a:t>Diagrams</a:t>
            </a:r>
            <a:endParaRPr lang="ru-RU" dirty="0"/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330393" y="5490742"/>
            <a:ext cx="3064740" cy="5301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dirty="0" smtClean="0"/>
              <a:t>Graphical representations</a:t>
            </a:r>
            <a:endParaRPr lang="ru-RU" dirty="0"/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9412541" y="4019384"/>
            <a:ext cx="2592389" cy="5301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dirty="0" smtClean="0"/>
              <a:t>Epistemic planning</a:t>
            </a:r>
            <a:endParaRPr lang="ru-RU" dirty="0"/>
          </a:p>
        </p:txBody>
      </p:sp>
      <p:sp>
        <p:nvSpPr>
          <p:cNvPr id="22" name="Объект 2"/>
          <p:cNvSpPr txBox="1">
            <a:spLocks/>
          </p:cNvSpPr>
          <p:nvPr/>
        </p:nvSpPr>
        <p:spPr>
          <a:xfrm>
            <a:off x="9438740" y="4457336"/>
            <a:ext cx="2592389" cy="5301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dirty="0" smtClean="0"/>
              <a:t>Information control</a:t>
            </a:r>
            <a:endParaRPr lang="ru-RU" dirty="0"/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9438740" y="4926793"/>
            <a:ext cx="2592389" cy="5301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dirty="0" smtClean="0"/>
              <a:t>Social networks</a:t>
            </a:r>
            <a:endParaRPr lang="ru-RU" dirty="0"/>
          </a:p>
        </p:txBody>
      </p:sp>
      <p:sp>
        <p:nvSpPr>
          <p:cNvPr id="24" name="Объект 2"/>
          <p:cNvSpPr txBox="1">
            <a:spLocks/>
          </p:cNvSpPr>
          <p:nvPr/>
        </p:nvSpPr>
        <p:spPr>
          <a:xfrm>
            <a:off x="9438740" y="5343708"/>
            <a:ext cx="2592389" cy="5301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dirty="0" smtClean="0"/>
              <a:t>Active systems</a:t>
            </a:r>
            <a:endParaRPr lang="ru-RU" dirty="0"/>
          </a:p>
        </p:txBody>
      </p:sp>
      <p:sp>
        <p:nvSpPr>
          <p:cNvPr id="25" name="Объект 2"/>
          <p:cNvSpPr txBox="1">
            <a:spLocks/>
          </p:cNvSpPr>
          <p:nvPr/>
        </p:nvSpPr>
        <p:spPr>
          <a:xfrm>
            <a:off x="6820152" y="5360522"/>
            <a:ext cx="2592389" cy="5301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dirty="0" smtClean="0"/>
              <a:t>Dynamic games</a:t>
            </a:r>
            <a:endParaRPr lang="ru-RU" dirty="0"/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5362296" y="5755817"/>
            <a:ext cx="2592389" cy="5301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dirty="0" smtClean="0"/>
              <a:t>Consensus</a:t>
            </a:r>
            <a:endParaRPr lang="ru-RU" dirty="0"/>
          </a:p>
        </p:txBody>
      </p:sp>
      <p:sp>
        <p:nvSpPr>
          <p:cNvPr id="27" name="Объект 2"/>
          <p:cNvSpPr txBox="1">
            <a:spLocks/>
          </p:cNvSpPr>
          <p:nvPr/>
        </p:nvSpPr>
        <p:spPr>
          <a:xfrm>
            <a:off x="3430553" y="5327760"/>
            <a:ext cx="2592389" cy="5301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dirty="0" smtClean="0"/>
              <a:t>Decision making</a:t>
            </a:r>
            <a:endParaRPr lang="ru-RU" dirty="0"/>
          </a:p>
        </p:txBody>
      </p:sp>
      <p:sp>
        <p:nvSpPr>
          <p:cNvPr id="28" name="Объект 2"/>
          <p:cNvSpPr txBox="1">
            <a:spLocks/>
          </p:cNvSpPr>
          <p:nvPr/>
        </p:nvSpPr>
        <p:spPr>
          <a:xfrm>
            <a:off x="2827867" y="5942630"/>
            <a:ext cx="2592389" cy="5301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dirty="0" smtClean="0"/>
              <a:t>Haskell </a:t>
            </a:r>
            <a:endParaRPr lang="ru-RU" dirty="0"/>
          </a:p>
        </p:txBody>
      </p:sp>
      <p:sp>
        <p:nvSpPr>
          <p:cNvPr id="29" name="Объект 2"/>
          <p:cNvSpPr txBox="1">
            <a:spLocks/>
          </p:cNvSpPr>
          <p:nvPr/>
        </p:nvSpPr>
        <p:spPr>
          <a:xfrm>
            <a:off x="7565635" y="5916870"/>
            <a:ext cx="2592389" cy="5301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dirty="0" smtClean="0"/>
              <a:t>MATLAB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65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6ED58-319F-4360-A7BB-9B264B6AD30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26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worlds</a:t>
            </a:r>
            <a:r>
              <a:rPr lang="ru-RU" dirty="0" smtClean="0"/>
              <a:t>,</a:t>
            </a:r>
            <a:r>
              <a:rPr lang="en-US" dirty="0" smtClean="0"/>
              <a:t> logic and messages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36900" indent="0">
                  <a:buNone/>
                </a:pPr>
                <a:r>
                  <a:rPr lang="en-US" dirty="0" smtClean="0"/>
                  <a:t>We consider n binary parameters of a world.</a:t>
                </a:r>
              </a:p>
              <a:p>
                <a:pPr marL="36900" indent="0">
                  <a:buNone/>
                </a:pPr>
                <a:r>
                  <a:rPr lang="en-US" dirty="0" smtClean="0"/>
                  <a:t>Number of all possible worlds is finite and limited by upper bound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:pPr marL="36900" indent="0">
                  <a:buNone/>
                </a:pPr>
                <a:endParaRPr lang="en-US" dirty="0" smtClean="0"/>
              </a:p>
              <a:p>
                <a:pPr marL="36900" indent="0">
                  <a:buNone/>
                </a:pPr>
                <a:r>
                  <a:rPr lang="en-US" dirty="0" smtClean="0"/>
                  <a:t>We consider arbitrary message </a:t>
                </a:r>
                <a:r>
                  <a:rPr lang="el-G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</a:t>
                </a:r>
                <a:r>
                  <a:rPr lang="en-US" dirty="0" smtClean="0"/>
                  <a:t> that can be either true or false in each possible world.  </a:t>
                </a:r>
              </a:p>
              <a:p>
                <a:pPr marL="36900" indent="0">
                  <a:buNone/>
                </a:pPr>
                <a:r>
                  <a:rPr lang="en-US" dirty="0" smtClean="0"/>
                  <a:t>Anyone can check if </a:t>
                </a:r>
                <a:r>
                  <a:rPr lang="el-G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true or false in </a:t>
                </a:r>
                <a:r>
                  <a:rPr lang="en-US" dirty="0"/>
                  <a:t>each possible </a:t>
                </a:r>
                <a:r>
                  <a:rPr lang="en-US" dirty="0" smtClean="0"/>
                  <a:t>world at any time. </a:t>
                </a:r>
              </a:p>
              <a:p>
                <a:pPr marL="36900" indent="0">
                  <a:buNone/>
                </a:pPr>
                <a:endParaRPr lang="en-US" dirty="0"/>
              </a:p>
              <a:p>
                <a:pPr marL="36900" indent="0">
                  <a:buNone/>
                </a:pPr>
                <a:r>
                  <a:rPr lang="en-US" dirty="0" smtClean="0"/>
                  <a:t>If one makes a public announcement </a:t>
                </a:r>
                <a:r>
                  <a:rPr lang="el-G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anyone who believes that it is true can conclude that worlds where </a:t>
                </a:r>
                <a:r>
                  <a:rPr lang="el-G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false are not possible any more. </a:t>
                </a: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6ED58-319F-4360-A7BB-9B264B6AD30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28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worlds in a reflection of Felicia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0363" y="2207344"/>
            <a:ext cx="2946400" cy="33147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1226" y="2598757"/>
            <a:ext cx="3640137" cy="2521116"/>
          </a:xfrm>
          <a:prstGeom prst="rect">
            <a:avLst/>
          </a:prstGeom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6282796" y="2329216"/>
            <a:ext cx="1715565" cy="291995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 fontScale="32500" lnSpcReduction="20000"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sz="4000" dirty="0" smtClean="0">
                <a:effectLst/>
              </a:rPr>
              <a:t>Farkle Fergus Felicia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8207368" y="2306762"/>
            <a:ext cx="1715565" cy="291995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 fontScale="32500" lnSpcReduction="20000"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sz="4000" dirty="0" smtClean="0">
                <a:effectLst/>
              </a:rPr>
              <a:t>Farkle Fergus Felicia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6291226" y="5148219"/>
            <a:ext cx="1715565" cy="291995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 fontScale="32500" lnSpcReduction="20000"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sz="4000" dirty="0" smtClean="0">
                <a:effectLst/>
              </a:rPr>
              <a:t>Farkle Fergus Felicia</a:t>
            </a: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8224566" y="5129894"/>
            <a:ext cx="1715565" cy="291995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 fontScale="32500" lnSpcReduction="20000"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sz="4000" dirty="0" smtClean="0">
                <a:effectLst/>
              </a:rPr>
              <a:t>Farkle Fergus Felicia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6ED58-319F-4360-A7BB-9B264B6AD30D}" type="slidenum">
              <a:rPr lang="ru-RU" smtClean="0"/>
              <a:t>13</a:t>
            </a:fld>
            <a:endParaRPr lang="ru-RU"/>
          </a:p>
        </p:txBody>
      </p:sp>
      <p:pic>
        <p:nvPicPr>
          <p:cNvPr id="14" name="Объект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291226" y="2694069"/>
            <a:ext cx="3716374" cy="245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90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9195" y="0"/>
            <a:ext cx="1516138" cy="9704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Farkle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505" y="712907"/>
            <a:ext cx="3478832" cy="23743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505" y="3694418"/>
            <a:ext cx="5474954" cy="27441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0694" y="3694418"/>
            <a:ext cx="4579446" cy="2813678"/>
          </a:xfrm>
          <a:prstGeom prst="rect">
            <a:avLst/>
          </a:prstGeom>
        </p:spPr>
      </p:pic>
      <p:pic>
        <p:nvPicPr>
          <p:cNvPr id="7" name="Объект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5772" y="936738"/>
            <a:ext cx="3478832" cy="237437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</p:pic>
      <p:pic>
        <p:nvPicPr>
          <p:cNvPr id="8" name="Объект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3039" y="1145249"/>
            <a:ext cx="3478832" cy="237437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8411921" y="304800"/>
            <a:ext cx="1516138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Felicia</a:t>
            </a:r>
            <a:endParaRPr lang="ru-RU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754556" y="68203"/>
            <a:ext cx="1516138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Fergus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6ED58-319F-4360-A7BB-9B264B6AD30D}" type="slidenum">
              <a:rPr lang="ru-RU" smtClean="0"/>
              <a:t>14</a:t>
            </a:fld>
            <a:endParaRPr lang="ru-RU"/>
          </a:p>
        </p:txBody>
      </p:sp>
      <p:pic>
        <p:nvPicPr>
          <p:cNvPr id="12" name="Объект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128" y="647226"/>
            <a:ext cx="3716374" cy="2450136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</p:pic>
      <p:pic>
        <p:nvPicPr>
          <p:cNvPr id="13" name="Объект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4438" y="927364"/>
            <a:ext cx="3716374" cy="2450136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</p:pic>
      <p:pic>
        <p:nvPicPr>
          <p:cNvPr id="14" name="Объект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4604" y="1107366"/>
            <a:ext cx="3716374" cy="2450136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641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activity matters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1732448"/>
            <a:ext cx="10408855" cy="4837685"/>
          </a:xfrm>
        </p:spPr>
        <p:txBody>
          <a:bodyPr>
            <a:normAutofit/>
          </a:bodyPr>
          <a:lstStyle/>
          <a:p>
            <a:pPr marL="36900" indent="0">
              <a:buNone/>
            </a:pPr>
            <a:endParaRPr lang="en-US" sz="4000" dirty="0" smtClean="0">
              <a:effectLst/>
            </a:endParaRPr>
          </a:p>
          <a:p>
            <a:pPr marL="36900" indent="0">
              <a:buNone/>
            </a:pPr>
            <a:r>
              <a:rPr lang="en-US" sz="4000" dirty="0" smtClean="0">
                <a:effectLst/>
              </a:rPr>
              <a:t>Farkle </a:t>
            </a:r>
          </a:p>
          <a:p>
            <a:pPr marL="36900" indent="0">
              <a:buNone/>
            </a:pPr>
            <a:r>
              <a:rPr lang="en-US" sz="4000" dirty="0" smtClean="0">
                <a:effectLst/>
              </a:rPr>
              <a:t>Fergus </a:t>
            </a:r>
          </a:p>
          <a:p>
            <a:pPr marL="36900" indent="0">
              <a:buNone/>
            </a:pPr>
            <a:r>
              <a:rPr lang="en-US" sz="4000" dirty="0" smtClean="0">
                <a:effectLst/>
              </a:rPr>
              <a:t>Felicia</a:t>
            </a:r>
          </a:p>
          <a:p>
            <a:pPr marL="36900" indent="0">
              <a:buNone/>
            </a:pPr>
            <a:r>
              <a:rPr lang="en-US" sz="4000" dirty="0" smtClean="0">
                <a:effectLst/>
              </a:rPr>
              <a:t>																		</a:t>
            </a:r>
            <a:r>
              <a:rPr lang="en-US" sz="4000" dirty="0">
                <a:effectLst/>
              </a:rPr>
              <a:t>	</a:t>
            </a:r>
            <a:r>
              <a:rPr lang="en-US" sz="4000" dirty="0" smtClean="0">
                <a:effectLst/>
              </a:rPr>
              <a:t>									Iteration</a:t>
            </a:r>
            <a:endParaRPr lang="ru-RU" sz="40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6ED58-319F-4360-A7BB-9B264B6AD30D}" type="slidenum">
              <a:rPr lang="ru-RU" smtClean="0"/>
              <a:t>15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1566" y="1732448"/>
            <a:ext cx="5164168" cy="258833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5892" y="2469047"/>
            <a:ext cx="3825774" cy="3081429"/>
          </a:xfrm>
          <a:prstGeom prst="rect">
            <a:avLst/>
          </a:prstGeom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6761467" y="2006598"/>
            <a:ext cx="5164167" cy="4624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sz="4000" dirty="0" smtClean="0">
                <a:effectLst/>
              </a:rPr>
              <a:t>    Farkle         Fergus         Felicia</a:t>
            </a:r>
          </a:p>
        </p:txBody>
      </p:sp>
    </p:spTree>
    <p:extLst>
      <p:ext uri="{BB962C8B-B14F-4D97-AF65-F5344CB8AC3E}">
        <p14:creationId xmlns:p14="http://schemas.microsoft.com/office/powerpoint/2010/main" val="277248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Epistemic planning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1492750"/>
            <a:ext cx="10353762" cy="4058751"/>
          </a:xfrm>
        </p:spPr>
        <p:txBody>
          <a:bodyPr/>
          <a:lstStyle/>
          <a:p>
            <a:pPr marL="36900" indent="0">
              <a:buNone/>
            </a:pPr>
            <a:r>
              <a:rPr lang="en-US" dirty="0" smtClean="0"/>
              <a:t>What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network (edges) and </a:t>
            </a:r>
            <a:r>
              <a:rPr lang="en-US" dirty="0" smtClean="0"/>
              <a:t>message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(red squares) chose </a:t>
            </a:r>
            <a:r>
              <a:rPr lang="en-US" dirty="0" smtClean="0"/>
              <a:t>to find get target history of activation?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711" y="2488088"/>
            <a:ext cx="2260276" cy="13887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6634" y="2558203"/>
            <a:ext cx="3136631" cy="26328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5933" y="2506463"/>
            <a:ext cx="4812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?</a:t>
            </a:r>
            <a:endParaRPr lang="ru-RU" sz="6000" dirty="0"/>
          </a:p>
        </p:txBody>
      </p:sp>
      <p:sp>
        <p:nvSpPr>
          <p:cNvPr id="8" name="TextBox 7"/>
          <p:cNvSpPr txBox="1"/>
          <p:nvPr/>
        </p:nvSpPr>
        <p:spPr>
          <a:xfrm>
            <a:off x="295933" y="4448477"/>
            <a:ext cx="4812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?</a:t>
            </a:r>
            <a:endParaRPr lang="ru-RU" sz="6000" dirty="0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3204980" y="3080526"/>
            <a:ext cx="1301599" cy="4416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0996" y="3261309"/>
            <a:ext cx="2659360" cy="13328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cxnSp>
        <p:nvCxnSpPr>
          <p:cNvPr id="13" name="Прямая со стрелкой 12"/>
          <p:cNvCxnSpPr/>
          <p:nvPr/>
        </p:nvCxnSpPr>
        <p:spPr>
          <a:xfrm flipV="1">
            <a:off x="3204980" y="4574348"/>
            <a:ext cx="1328946" cy="51656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7564761" y="3874647"/>
            <a:ext cx="774906" cy="5311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5209" y="4505701"/>
            <a:ext cx="2226778" cy="1495121"/>
          </a:xfrm>
          <a:prstGeom prst="rect">
            <a:avLst/>
          </a:prstGeom>
        </p:spPr>
      </p:pic>
      <p:sp>
        <p:nvSpPr>
          <p:cNvPr id="19" name="Объект 2"/>
          <p:cNvSpPr txBox="1">
            <a:spLocks/>
          </p:cNvSpPr>
          <p:nvPr/>
        </p:nvSpPr>
        <p:spPr>
          <a:xfrm>
            <a:off x="4752174" y="2796244"/>
            <a:ext cx="3392404" cy="386217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sz="4000" dirty="0" smtClean="0">
                <a:effectLst/>
              </a:rPr>
              <a:t>Farkle Fergus Felicia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869453" y="5415597"/>
            <a:ext cx="58243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90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if fix number of edges and red squares?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883448" y="5837071"/>
            <a:ext cx="64030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90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what if we will look for a minimum iteration </a:t>
            </a:r>
          </a:p>
          <a:p>
            <a:pPr marL="3690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activation of all players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6ED58-319F-4360-A7BB-9B264B6AD30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90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Monotone?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6ED58-319F-4360-A7BB-9B264B6AD30D}" type="slidenum">
              <a:rPr lang="ru-RU" smtClean="0"/>
              <a:t>17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95" y="1732448"/>
            <a:ext cx="10386206" cy="306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13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Numerical optimization (by MATLAB)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6ED58-319F-4360-A7BB-9B264B6AD30D}" type="slidenum">
              <a:rPr lang="ru-RU" smtClean="0"/>
              <a:t>18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5822" y="1580050"/>
            <a:ext cx="5584961" cy="47699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44" y="1580050"/>
            <a:ext cx="4262504" cy="299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90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900" indent="0" algn="ctr">
              <a:buNone/>
            </a:pPr>
            <a:r>
              <a:rPr lang="en-US" sz="4000" dirty="0"/>
              <a:t>Moving to Threshold generalization.</a:t>
            </a:r>
            <a:endParaRPr lang="ru-RU" sz="4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6ED58-319F-4360-A7BB-9B264B6AD30D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31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11</a:t>
            </a:r>
            <a:r>
              <a:rPr lang="en-US" baseline="30000" dirty="0">
                <a:effectLst/>
              </a:rPr>
              <a:t>th</a:t>
            </a:r>
            <a:r>
              <a:rPr lang="en-US" dirty="0">
                <a:effectLst/>
              </a:rPr>
              <a:t> IEEE International Conference on Application of Information and Communication </a:t>
            </a:r>
            <a:r>
              <a:rPr lang="en-US" dirty="0" smtClean="0">
                <a:effectLst/>
              </a:rPr>
              <a:t>Technologies 2017, Moscow, Russia 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6ED58-319F-4360-A7BB-9B264B6AD30D}" type="slidenum">
              <a:rPr lang="ru-RU" smtClean="0"/>
              <a:t>2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185" y="2076090"/>
            <a:ext cx="9898981" cy="386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20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Idea of Thresholds</a:t>
            </a: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6ED58-319F-4360-A7BB-9B264B6AD30D}" type="slidenum">
              <a:rPr lang="ru-RU" smtClean="0"/>
              <a:t>20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7753" y="1622499"/>
            <a:ext cx="5548314" cy="416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98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Example of a decision making process</a:t>
            </a:r>
            <a:br>
              <a:rPr lang="en-US" b="1" dirty="0" smtClean="0"/>
            </a:br>
            <a:r>
              <a:rPr lang="en-US" b="1" dirty="0" smtClean="0"/>
              <a:t>based on </a:t>
            </a:r>
            <a:r>
              <a:rPr lang="en-US" b="1" dirty="0"/>
              <a:t>Thresholds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6ED58-319F-4360-A7BB-9B264B6AD30D}" type="slidenum">
              <a:rPr lang="ru-RU" smtClean="0"/>
              <a:t>21</a:t>
            </a:fld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28" y="2155731"/>
            <a:ext cx="3649138" cy="2450136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151664" y="2155731"/>
            <a:ext cx="2819400" cy="141023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So, at least one muddy but not sure about two</a:t>
            </a: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550727" y="3721705"/>
            <a:ext cx="2862339" cy="143961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So, </a:t>
            </a:r>
            <a:r>
              <a:rPr lang="en-US" dirty="0"/>
              <a:t>n</a:t>
            </a:r>
            <a:r>
              <a:rPr lang="en-US" dirty="0" smtClean="0"/>
              <a:t>ot sure that there are more then 2 muddy faces </a:t>
            </a: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436533" y="5479791"/>
            <a:ext cx="3416603" cy="121991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So, no activity</a:t>
            </a:r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4436533" y="2860846"/>
            <a:ext cx="605064" cy="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8081131" y="2860846"/>
            <a:ext cx="1342269" cy="77135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7963204" y="5317067"/>
            <a:ext cx="1324729" cy="56620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4226" y="4821829"/>
            <a:ext cx="1617862" cy="18200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3" name="Заголовок 1"/>
          <p:cNvSpPr txBox="1">
            <a:spLocks/>
          </p:cNvSpPr>
          <p:nvPr/>
        </p:nvSpPr>
        <p:spPr>
          <a:xfrm>
            <a:off x="512448" y="1728607"/>
            <a:ext cx="4112835" cy="427124"/>
          </a:xfrm>
          <a:prstGeom prst="rect">
            <a:avLst/>
          </a:prstGeom>
          <a:ln>
            <a:noFill/>
          </a:ln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Possible worlds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790487" y="5470266"/>
            <a:ext cx="15437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900" indent="0">
              <a:buFont typeface="Wingdings 2" charset="2"/>
              <a:buNone/>
            </a:pPr>
            <a:r>
              <a:rPr lang="en-US" sz="2800" dirty="0" smtClean="0">
                <a:effectLst/>
              </a:rPr>
              <a:t>Felicia</a:t>
            </a:r>
            <a:endParaRPr lang="en-US" sz="280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1742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7233" y="2293268"/>
            <a:ext cx="3706844" cy="421232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77873" y="2302933"/>
            <a:ext cx="4918715" cy="4202658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6ED58-319F-4360-A7BB-9B264B6AD30D}" type="slidenum">
              <a:rPr lang="ru-RU" smtClean="0"/>
              <a:t>22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0914" y="467724"/>
            <a:ext cx="3739508" cy="15753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6961" y="164044"/>
            <a:ext cx="1447116" cy="19694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3795" y="164044"/>
            <a:ext cx="1381127" cy="200413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04463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8790" y="2104983"/>
            <a:ext cx="1168400" cy="1264750"/>
          </a:xfrm>
        </p:spPr>
        <p:txBody>
          <a:bodyPr>
            <a:noAutofit/>
          </a:bodyPr>
          <a:lstStyle/>
          <a:p>
            <a:pPr marL="36900" indent="0">
              <a:buNone/>
            </a:pPr>
            <a:r>
              <a:rPr lang="en-US" sz="9600" b="1" dirty="0" smtClean="0"/>
              <a:t>+</a:t>
            </a:r>
            <a:endParaRPr lang="ru-RU" sz="96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6ED58-319F-4360-A7BB-9B264B6AD30D}" type="slidenum">
              <a:rPr lang="ru-RU" smtClean="0"/>
              <a:t>23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95" y="1853514"/>
            <a:ext cx="3706844" cy="42123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9808" y="1859776"/>
            <a:ext cx="2724150" cy="301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21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6ED58-319F-4360-A7BB-9B264B6AD30D}" type="slidenum">
              <a:rPr lang="ru-RU" smtClean="0"/>
              <a:t>24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1206" y="2073676"/>
            <a:ext cx="2461190" cy="32989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795" y="1732449"/>
            <a:ext cx="3706844" cy="4212323"/>
          </a:xfrm>
          <a:prstGeom prst="rect">
            <a:avLst/>
          </a:prstGeom>
        </p:spPr>
      </p:pic>
      <p:sp>
        <p:nvSpPr>
          <p:cNvPr id="7" name="Стрелка вправо 6"/>
          <p:cNvSpPr/>
          <p:nvPr/>
        </p:nvSpPr>
        <p:spPr>
          <a:xfrm>
            <a:off x="5429498" y="3472899"/>
            <a:ext cx="1676400" cy="28892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39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54" y="1091281"/>
            <a:ext cx="10353762" cy="97045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Examples</a:t>
            </a:r>
            <a:r>
              <a:rPr lang="ru-RU" sz="2800" b="1" dirty="0" smtClean="0"/>
              <a:t>:</a:t>
            </a:r>
            <a:r>
              <a:rPr lang="en-US" sz="2800" b="1" dirty="0" smtClean="0"/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en-US" sz="2800" dirty="0" smtClean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Initial 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observations: the 1</a:t>
            </a:r>
            <a:r>
              <a:rPr lang="en-US" sz="2800" baseline="300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st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agent knows if his/her own face is muddy, the 2nd and the 3rd agents know if the face of the 3rdone is muddy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 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Thresholds = (3, 2, 1). 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58163" y="2680957"/>
            <a:ext cx="3784632" cy="3391423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6ED58-319F-4360-A7BB-9B264B6AD30D}" type="slidenum">
              <a:rPr lang="ru-RU" smtClean="0"/>
              <a:t>25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5666" y="2680957"/>
            <a:ext cx="4005339" cy="33848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809" y="2680957"/>
            <a:ext cx="3873483" cy="338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40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>
              <a:buNone/>
            </a:pPr>
            <a:r>
              <a:rPr lang="en-US" sz="6000" dirty="0" smtClean="0"/>
              <a:t>Thank you for your attention</a:t>
            </a:r>
          </a:p>
          <a:p>
            <a:pPr marL="36900" indent="0">
              <a:buNone/>
            </a:pPr>
            <a:r>
              <a:rPr lang="en-US" sz="2800" dirty="0" smtClean="0"/>
              <a:t>Please feel free to ask questions. 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6ED58-319F-4360-A7BB-9B264B6AD30D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08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>
                <a:effectLst/>
              </a:rPr>
              <a:t>The basic story of the puzzle is as follows. Three children have muddy faces, and each can see the others’ faces, but not his own. A teacher announces to the children: "at least one of you has a muddy face". Then he asks: "Do you know whether your face is muddy or not? If so, raise your hand". No child raises a hand. Then, after some time, the teacher asks the same question, and again no child raises a hand. Some more time passes, and when asked the question a third time, each child raises his </a:t>
            </a:r>
            <a:r>
              <a:rPr lang="en-US" sz="3200" dirty="0" smtClean="0">
                <a:effectLst/>
              </a:rPr>
              <a:t>hand</a:t>
            </a:r>
            <a:r>
              <a:rPr lang="ru-RU" sz="3200" dirty="0" smtClean="0">
                <a:effectLst/>
              </a:rPr>
              <a:t>.</a:t>
            </a:r>
            <a:endParaRPr lang="ru-RU" sz="3200" dirty="0">
              <a:effectLst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6ED58-319F-4360-A7BB-9B264B6AD30D}" type="slidenum">
              <a:rPr lang="ru-RU" smtClean="0"/>
              <a:t>3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2199" y="5279478"/>
            <a:ext cx="2650067" cy="132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87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err="1">
                <a:effectLst/>
              </a:rPr>
              <a:t>Littlewood</a:t>
            </a:r>
            <a:r>
              <a:rPr lang="en-US" dirty="0">
                <a:effectLst/>
              </a:rPr>
              <a:t> (1953). A mathematician's miscellany. London: </a:t>
            </a:r>
            <a:r>
              <a:rPr lang="en-US" dirty="0" err="1">
                <a:effectLst/>
              </a:rPr>
              <a:t>Meuthen</a:t>
            </a:r>
            <a:r>
              <a:rPr lang="en-US" dirty="0" smtClean="0">
                <a:effectLst/>
              </a:rPr>
              <a:t>.</a:t>
            </a:r>
          </a:p>
          <a:p>
            <a:r>
              <a:rPr lang="en-US" b="1" dirty="0" smtClean="0">
                <a:effectLst/>
              </a:rPr>
              <a:t>Lefebvre </a:t>
            </a:r>
            <a:r>
              <a:rPr lang="en-US" b="1" dirty="0">
                <a:effectLst/>
              </a:rPr>
              <a:t>V.A. </a:t>
            </a:r>
            <a:r>
              <a:rPr lang="en-US" dirty="0">
                <a:effectLst/>
              </a:rPr>
              <a:t>Conflicting Structures. – Moscow: Soviet Radio, 1973. – 158 p. (in Russian). The Structure of Awareness: Toward a Symbolic Language of Human Reflexion. – NY: Sage Publications, 1977. – 199 p.</a:t>
            </a:r>
            <a:endParaRPr lang="ru-RU" dirty="0">
              <a:effectLst/>
            </a:endParaRPr>
          </a:p>
          <a:p>
            <a:r>
              <a:rPr lang="en-US" b="1" dirty="0" err="1" smtClean="0">
                <a:effectLst/>
              </a:rPr>
              <a:t>Granovetter</a:t>
            </a:r>
            <a:r>
              <a:rPr lang="en-US" b="1" dirty="0">
                <a:effectLst/>
              </a:rPr>
              <a:t>, Mark, </a:t>
            </a:r>
            <a:r>
              <a:rPr lang="en-US" dirty="0">
                <a:effectLst/>
              </a:rPr>
              <a:t>“Threshold Models of Collective Behavior,” American Journal of Sociology, (1978), 83, 489–515</a:t>
            </a:r>
            <a:r>
              <a:rPr lang="en-US" dirty="0" smtClean="0">
                <a:effectLst/>
              </a:rPr>
              <a:t>.</a:t>
            </a:r>
          </a:p>
          <a:p>
            <a:endParaRPr lang="ru-RU" dirty="0">
              <a:effectLst/>
            </a:endParaRPr>
          </a:p>
          <a:p>
            <a:pPr lvl="0"/>
            <a:endParaRPr lang="ru-RU" b="1" dirty="0">
              <a:effectLst/>
            </a:endParaRPr>
          </a:p>
          <a:p>
            <a:endParaRPr lang="ru-RU" dirty="0">
              <a:effectLst/>
            </a:endParaRPr>
          </a:p>
          <a:p>
            <a:pPr lvl="0"/>
            <a:endParaRPr lang="ru-RU" dirty="0">
              <a:effectLst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6ED58-319F-4360-A7BB-9B264B6AD30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06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 err="1">
                <a:effectLst/>
              </a:rPr>
              <a:t>Hintikka</a:t>
            </a:r>
            <a:r>
              <a:rPr lang="en-US" b="1" dirty="0">
                <a:effectLst/>
              </a:rPr>
              <a:t> J., </a:t>
            </a:r>
            <a:r>
              <a:rPr lang="en-US" dirty="0">
                <a:effectLst/>
              </a:rPr>
              <a:t>Reasoning about Knowledge in Philosophy: The Paradigm of Epistemic Logic . J. Symbolic Logic 53 (1988), no. 2, 663—664</a:t>
            </a:r>
          </a:p>
          <a:p>
            <a:r>
              <a:rPr lang="en-US" b="1" dirty="0" err="1">
                <a:effectLst/>
              </a:rPr>
              <a:t>Aumann</a:t>
            </a:r>
            <a:r>
              <a:rPr lang="en-US" b="1" dirty="0">
                <a:effectLst/>
              </a:rPr>
              <a:t> R.J. </a:t>
            </a:r>
            <a:r>
              <a:rPr lang="en-US" dirty="0">
                <a:effectLst/>
              </a:rPr>
              <a:t>Interactive epistemology I: Knowledge// International Journal of Game Theory. August 1999, Volume 28, Issue 3, pp 263–300</a:t>
            </a:r>
          </a:p>
          <a:p>
            <a:pPr lvl="0"/>
            <a:r>
              <a:rPr lang="en-US" b="1" dirty="0" err="1">
                <a:effectLst/>
              </a:rPr>
              <a:t>Lenzen</a:t>
            </a:r>
            <a:r>
              <a:rPr lang="en-US" b="1" dirty="0">
                <a:effectLst/>
              </a:rPr>
              <a:t>, W. </a:t>
            </a:r>
            <a:r>
              <a:rPr lang="en-US" dirty="0">
                <a:effectLst/>
              </a:rPr>
              <a:t>Recent work in epistemic logic. _</a:t>
            </a:r>
            <a:r>
              <a:rPr lang="en-US" dirty="0" err="1">
                <a:effectLst/>
              </a:rPr>
              <a:t>Acta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Philosophica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Fennica</a:t>
            </a:r>
            <a:r>
              <a:rPr lang="en-US" dirty="0">
                <a:effectLst/>
              </a:rPr>
              <a:t>_ 30 (2): (1978). 1-219.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6ED58-319F-4360-A7BB-9B264B6AD30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06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effectLst/>
              </a:rPr>
              <a:t>Suk-Young </a:t>
            </a:r>
            <a:r>
              <a:rPr lang="en-US" b="1" dirty="0" err="1" smtClean="0">
                <a:effectLst/>
              </a:rPr>
              <a:t>Chwe</a:t>
            </a:r>
            <a:r>
              <a:rPr lang="en-US" b="1" dirty="0" smtClean="0">
                <a:effectLst/>
              </a:rPr>
              <a:t>, M., </a:t>
            </a:r>
            <a:r>
              <a:rPr lang="en-US" dirty="0" smtClean="0">
                <a:effectLst/>
              </a:rPr>
              <a:t>Communication and Coordination in Social Networks. The Review of Economic Studies, Vol. 67, No. 1, (2000). Pages 1-16</a:t>
            </a:r>
            <a:endParaRPr lang="ru-RU" dirty="0" smtClean="0">
              <a:effectLst/>
            </a:endParaRPr>
          </a:p>
          <a:p>
            <a:r>
              <a:rPr lang="en-US" b="1" dirty="0" err="1" smtClean="0">
                <a:effectLst/>
              </a:rPr>
              <a:t>Ghallab</a:t>
            </a:r>
            <a:r>
              <a:rPr lang="en-US" b="1" dirty="0" smtClean="0">
                <a:effectLst/>
              </a:rPr>
              <a:t> M., </a:t>
            </a:r>
            <a:r>
              <a:rPr lang="en-US" b="1" dirty="0" err="1" smtClean="0">
                <a:effectLst/>
              </a:rPr>
              <a:t>Nau</a:t>
            </a:r>
            <a:r>
              <a:rPr lang="en-US" b="1" dirty="0" smtClean="0">
                <a:effectLst/>
              </a:rPr>
              <a:t> D.S., </a:t>
            </a:r>
            <a:r>
              <a:rPr lang="en-US" b="1" dirty="0" err="1" smtClean="0">
                <a:effectLst/>
              </a:rPr>
              <a:t>Traverso</a:t>
            </a:r>
            <a:r>
              <a:rPr lang="en-US" b="1" dirty="0" smtClean="0">
                <a:effectLst/>
              </a:rPr>
              <a:t> P.. </a:t>
            </a:r>
            <a:r>
              <a:rPr lang="en-US" dirty="0" smtClean="0">
                <a:effectLst/>
              </a:rPr>
              <a:t>Automated Planning: Theory and Practice. Morgan Kaufmann, 2004. 635 pages. </a:t>
            </a:r>
            <a:endParaRPr lang="ru-RU" dirty="0" smtClean="0">
              <a:effectLst/>
            </a:endParaRPr>
          </a:p>
          <a:p>
            <a:pPr lvl="0"/>
            <a:r>
              <a:rPr lang="en-US" b="1" dirty="0" smtClean="0">
                <a:effectLst/>
              </a:rPr>
              <a:t>van </a:t>
            </a:r>
            <a:r>
              <a:rPr lang="en-US" b="1" dirty="0" err="1" smtClean="0">
                <a:effectLst/>
              </a:rPr>
              <a:t>Benthem</a:t>
            </a:r>
            <a:r>
              <a:rPr lang="en-US" b="1" dirty="0" smtClean="0">
                <a:effectLst/>
              </a:rPr>
              <a:t> J</a:t>
            </a:r>
            <a:r>
              <a:rPr lang="en-US" dirty="0" smtClean="0">
                <a:effectLst/>
              </a:rPr>
              <a:t>., Erratum: "Rational dynamics and epistemic logic in games" // Int. Game Theory Rev., 09, 377 (2007). Pages 13–45</a:t>
            </a:r>
          </a:p>
          <a:p>
            <a:pPr lvl="0"/>
            <a:endParaRPr lang="ru-RU" dirty="0" smtClean="0">
              <a:effectLst/>
            </a:endParaRPr>
          </a:p>
          <a:p>
            <a:pPr lvl="0"/>
            <a:endParaRPr lang="ru-RU" dirty="0">
              <a:effectLst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6ED58-319F-4360-A7BB-9B264B6AD30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52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>
                <a:effectLst/>
              </a:rPr>
              <a:t>Gerhard </a:t>
            </a:r>
            <a:r>
              <a:rPr lang="en-US" b="1" dirty="0" err="1">
                <a:effectLst/>
              </a:rPr>
              <a:t>Brewka</a:t>
            </a:r>
            <a:r>
              <a:rPr lang="en-US" b="1" dirty="0">
                <a:effectLst/>
              </a:rPr>
              <a:t>, </a:t>
            </a:r>
            <a:r>
              <a:rPr lang="en-US" b="1" dirty="0" err="1">
                <a:effectLst/>
              </a:rPr>
              <a:t>Ilkka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Niemelä</a:t>
            </a:r>
            <a:r>
              <a:rPr lang="en-US" b="1" dirty="0">
                <a:effectLst/>
              </a:rPr>
              <a:t>, </a:t>
            </a:r>
            <a:r>
              <a:rPr lang="en-US" b="1" dirty="0" err="1">
                <a:effectLst/>
              </a:rPr>
              <a:t>Miroslaw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Truszczynski</a:t>
            </a:r>
            <a:r>
              <a:rPr lang="en-US" dirty="0">
                <a:effectLst/>
              </a:rPr>
              <a:t>: </a:t>
            </a:r>
            <a:r>
              <a:rPr lang="en-US" dirty="0" err="1">
                <a:effectLst/>
              </a:rPr>
              <a:t>Nonmonotonic</a:t>
            </a:r>
            <a:r>
              <a:rPr lang="en-US" dirty="0">
                <a:effectLst/>
              </a:rPr>
              <a:t> Reasoning. in Handbook of Knowledge Representation. Foundations of Artificial Intelligence 3, Elsevier 2008, 239-284.</a:t>
            </a:r>
          </a:p>
          <a:p>
            <a:pPr lvl="0"/>
            <a:r>
              <a:rPr lang="en-US" b="1" dirty="0" err="1">
                <a:effectLst/>
              </a:rPr>
              <a:t>Shoham</a:t>
            </a:r>
            <a:r>
              <a:rPr lang="en-US" b="1" dirty="0">
                <a:effectLst/>
              </a:rPr>
              <a:t> Y., </a:t>
            </a:r>
            <a:r>
              <a:rPr lang="en-US" b="1" dirty="0" err="1">
                <a:effectLst/>
              </a:rPr>
              <a:t>Leyton</a:t>
            </a:r>
            <a:r>
              <a:rPr lang="en-US" b="1" dirty="0">
                <a:effectLst/>
              </a:rPr>
              <a:t>-Brown </a:t>
            </a:r>
            <a:r>
              <a:rPr lang="en-US" dirty="0">
                <a:effectLst/>
              </a:rPr>
              <a:t>K.. 2008. </a:t>
            </a:r>
            <a:r>
              <a:rPr lang="en-US" dirty="0" err="1">
                <a:effectLst/>
              </a:rPr>
              <a:t>Multiagent</a:t>
            </a:r>
            <a:r>
              <a:rPr lang="en-US" dirty="0">
                <a:effectLst/>
              </a:rPr>
              <a:t> Systems: Algorithmic, Game-Theoretic, and Logical Foundations. Cambridge University Press, New York, NY, USA.</a:t>
            </a:r>
            <a:endParaRPr lang="ru-RU" dirty="0">
              <a:effectLst/>
            </a:endParaRPr>
          </a:p>
          <a:p>
            <a:r>
              <a:rPr lang="en-US" b="1" dirty="0" err="1">
                <a:effectLst/>
              </a:rPr>
              <a:t>Paweł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Garbacz</a:t>
            </a:r>
            <a:r>
              <a:rPr lang="en-US" b="1" dirty="0">
                <a:effectLst/>
              </a:rPr>
              <a:t>, Piotr </a:t>
            </a:r>
            <a:r>
              <a:rPr lang="en-US" b="1" dirty="0" err="1">
                <a:effectLst/>
              </a:rPr>
              <a:t>Kulicki</a:t>
            </a:r>
            <a:r>
              <a:rPr lang="en-US" b="1" dirty="0">
                <a:effectLst/>
              </a:rPr>
              <a:t>, Marek </a:t>
            </a:r>
            <a:r>
              <a:rPr lang="en-US" b="1" dirty="0" err="1">
                <a:effectLst/>
              </a:rPr>
              <a:t>Lechniak</a:t>
            </a:r>
            <a:r>
              <a:rPr lang="en-US" b="1" dirty="0">
                <a:effectLst/>
              </a:rPr>
              <a:t>, Robert </a:t>
            </a:r>
            <a:r>
              <a:rPr lang="en-US" b="1" dirty="0" err="1">
                <a:effectLst/>
              </a:rPr>
              <a:t>Trypuz</a:t>
            </a:r>
            <a:r>
              <a:rPr lang="en-US" b="1" dirty="0">
                <a:effectLst/>
              </a:rPr>
              <a:t> </a:t>
            </a:r>
            <a:r>
              <a:rPr lang="en-US" dirty="0">
                <a:effectLst/>
              </a:rPr>
              <a:t>A Formal Model for Epistemic Interactions // New Challenges in Computational Collective Intelligence Volume 244 of the series Studies in Computational Intelligence pp 205-216</a:t>
            </a:r>
            <a:endParaRPr lang="ru-RU" dirty="0">
              <a:effectLst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6ED58-319F-4360-A7BB-9B264B6AD30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39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>
                <a:effectLst/>
              </a:rPr>
              <a:t>Gierasimczuk</a:t>
            </a:r>
            <a:r>
              <a:rPr lang="en-US" b="1" dirty="0">
                <a:effectLst/>
              </a:rPr>
              <a:t> N., </a:t>
            </a:r>
            <a:r>
              <a:rPr lang="en-US" b="1" dirty="0" err="1">
                <a:effectLst/>
              </a:rPr>
              <a:t>Szymanik</a:t>
            </a:r>
            <a:r>
              <a:rPr lang="en-US" b="1" dirty="0">
                <a:effectLst/>
              </a:rPr>
              <a:t> J.. </a:t>
            </a:r>
            <a:r>
              <a:rPr lang="en-US" dirty="0">
                <a:effectLst/>
              </a:rPr>
              <a:t>A note on a generalization of the Muddy Children puzzle. Proceeding TARK XIII Proceedings of the 13th Conference on Theoretical Aspects of Rationality and Knowledge. Groningen, The Netherlands — July 12 - 14, (2011). 257-264</a:t>
            </a:r>
            <a:endParaRPr lang="ru-RU" dirty="0">
              <a:effectLst/>
            </a:endParaRPr>
          </a:p>
          <a:p>
            <a:pPr lvl="0"/>
            <a:r>
              <a:rPr lang="en-US" b="1" dirty="0">
                <a:effectLst/>
              </a:rPr>
              <a:t>Guillaume </a:t>
            </a:r>
            <a:r>
              <a:rPr lang="en-US" b="1" dirty="0" err="1">
                <a:effectLst/>
              </a:rPr>
              <a:t>Aucher</a:t>
            </a:r>
            <a:r>
              <a:rPr lang="en-US" b="1" dirty="0">
                <a:effectLst/>
              </a:rPr>
              <a:t> and Thomas </a:t>
            </a:r>
            <a:r>
              <a:rPr lang="en-US" b="1" dirty="0" err="1">
                <a:effectLst/>
              </a:rPr>
              <a:t>Bolander</a:t>
            </a:r>
            <a:r>
              <a:rPr lang="en-US" dirty="0">
                <a:effectLst/>
              </a:rPr>
              <a:t>. 2013. </a:t>
            </a:r>
            <a:r>
              <a:rPr lang="en-US" dirty="0" err="1">
                <a:effectLst/>
              </a:rPr>
              <a:t>Undecidability</a:t>
            </a:r>
            <a:r>
              <a:rPr lang="en-US" dirty="0">
                <a:effectLst/>
              </a:rPr>
              <a:t> in epistemic planning. In Proceedings of the Twenty-Third international joint conference on Artificial Intelligence (IJCAI '13), Francesca Rossi (Ed.). AAAI Press 27-33</a:t>
            </a:r>
          </a:p>
          <a:p>
            <a:r>
              <a:rPr lang="en-US" b="1" dirty="0">
                <a:effectLst/>
              </a:rPr>
              <a:t>Kline J.J. </a:t>
            </a:r>
            <a:r>
              <a:rPr lang="en-US" dirty="0">
                <a:effectLst/>
              </a:rPr>
              <a:t>Evaluations of epistemic components for resolving the muddy children puzzle// Economic Theory. May 2013, Volume 53, Issue 1, pp 61–83 </a:t>
            </a:r>
          </a:p>
          <a:p>
            <a:pPr lvl="0"/>
            <a:r>
              <a:rPr lang="en-US" b="1" dirty="0" err="1">
                <a:effectLst/>
              </a:rPr>
              <a:t>Novikov</a:t>
            </a:r>
            <a:r>
              <a:rPr lang="en-US" b="1" dirty="0">
                <a:effectLst/>
              </a:rPr>
              <a:t> D.A., </a:t>
            </a:r>
            <a:r>
              <a:rPr lang="en-US" b="1" dirty="0" err="1">
                <a:effectLst/>
              </a:rPr>
              <a:t>Chkhartishvili</a:t>
            </a:r>
            <a:r>
              <a:rPr lang="en-US" b="1" dirty="0">
                <a:effectLst/>
              </a:rPr>
              <a:t> A.G. </a:t>
            </a:r>
            <a:r>
              <a:rPr lang="en-US" dirty="0">
                <a:effectLst/>
              </a:rPr>
              <a:t>Reflexion and Control: Mathematical Models // Communications in Cybernetics, Systems Science and Engineering, CRC Press, (2014), 298 pages</a:t>
            </a:r>
            <a:endParaRPr lang="ru-RU" dirty="0">
              <a:effectLst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6ED58-319F-4360-A7BB-9B264B6AD30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63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effectLst/>
              </a:rPr>
              <a:t>van </a:t>
            </a:r>
            <a:r>
              <a:rPr lang="en-US" b="1" dirty="0" err="1">
                <a:effectLst/>
              </a:rPr>
              <a:t>Benthem</a:t>
            </a:r>
            <a:r>
              <a:rPr lang="en-US" b="1" dirty="0">
                <a:effectLst/>
              </a:rPr>
              <a:t> J., van </a:t>
            </a:r>
            <a:r>
              <a:rPr lang="en-US" b="1" dirty="0" err="1">
                <a:effectLst/>
              </a:rPr>
              <a:t>Eijck</a:t>
            </a:r>
            <a:r>
              <a:rPr lang="en-US" b="1" dirty="0">
                <a:effectLst/>
              </a:rPr>
              <a:t> J., </a:t>
            </a:r>
            <a:r>
              <a:rPr lang="en-US" dirty="0" err="1">
                <a:effectLst/>
              </a:rPr>
              <a:t>Gattinger</a:t>
            </a:r>
            <a:r>
              <a:rPr lang="en-US" dirty="0">
                <a:effectLst/>
              </a:rPr>
              <a:t> M., Su K. Symbolic Model Checking for Dynamic Epistemic Logic. In: van der Hoek W., Holliday W., Wang W. (</a:t>
            </a:r>
            <a:r>
              <a:rPr lang="en-US" dirty="0" err="1">
                <a:effectLst/>
              </a:rPr>
              <a:t>eds</a:t>
            </a:r>
            <a:r>
              <a:rPr lang="en-US" dirty="0">
                <a:effectLst/>
              </a:rPr>
              <a:t>) Logic, Rationality, and Interaction. Lecture Notes in Computer Science, </a:t>
            </a:r>
            <a:r>
              <a:rPr lang="en-US" dirty="0" err="1">
                <a:effectLst/>
              </a:rPr>
              <a:t>vol</a:t>
            </a:r>
            <a:r>
              <a:rPr lang="en-US" dirty="0">
                <a:effectLst/>
              </a:rPr>
              <a:t> 9394. Springer, Berlin, Heidelberg, (2015). </a:t>
            </a:r>
            <a:r>
              <a:rPr lang="en-US" dirty="0" smtClean="0">
                <a:effectLst/>
              </a:rPr>
              <a:t>366-378</a:t>
            </a:r>
          </a:p>
          <a:p>
            <a:r>
              <a:rPr lang="en-US" b="1" dirty="0">
                <a:effectLst/>
              </a:rPr>
              <a:t>Silver, D., Huang, A., Maddison C. J., </a:t>
            </a:r>
            <a:r>
              <a:rPr lang="en-US" b="1" dirty="0" err="1">
                <a:effectLst/>
              </a:rPr>
              <a:t>Guez</a:t>
            </a:r>
            <a:r>
              <a:rPr lang="en-US" b="1" dirty="0">
                <a:effectLst/>
              </a:rPr>
              <a:t> A., </a:t>
            </a:r>
            <a:r>
              <a:rPr lang="en-US" b="1" dirty="0" err="1">
                <a:effectLst/>
              </a:rPr>
              <a:t>Sifre</a:t>
            </a:r>
            <a:r>
              <a:rPr lang="en-US" b="1" dirty="0">
                <a:effectLst/>
              </a:rPr>
              <a:t> L., </a:t>
            </a:r>
            <a:r>
              <a:rPr lang="en-US" b="1" dirty="0" err="1">
                <a:effectLst/>
              </a:rPr>
              <a:t>Driessche</a:t>
            </a:r>
            <a:r>
              <a:rPr lang="en-US" b="1" dirty="0">
                <a:effectLst/>
              </a:rPr>
              <a:t> G. van den, </a:t>
            </a:r>
            <a:r>
              <a:rPr lang="en-US" b="1" dirty="0" err="1">
                <a:effectLst/>
              </a:rPr>
              <a:t>Schrittwieser</a:t>
            </a:r>
            <a:r>
              <a:rPr lang="en-US" b="1" dirty="0">
                <a:effectLst/>
              </a:rPr>
              <a:t> J., </a:t>
            </a:r>
            <a:r>
              <a:rPr lang="en-US" b="1" dirty="0" err="1">
                <a:effectLst/>
              </a:rPr>
              <a:t>Antonoglou</a:t>
            </a:r>
            <a:r>
              <a:rPr lang="en-US" b="1" dirty="0">
                <a:effectLst/>
              </a:rPr>
              <a:t> I., </a:t>
            </a:r>
            <a:r>
              <a:rPr lang="en-US" b="1" dirty="0" err="1">
                <a:effectLst/>
              </a:rPr>
              <a:t>Panneershelvam</a:t>
            </a:r>
            <a:r>
              <a:rPr lang="en-US" b="1" dirty="0">
                <a:effectLst/>
              </a:rPr>
              <a:t> V</a:t>
            </a:r>
            <a:r>
              <a:rPr lang="en-US" dirty="0">
                <a:effectLst/>
              </a:rPr>
              <a:t>. </a:t>
            </a:r>
            <a:r>
              <a:rPr lang="en-US" dirty="0" smtClean="0">
                <a:effectLst/>
              </a:rPr>
              <a:t>(2016). "Mastering the game of Go with deep neural networks and tree search". Nature. 529 (7587): 484–489. doi:10.1038/nature16961</a:t>
            </a:r>
          </a:p>
          <a:p>
            <a:pPr lvl="0"/>
            <a:r>
              <a:rPr lang="en-US" b="1" dirty="0" err="1" smtClean="0">
                <a:effectLst/>
              </a:rPr>
              <a:t>Breer</a:t>
            </a:r>
            <a:r>
              <a:rPr lang="en-US" b="1" dirty="0" smtClean="0">
                <a:effectLst/>
              </a:rPr>
              <a:t> </a:t>
            </a:r>
            <a:r>
              <a:rPr lang="en-US" b="1" dirty="0">
                <a:effectLst/>
              </a:rPr>
              <a:t>V.V., </a:t>
            </a:r>
            <a:r>
              <a:rPr lang="en-US" b="1" dirty="0" err="1">
                <a:effectLst/>
              </a:rPr>
              <a:t>Novikov</a:t>
            </a:r>
            <a:r>
              <a:rPr lang="en-US" b="1" dirty="0">
                <a:effectLst/>
              </a:rPr>
              <a:t> D.A., </a:t>
            </a:r>
            <a:r>
              <a:rPr lang="en-US" b="1" dirty="0" err="1">
                <a:effectLst/>
              </a:rPr>
              <a:t>Rogatkin</a:t>
            </a:r>
            <a:r>
              <a:rPr lang="en-US" b="1" dirty="0">
                <a:effectLst/>
              </a:rPr>
              <a:t> A.D</a:t>
            </a:r>
            <a:r>
              <a:rPr lang="en-US" dirty="0">
                <a:effectLst/>
              </a:rPr>
              <a:t>. Mob Control: Models of Threshold Collective Behavior. Series: “Studies in Systems, Decision and Control”. – Heidelberg: Springer, (2017). 134 p.</a:t>
            </a:r>
          </a:p>
          <a:p>
            <a:endParaRPr lang="ru-RU" dirty="0">
              <a:effectLst/>
            </a:endParaRPr>
          </a:p>
          <a:p>
            <a:endParaRPr lang="ru-RU" dirty="0">
              <a:effectLst/>
            </a:endParaRPr>
          </a:p>
          <a:p>
            <a:pPr lv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6ED58-319F-4360-A7BB-9B264B6AD30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57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рифель">
  <a:themeElements>
    <a:clrScheme name="Грифель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Грифель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ифель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TM04033929[[fn=Грифель]]</Template>
  <TotalTime>347</TotalTime>
  <Words>1041</Words>
  <Application>Microsoft Office PowerPoint</Application>
  <PresentationFormat>Широкоэкранный</PresentationFormat>
  <Paragraphs>129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5" baseType="lpstr">
      <vt:lpstr>MS Mincho</vt:lpstr>
      <vt:lpstr>Arial</vt:lpstr>
      <vt:lpstr>Calibri</vt:lpstr>
      <vt:lpstr>Calisto MT</vt:lpstr>
      <vt:lpstr>Cambria Math</vt:lpstr>
      <vt:lpstr>Times New Roman</vt:lpstr>
      <vt:lpstr>Trebuchet MS</vt:lpstr>
      <vt:lpstr>Wingdings 2</vt:lpstr>
      <vt:lpstr>Грифель</vt:lpstr>
      <vt:lpstr>Threshold and Network  Generalizations  of Muddy Faces Puzzle</vt:lpstr>
      <vt:lpstr>11th IEEE International Conference on Application of Information and Communication Technologies 2017, Moscow, Russia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Faces of three children</vt:lpstr>
      <vt:lpstr>Презентация PowerPoint</vt:lpstr>
      <vt:lpstr>Possible worlds, logic and messages</vt:lpstr>
      <vt:lpstr>Possible worlds in a reflection of Felicia</vt:lpstr>
      <vt:lpstr>Farkle</vt:lpstr>
      <vt:lpstr>History of activity matters</vt:lpstr>
      <vt:lpstr>Epistemic planning</vt:lpstr>
      <vt:lpstr>Monotone?</vt:lpstr>
      <vt:lpstr>Numerical optimization (by MATLAB)</vt:lpstr>
      <vt:lpstr>Презентация PowerPoint</vt:lpstr>
      <vt:lpstr>Idea of Thresholds</vt:lpstr>
      <vt:lpstr>Example of a decision making process based on Thresholds</vt:lpstr>
      <vt:lpstr>Презентация PowerPoint</vt:lpstr>
      <vt:lpstr>Презентация PowerPoint</vt:lpstr>
      <vt:lpstr>Презентация PowerPoint</vt:lpstr>
      <vt:lpstr>Examples:  Initial observations: the 1st agent knows if his/her own face is muddy, the 2nd and the 3rd agents know if the face of the 3rdone is muddy. Thresholds = (3, 2, 1). 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Пороговые и сетевые обобщения задачи о чумазых детях</dc:title>
  <dc:creator>User</dc:creator>
  <cp:lastModifiedBy>User</cp:lastModifiedBy>
  <cp:revision>65</cp:revision>
  <dcterms:created xsi:type="dcterms:W3CDTF">2018-02-07T06:48:25Z</dcterms:created>
  <dcterms:modified xsi:type="dcterms:W3CDTF">2018-02-07T12:36:11Z</dcterms:modified>
</cp:coreProperties>
</file>