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1"/>
  </p:notesMasterIdLst>
  <p:sldIdLst>
    <p:sldId id="256" r:id="rId2"/>
    <p:sldId id="257" r:id="rId3"/>
    <p:sldId id="332" r:id="rId4"/>
    <p:sldId id="333" r:id="rId5"/>
    <p:sldId id="334" r:id="rId6"/>
    <p:sldId id="335" r:id="rId7"/>
    <p:sldId id="336" r:id="rId8"/>
    <p:sldId id="339" r:id="rId9"/>
    <p:sldId id="320" r:id="rId10"/>
    <p:sldId id="337" r:id="rId11"/>
    <p:sldId id="338" r:id="rId12"/>
    <p:sldId id="340" r:id="rId13"/>
    <p:sldId id="263" r:id="rId14"/>
    <p:sldId id="301" r:id="rId15"/>
    <p:sldId id="304" r:id="rId16"/>
    <p:sldId id="368" r:id="rId17"/>
    <p:sldId id="322" r:id="rId18"/>
    <p:sldId id="324" r:id="rId19"/>
    <p:sldId id="282" r:id="rId20"/>
    <p:sldId id="284" r:id="rId21"/>
    <p:sldId id="285" r:id="rId22"/>
    <p:sldId id="267" r:id="rId23"/>
    <p:sldId id="268" r:id="rId24"/>
    <p:sldId id="344" r:id="rId25"/>
    <p:sldId id="345" r:id="rId26"/>
    <p:sldId id="271" r:id="rId27"/>
    <p:sldId id="347" r:id="rId28"/>
    <p:sldId id="369" r:id="rId29"/>
    <p:sldId id="277" r:id="rId30"/>
    <p:sldId id="289" r:id="rId31"/>
    <p:sldId id="365" r:id="rId32"/>
    <p:sldId id="359" r:id="rId33"/>
    <p:sldId id="360" r:id="rId34"/>
    <p:sldId id="361" r:id="rId35"/>
    <p:sldId id="362" r:id="rId36"/>
    <p:sldId id="363" r:id="rId37"/>
    <p:sldId id="346" r:id="rId38"/>
    <p:sldId id="272" r:id="rId39"/>
    <p:sldId id="291" r:id="rId40"/>
    <p:sldId id="292" r:id="rId41"/>
    <p:sldId id="293" r:id="rId42"/>
    <p:sldId id="294" r:id="rId43"/>
    <p:sldId id="370" r:id="rId44"/>
    <p:sldId id="349" r:id="rId45"/>
    <p:sldId id="350" r:id="rId46"/>
    <p:sldId id="351" r:id="rId47"/>
    <p:sldId id="357" r:id="rId48"/>
    <p:sldId id="355" r:id="rId49"/>
    <p:sldId id="354" r:id="rId50"/>
    <p:sldId id="356" r:id="rId51"/>
    <p:sldId id="348" r:id="rId52"/>
    <p:sldId id="352" r:id="rId53"/>
    <p:sldId id="353" r:id="rId54"/>
    <p:sldId id="364" r:id="rId55"/>
    <p:sldId id="276" r:id="rId56"/>
    <p:sldId id="303" r:id="rId57"/>
    <p:sldId id="305" r:id="rId58"/>
    <p:sldId id="367" r:id="rId59"/>
    <p:sldId id="307" r:id="rId60"/>
    <p:sldId id="366" r:id="rId61"/>
    <p:sldId id="308" r:id="rId62"/>
    <p:sldId id="309" r:id="rId63"/>
    <p:sldId id="310" r:id="rId64"/>
    <p:sldId id="311" r:id="rId65"/>
    <p:sldId id="312" r:id="rId66"/>
    <p:sldId id="278" r:id="rId67"/>
    <p:sldId id="358" r:id="rId68"/>
    <p:sldId id="313" r:id="rId69"/>
    <p:sldId id="330" r:id="rId70"/>
    <p:sldId id="325" r:id="rId71"/>
    <p:sldId id="326" r:id="rId72"/>
    <p:sldId id="329" r:id="rId73"/>
    <p:sldId id="327" r:id="rId74"/>
    <p:sldId id="274" r:id="rId75"/>
    <p:sldId id="317" r:id="rId76"/>
    <p:sldId id="318" r:id="rId77"/>
    <p:sldId id="319" r:id="rId78"/>
    <p:sldId id="314" r:id="rId79"/>
    <p:sldId id="315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B91E"/>
    <a:srgbClr val="291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9"/>
  </p:normalViewPr>
  <p:slideViewPr>
    <p:cSldViewPr snapToGrid="0" snapToObjects="1">
      <p:cViewPr varScale="1">
        <p:scale>
          <a:sx n="110" d="100"/>
          <a:sy n="110" d="100"/>
        </p:scale>
        <p:origin x="6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27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5A163-5732-E748-AC78-AA756C3CA793}" type="datetimeFigureOut">
              <a:rPr lang="en-US" smtClean="0"/>
              <a:t>4/10/19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E0574-B51D-544A-BD4A-5771BAA3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1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E0574-B51D-544A-BD4A-5771BAA3304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35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E0574-B51D-544A-BD4A-5771BAA3304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10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E0574-B51D-544A-BD4A-5771BAA3304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1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tiff"/><Relationship Id="rId4" Type="http://schemas.openxmlformats.org/officeDocument/2006/relationships/image" Target="../media/image43.tif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tiff"/><Relationship Id="rId5" Type="http://schemas.openxmlformats.org/officeDocument/2006/relationships/image" Target="../media/image41.emf"/><Relationship Id="rId4" Type="http://schemas.openxmlformats.org/officeDocument/2006/relationships/image" Target="../media/image47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3950"/>
            <a:ext cx="7570788" cy="1924050"/>
          </a:xfrm>
        </p:spPr>
        <p:txBody>
          <a:bodyPr/>
          <a:lstStyle/>
          <a:p>
            <a:r>
              <a:rPr lang="en-US" sz="4000" dirty="0"/>
              <a:t>Dependent Plurals and Three Levels of Multiplicity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08400"/>
            <a:ext cx="7342188" cy="1752600"/>
          </a:xfrm>
        </p:spPr>
        <p:txBody>
          <a:bodyPr>
            <a:normAutofit/>
          </a:bodyPr>
          <a:lstStyle/>
          <a:p>
            <a:r>
              <a:rPr lang="en-US" sz="2400" dirty="0"/>
              <a:t>Serge Minor</a:t>
            </a:r>
          </a:p>
          <a:p>
            <a:r>
              <a:rPr lang="en-US" sz="2400" dirty="0"/>
              <a:t>CASTL, University of Tromsø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4500" y="4940300"/>
            <a:ext cx="345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HSE Seminar</a:t>
            </a:r>
          </a:p>
          <a:p>
            <a:pPr algn="ctr"/>
            <a:r>
              <a:rPr lang="en-US" dirty="0"/>
              <a:t>Moscow, 11.04.2019</a:t>
            </a:r>
          </a:p>
        </p:txBody>
      </p:sp>
    </p:spTree>
    <p:extLst>
      <p:ext uri="{BB962C8B-B14F-4D97-AF65-F5344CB8AC3E}">
        <p14:creationId xmlns:p14="http://schemas.microsoft.com/office/powerpoint/2010/main" val="348980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Dependent Plurals:</a:t>
            </a:r>
            <a:br>
              <a:rPr lang="en-US" sz="3200" dirty="0"/>
            </a:br>
            <a:r>
              <a:rPr lang="en-US" sz="3200" dirty="0" err="1"/>
              <a:t>Distributivity</a:t>
            </a:r>
            <a:r>
              <a:rPr lang="en-US" sz="3200" dirty="0"/>
              <a:t>-based Analysis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8006" y="1992782"/>
            <a:ext cx="7345363" cy="42302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  </a:t>
            </a:r>
            <a:r>
              <a:rPr lang="en-US" sz="1800" dirty="0"/>
              <a:t> </a:t>
            </a:r>
            <a:r>
              <a:rPr lang="en-US" sz="1800" dirty="0" err="1"/>
              <a:t>Partee</a:t>
            </a:r>
            <a:r>
              <a:rPr lang="en-US" sz="1800" dirty="0"/>
              <a:t> (1975), Kamp &amp; </a:t>
            </a:r>
            <a:r>
              <a:rPr lang="en-US" sz="1800" dirty="0" err="1"/>
              <a:t>Reyle</a:t>
            </a:r>
            <a:r>
              <a:rPr lang="en-US" sz="1800" dirty="0"/>
              <a:t> (1993), Spector (2003)   </a:t>
            </a:r>
            <a:endParaRPr lang="en-US" dirty="0"/>
          </a:p>
          <a:p>
            <a:pPr>
              <a:spcBef>
                <a:spcPts val="2600"/>
              </a:spcBef>
              <a:buFont typeface="Arial"/>
              <a:buChar char="•"/>
            </a:pPr>
            <a:r>
              <a:rPr lang="en-US" sz="2000" dirty="0"/>
              <a:t>The plural feature on dependent plurals is semantically vacuous.</a:t>
            </a:r>
          </a:p>
          <a:p>
            <a:pPr>
              <a:spcBef>
                <a:spcPts val="2600"/>
              </a:spcBef>
              <a:buFont typeface="Arial"/>
              <a:buChar char="•"/>
            </a:pPr>
            <a:endParaRPr lang="en-US" sz="2000" dirty="0"/>
          </a:p>
          <a:p>
            <a:pPr>
              <a:spcBef>
                <a:spcPts val="2600"/>
              </a:spcBef>
              <a:buFont typeface="Arial"/>
              <a:buChar char="•"/>
            </a:pPr>
            <a:endParaRPr lang="en-US" sz="2000" dirty="0"/>
          </a:p>
          <a:p>
            <a:pPr>
              <a:spcBef>
                <a:spcPts val="3200"/>
              </a:spcBef>
              <a:buFont typeface="Arial"/>
              <a:buChar char="•"/>
            </a:pPr>
            <a:r>
              <a:rPr lang="en-US" sz="2000" dirty="0"/>
              <a:t>Semantically vacuous plural is licensed only in the scope of another plural feature: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sz="2000" dirty="0"/>
              <a:t>      a.   Mary watched movies.</a:t>
            </a:r>
          </a:p>
          <a:p>
            <a:pPr marL="0" indent="0">
              <a:buNone/>
            </a:pPr>
            <a:r>
              <a:rPr lang="en-US" sz="2000" dirty="0"/>
              <a:t>      b.   Every girl watched movies.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7159" y="5148944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0879" y="3574277"/>
            <a:ext cx="383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2853" y="3128083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74088" y="3154145"/>
            <a:ext cx="4391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the girls watched movies.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40879" y="3133226"/>
            <a:ext cx="382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990" y="3690944"/>
            <a:ext cx="6845300" cy="56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23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Dependent Plurals:</a:t>
            </a:r>
            <a:br>
              <a:rPr lang="en-US" sz="3200" dirty="0"/>
            </a:br>
            <a:r>
              <a:rPr lang="en-US" sz="3200" dirty="0" err="1"/>
              <a:t>Distributivity</a:t>
            </a:r>
            <a:r>
              <a:rPr lang="en-US" sz="3200" dirty="0"/>
              <a:t>-based Analysis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8006" y="1992782"/>
            <a:ext cx="7345363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Incorrect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prediction: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873681" y="2789369"/>
            <a:ext cx="3833736" cy="3513619"/>
            <a:chOff x="900114" y="1973475"/>
            <a:chExt cx="4047132" cy="4410392"/>
          </a:xfrm>
        </p:grpSpPr>
        <p:pic>
          <p:nvPicPr>
            <p:cNvPr id="9" name="Content Placeholder 3" descr="200387787-00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4251" r="-23827" b="-12050"/>
            <a:stretch/>
          </p:blipFill>
          <p:spPr>
            <a:xfrm>
              <a:off x="900114" y="1973475"/>
              <a:ext cx="743800" cy="1604063"/>
            </a:xfrm>
            <a:prstGeom prst="rect">
              <a:avLst/>
            </a:prstGeom>
          </p:spPr>
        </p:pic>
        <p:pic>
          <p:nvPicPr>
            <p:cNvPr id="10" name="Picture 9" descr="AA049887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379" y="3530939"/>
              <a:ext cx="412157" cy="1425109"/>
            </a:xfrm>
            <a:prstGeom prst="rect">
              <a:avLst/>
            </a:prstGeom>
          </p:spPr>
        </p:pic>
        <p:pic>
          <p:nvPicPr>
            <p:cNvPr id="11" name="Picture 10" descr="AA053844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379" y="4956048"/>
              <a:ext cx="526965" cy="1427819"/>
            </a:xfrm>
            <a:prstGeom prst="rect">
              <a:avLst/>
            </a:prstGeom>
          </p:spPr>
        </p:pic>
        <p:pic>
          <p:nvPicPr>
            <p:cNvPr id="12" name="Picture 11" descr="godfather2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852" y="3530939"/>
              <a:ext cx="1029394" cy="1236504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1847304" y="2692400"/>
              <a:ext cx="1778000" cy="13885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47304" y="4080935"/>
              <a:ext cx="1778000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847304" y="4080936"/>
              <a:ext cx="1778000" cy="14901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5455178" y="5655456"/>
            <a:ext cx="321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Multiplicity Condition!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42479" y="2113777"/>
            <a:ext cx="383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5253" y="1718383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(12)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61388" y="1744445"/>
            <a:ext cx="2999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the girls watched movies.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42479" y="1723526"/>
            <a:ext cx="382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890" y="2230444"/>
            <a:ext cx="6845300" cy="56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9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Dependent Plurals:</a:t>
            </a:r>
            <a:br>
              <a:rPr lang="en-US" sz="3200" dirty="0"/>
            </a:br>
            <a:r>
              <a:rPr lang="en-US" sz="3200" dirty="0" err="1"/>
              <a:t>Cumulativity</a:t>
            </a:r>
            <a:r>
              <a:rPr lang="en-US" sz="3200" dirty="0"/>
              <a:t>-based Analysis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8006" y="2309267"/>
            <a:ext cx="7345363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63994" y="2947814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(13)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52371" y="2971275"/>
            <a:ext cx="4467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 the girls watched movies.</a:t>
            </a:r>
            <a:r>
              <a:rPr lang="en-US" sz="2000" dirty="0">
                <a:solidFill>
                  <a:srgbClr val="36B91E"/>
                </a:solidFill>
                <a:latin typeface="Zapf Dingbats"/>
                <a:ea typeface="Zapf Dingbats"/>
                <a:cs typeface="Zapf Dingbats"/>
                <a:sym typeface="Zapf Dingbats"/>
              </a:rPr>
              <a:t>  ✓</a:t>
            </a:r>
            <a:r>
              <a:rPr lang="en-US" sz="2000" dirty="0">
                <a:solidFill>
                  <a:srgbClr val="36B91E"/>
                </a:solidFill>
                <a:sym typeface="Zapf Dingbats"/>
              </a:rPr>
              <a:t>Co-</a:t>
            </a:r>
            <a:r>
              <a:rPr lang="en-US" sz="2000" dirty="0" err="1">
                <a:solidFill>
                  <a:srgbClr val="36B91E"/>
                </a:solidFill>
                <a:sym typeface="Zapf Dingbats"/>
              </a:rPr>
              <a:t>distr</a:t>
            </a:r>
            <a:r>
              <a:rPr lang="en-US" sz="2000" dirty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9632" y="2947814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53586" y="3380629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92594" y="4269543"/>
            <a:ext cx="2067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about (14)?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7948" y="4811184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(14)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56325" y="4834645"/>
            <a:ext cx="5389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 the girls watched three movies. </a:t>
            </a:r>
            <a:r>
              <a:rPr lang="en-US" sz="20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sz="2000" dirty="0">
                <a:solidFill>
                  <a:srgbClr val="FF0000"/>
                </a:solidFill>
                <a:sym typeface="Zapf Dingbats"/>
              </a:rPr>
              <a:t>Co-</a:t>
            </a:r>
            <a:r>
              <a:rPr lang="en-US" sz="2000" dirty="0" err="1">
                <a:solidFill>
                  <a:srgbClr val="FF0000"/>
                </a:solidFill>
                <a:sym typeface="Zapf Dingbats"/>
              </a:rPr>
              <a:t>distr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453586" y="4811184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57540" y="5243999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112" y="1732965"/>
            <a:ext cx="749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De</a:t>
            </a:r>
            <a:r>
              <a:rPr lang="en-US" dirty="0"/>
              <a:t> </a:t>
            </a:r>
            <a:r>
              <a:rPr lang="en-US" dirty="0" err="1"/>
              <a:t>Mey</a:t>
            </a:r>
            <a:r>
              <a:rPr lang="en-US" dirty="0"/>
              <a:t> (1981), </a:t>
            </a:r>
            <a:r>
              <a:rPr lang="en-US" dirty="0" err="1"/>
              <a:t>Bosveld</a:t>
            </a:r>
            <a:r>
              <a:rPr lang="en-US" dirty="0"/>
              <a:t>-de </a:t>
            </a:r>
            <a:r>
              <a:rPr lang="en-US" dirty="0" err="1"/>
              <a:t>Smet</a:t>
            </a:r>
            <a:r>
              <a:rPr lang="en-US" dirty="0"/>
              <a:t> (1998), Swart (2006), Champollion (2010)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3492500"/>
            <a:ext cx="5765800" cy="5715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5358359"/>
            <a:ext cx="5981700" cy="5715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72583" y="2406065"/>
            <a:ext cx="5798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DPs with plural quantifiers are not distributive:</a:t>
            </a:r>
          </a:p>
        </p:txBody>
      </p:sp>
    </p:spTree>
    <p:extLst>
      <p:ext uri="{BB962C8B-B14F-4D97-AF65-F5344CB8AC3E}">
        <p14:creationId xmlns:p14="http://schemas.microsoft.com/office/powerpoint/2010/main" val="2139742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Dependent Plurals:</a:t>
            </a:r>
            <a:br>
              <a:rPr lang="en-US" sz="3200" dirty="0"/>
            </a:br>
            <a:r>
              <a:rPr lang="en-US" sz="3200" dirty="0" err="1"/>
              <a:t>Cumulativity</a:t>
            </a:r>
            <a:r>
              <a:rPr lang="en-US" sz="3200" dirty="0"/>
              <a:t>-based Analysis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8006" y="1712367"/>
            <a:ext cx="7345363" cy="3931920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dirty="0"/>
              <a:t>   </a:t>
            </a:r>
            <a:r>
              <a:rPr lang="en-US" sz="1800" dirty="0"/>
              <a:t> Zweig (2008, 2009), Champollion (2010)   </a:t>
            </a:r>
            <a:endParaRPr lang="en-US" dirty="0"/>
          </a:p>
          <a:p>
            <a:pPr>
              <a:spcBef>
                <a:spcPts val="800"/>
              </a:spcBef>
              <a:buFont typeface="Arial"/>
              <a:buChar char="•"/>
            </a:pPr>
            <a:r>
              <a:rPr lang="en-US" sz="2000" dirty="0"/>
              <a:t>Plurals are </a:t>
            </a:r>
            <a:r>
              <a:rPr lang="en-US" sz="2000" dirty="0" err="1"/>
              <a:t>underlyingly</a:t>
            </a:r>
            <a:r>
              <a:rPr lang="en-US" sz="2000" dirty="0"/>
              <a:t> number-neutral, singular imposes an atomicity condition:</a:t>
            </a:r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3000"/>
              </a:spcBef>
              <a:buFont typeface="Arial"/>
              <a:buChar char="•"/>
            </a:pPr>
            <a:r>
              <a:rPr lang="en-US" sz="2000" dirty="0"/>
              <a:t>Multiplicity for plurals is derived as a scalar </a:t>
            </a:r>
            <a:r>
              <a:rPr lang="en-US" sz="2000" dirty="0" err="1"/>
              <a:t>implicature</a:t>
            </a:r>
            <a:r>
              <a:rPr lang="en-US" sz="2000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2394" y="4200606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8776" y="4224067"/>
            <a:ext cx="262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movie was playing.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95" y="3009997"/>
            <a:ext cx="4446969" cy="6455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3994" y="2921569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(6)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1336" y="2905074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8796" y="3271909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68796" y="4200606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8796" y="4597288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0113" y="4990146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(8)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06495" y="5013607"/>
            <a:ext cx="2491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Movies were playing.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56515" y="4990146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56515" y="5386828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04" y="5444678"/>
            <a:ext cx="5133413" cy="577509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04" y="4688265"/>
            <a:ext cx="6257310" cy="27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39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Dependent Plurals:</a:t>
            </a:r>
            <a:br>
              <a:rPr lang="en-US" sz="3200" dirty="0"/>
            </a:br>
            <a:r>
              <a:rPr lang="en-US" sz="3200" dirty="0" err="1"/>
              <a:t>Cumulativity</a:t>
            </a:r>
            <a:r>
              <a:rPr lang="en-US" sz="3200" dirty="0"/>
              <a:t>-based Analysis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8006" y="1712367"/>
            <a:ext cx="7345363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00114" y="3063416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(11)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58" y="3136062"/>
            <a:ext cx="6933092" cy="49785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67949" y="2310694"/>
            <a:ext cx="7285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DPs with </a:t>
            </a:r>
            <a:r>
              <a:rPr lang="en-US" sz="2000" i="1" dirty="0"/>
              <a:t>all</a:t>
            </a:r>
            <a:r>
              <a:rPr lang="en-US" sz="2000" dirty="0"/>
              <a:t> impose a presupposition on the predicate it combines with:</a:t>
            </a:r>
            <a:endParaRPr lang="en-US" sz="20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72583" y="1859965"/>
            <a:ext cx="2373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Champollion (2010)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8006" y="3762276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(12)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82731" y="3762276"/>
            <a:ext cx="507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All the girls watched three movies. </a:t>
            </a:r>
            <a:r>
              <a:rPr lang="en-US" sz="20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sz="2000" dirty="0">
                <a:solidFill>
                  <a:srgbClr val="FF0000"/>
                </a:solidFill>
                <a:sym typeface="Zapf Dingbats"/>
              </a:rPr>
              <a:t>Co-</a:t>
            </a:r>
            <a:r>
              <a:rPr lang="en-US" sz="2000" dirty="0" err="1">
                <a:solidFill>
                  <a:srgbClr val="FF0000"/>
                </a:solidFill>
                <a:sym typeface="Zapf Dingbats"/>
              </a:rPr>
              <a:t>distr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923407" y="4739728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(13)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82730" y="4766526"/>
            <a:ext cx="5235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 the girls watched movies. </a:t>
            </a:r>
            <a:r>
              <a:rPr lang="en-US" sz="2000" dirty="0">
                <a:solidFill>
                  <a:srgbClr val="36B91E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sz="2000" dirty="0">
                <a:solidFill>
                  <a:srgbClr val="36B91E"/>
                </a:solidFill>
                <a:sym typeface="Zapf Dingbats"/>
              </a:rPr>
              <a:t>Co-</a:t>
            </a:r>
            <a:r>
              <a:rPr lang="en-US" sz="2000" dirty="0" err="1">
                <a:solidFill>
                  <a:srgbClr val="36B91E"/>
                </a:solidFill>
                <a:sym typeface="Zapf Dingbats"/>
              </a:rPr>
              <a:t>distr</a:t>
            </a:r>
            <a:r>
              <a:rPr lang="en-US" sz="2000" dirty="0"/>
              <a:t> 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31" y="5289883"/>
            <a:ext cx="5727700" cy="266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31" y="4287031"/>
            <a:ext cx="6985000" cy="2667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497008" y="3792444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00962" y="4225259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04916" y="4766526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08870" y="5199341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219293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Dependent Plurals:</a:t>
            </a:r>
            <a:br>
              <a:rPr lang="en-US" sz="3200" dirty="0"/>
            </a:br>
            <a:r>
              <a:rPr lang="en-US" sz="3200" dirty="0" err="1"/>
              <a:t>Cumulativity</a:t>
            </a:r>
            <a:r>
              <a:rPr lang="en-US" sz="3200" dirty="0"/>
              <a:t>-based Analysis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8006" y="1712367"/>
            <a:ext cx="7345363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67949" y="2608710"/>
            <a:ext cx="7285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Problem: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2583" y="1859965"/>
            <a:ext cx="2373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Champollion (2010)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2906" y="3232838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(14)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30331" y="3232838"/>
            <a:ext cx="6423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 the girls watched </a:t>
            </a:r>
            <a:r>
              <a:rPr lang="nb-NO" sz="2000" dirty="0" err="1"/>
              <a:t>fewer</a:t>
            </a:r>
            <a:r>
              <a:rPr lang="en-US" sz="2000" dirty="0"/>
              <a:t> than five movies. </a:t>
            </a:r>
            <a:r>
              <a:rPr lang="en-US" sz="20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sz="2000" dirty="0">
                <a:solidFill>
                  <a:srgbClr val="FF0000"/>
                </a:solidFill>
                <a:sym typeface="Zapf Dingbats"/>
              </a:rPr>
              <a:t>Co-</a:t>
            </a:r>
            <a:r>
              <a:rPr lang="en-US" sz="2000" dirty="0" err="1">
                <a:solidFill>
                  <a:srgbClr val="FF0000"/>
                </a:solidFill>
                <a:sym typeface="Zapf Dingbats"/>
              </a:rPr>
              <a:t>distr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331908" y="3263006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35862" y="3695821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31" y="3804084"/>
            <a:ext cx="6985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55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Data: Overview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974156"/>
              </p:ext>
            </p:extLst>
          </p:nvPr>
        </p:nvGraphicFramePr>
        <p:xfrm>
          <a:off x="900113" y="3372092"/>
          <a:ext cx="7345364" cy="1381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36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</a:t>
                      </a:r>
                      <a:r>
                        <a:rPr lang="en-US" dirty="0" err="1"/>
                        <a:t>Distr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All/most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Each/Every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DPs with Numerals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Bare plurals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96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Semantics with Plural Info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/>
              <a:t>Traditional semantic systems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/>
              <a:t>(Heim &amp; </a:t>
            </a:r>
            <a:r>
              <a:rPr lang="en-US" sz="1800" dirty="0" err="1"/>
              <a:t>Kratzer</a:t>
            </a:r>
            <a:r>
              <a:rPr lang="en-US" sz="1800" dirty="0"/>
              <a:t> 1998, </a:t>
            </a:r>
            <a:r>
              <a:rPr lang="en-US" sz="1800" dirty="0" err="1"/>
              <a:t>Groenendijk</a:t>
            </a:r>
            <a:r>
              <a:rPr lang="en-US" sz="1800" dirty="0"/>
              <a:t> &amp; </a:t>
            </a:r>
            <a:r>
              <a:rPr lang="en-US" sz="1800" dirty="0" err="1"/>
              <a:t>Stokhof</a:t>
            </a:r>
            <a:r>
              <a:rPr lang="en-US" sz="1800" dirty="0"/>
              <a:t> 1991, </a:t>
            </a:r>
            <a:r>
              <a:rPr lang="en-US" sz="1800" dirty="0" err="1"/>
              <a:t>Muskens</a:t>
            </a:r>
            <a:r>
              <a:rPr lang="en-US" sz="1800" dirty="0"/>
              <a:t> 1996):</a:t>
            </a:r>
          </a:p>
          <a:p>
            <a:pPr marL="0" indent="0">
              <a:buNone/>
            </a:pPr>
            <a:r>
              <a:rPr lang="en-US" sz="2000" dirty="0"/>
              <a:t>Expressions are evaluated with respect to single assignments.</a:t>
            </a:r>
          </a:p>
          <a:p>
            <a:pPr>
              <a:buFont typeface="Arial"/>
              <a:buChar char="•"/>
            </a:pPr>
            <a:r>
              <a:rPr lang="en-US" sz="2000" dirty="0"/>
              <a:t>Semantic systems with plural info states</a:t>
            </a:r>
            <a:r>
              <a:rPr lang="en-US" sz="2100" dirty="0"/>
              <a:t>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/>
              <a:t>(van den Berg 1994, 1996, </a:t>
            </a:r>
            <a:r>
              <a:rPr lang="en-US" sz="1800" dirty="0" err="1"/>
              <a:t>Nouwen</a:t>
            </a:r>
            <a:r>
              <a:rPr lang="en-US" sz="1800" dirty="0"/>
              <a:t> 2003, </a:t>
            </a:r>
            <a:r>
              <a:rPr lang="en-US" sz="1800" dirty="0" err="1"/>
              <a:t>Brasoveanu</a:t>
            </a:r>
            <a:r>
              <a:rPr lang="en-US" sz="1800" dirty="0"/>
              <a:t> 2007, 2008, </a:t>
            </a:r>
            <a:r>
              <a:rPr lang="en-US" sz="1800" dirty="0" err="1"/>
              <a:t>Brasoveanu</a:t>
            </a:r>
            <a:r>
              <a:rPr lang="en-US" sz="1800" dirty="0"/>
              <a:t> &amp; </a:t>
            </a:r>
            <a:r>
              <a:rPr lang="en-US" sz="1800" dirty="0" err="1"/>
              <a:t>Farkas</a:t>
            </a:r>
            <a:r>
              <a:rPr lang="en-US" sz="1800" dirty="0"/>
              <a:t> 2011, Henderson 2014)</a:t>
            </a:r>
          </a:p>
          <a:p>
            <a:pPr marL="0" indent="0">
              <a:buNone/>
            </a:pPr>
            <a:r>
              <a:rPr lang="en-US" sz="2000" dirty="0"/>
              <a:t>Expressions are evaluated with respect to </a:t>
            </a:r>
            <a:r>
              <a:rPr lang="en-US" sz="2000" i="1" dirty="0"/>
              <a:t>sets of assignments</a:t>
            </a:r>
            <a:r>
              <a:rPr lang="en-US" sz="2000" dirty="0"/>
              <a:t>, or </a:t>
            </a:r>
            <a:r>
              <a:rPr lang="en-US" sz="2000" i="1" dirty="0"/>
              <a:t>plural info states.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5524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Plural Info States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418012"/>
              </p:ext>
            </p:extLst>
          </p:nvPr>
        </p:nvGraphicFramePr>
        <p:xfrm>
          <a:off x="900113" y="2133600"/>
          <a:ext cx="7345364" cy="14833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36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/>
                        <a:t>Info</a:t>
                      </a:r>
                      <a:r>
                        <a:rPr lang="en-US" b="0" i="0" baseline="0" dirty="0"/>
                        <a:t> state </a:t>
                      </a:r>
                      <a:r>
                        <a:rPr lang="en-US" b="0" i="1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  <a:r>
                        <a:rPr lang="en-US" b="0" i="1" baseline="-25000" dirty="0"/>
                        <a:t>1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/>
                        <a:t>u</a:t>
                      </a:r>
                      <a:r>
                        <a:rPr lang="en-US" b="0" i="1" baseline="-25000" dirty="0"/>
                        <a:t>2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i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/>
                        <a:t>x</a:t>
                      </a:r>
                      <a:r>
                        <a:rPr lang="en-US" i="1" baseline="-25000" dirty="0"/>
                        <a:t>11</a:t>
                      </a:r>
                      <a:endParaRPr lang="en-US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x</a:t>
                      </a:r>
                      <a:r>
                        <a:rPr lang="en-US" i="1" baseline="-25000" dirty="0"/>
                        <a:t>21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i</a:t>
                      </a:r>
                      <a:r>
                        <a:rPr lang="en-US" i="1" baseline="-25000" dirty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x</a:t>
                      </a:r>
                      <a:r>
                        <a:rPr lang="en-US" i="1" baseline="-25000" dirty="0"/>
                        <a:t>12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x</a:t>
                      </a:r>
                      <a:r>
                        <a:rPr lang="en-US" i="1" baseline="-25000" dirty="0"/>
                        <a:t>22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i</a:t>
                      </a:r>
                      <a:r>
                        <a:rPr lang="en-US" i="1" baseline="-25000" dirty="0"/>
                        <a:t>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x</a:t>
                      </a:r>
                      <a:r>
                        <a:rPr lang="en-US" i="1" baseline="-25000" dirty="0"/>
                        <a:t>13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x</a:t>
                      </a:r>
                      <a:r>
                        <a:rPr lang="en-US" i="1" baseline="-25000" dirty="0"/>
                        <a:t>23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0113" y="4070443"/>
            <a:ext cx="734536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/>
              <a:t>I</a:t>
            </a:r>
            <a:r>
              <a:rPr lang="en-US" dirty="0"/>
              <a:t> is a set of assignments, or plural info state, type </a:t>
            </a:r>
            <a:r>
              <a:rPr lang="en-US" i="1" dirty="0" err="1"/>
              <a:t>st</a:t>
            </a:r>
            <a:r>
              <a:rPr lang="en-US" dirty="0" err="1"/>
              <a:t>.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i="1" dirty="0"/>
              <a:t>i</a:t>
            </a:r>
            <a:r>
              <a:rPr lang="en-US" i="1" baseline="-25000" dirty="0"/>
              <a:t>1</a:t>
            </a:r>
            <a:r>
              <a:rPr lang="en-US" i="1" dirty="0"/>
              <a:t>, i</a:t>
            </a:r>
            <a:r>
              <a:rPr lang="en-US" i="1" baseline="-25000" dirty="0"/>
              <a:t>2</a:t>
            </a:r>
            <a:r>
              <a:rPr lang="en-US" i="1" dirty="0"/>
              <a:t>, i</a:t>
            </a:r>
            <a:r>
              <a:rPr lang="en-US" i="1" baseline="-25000" dirty="0"/>
              <a:t>3</a:t>
            </a:r>
            <a:r>
              <a:rPr lang="en-US" i="1" dirty="0"/>
              <a:t> </a:t>
            </a:r>
            <a:r>
              <a:rPr lang="en-US" dirty="0"/>
              <a:t>are assignments in </a:t>
            </a:r>
            <a:r>
              <a:rPr lang="en-US" i="1" dirty="0"/>
              <a:t>I</a:t>
            </a:r>
            <a:r>
              <a:rPr lang="en-US" dirty="0"/>
              <a:t>, type </a:t>
            </a:r>
            <a:r>
              <a:rPr lang="en-US" i="1" dirty="0"/>
              <a:t>s</a:t>
            </a:r>
            <a:r>
              <a:rPr lang="en-US" dirty="0"/>
              <a:t>.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i="1" dirty="0"/>
              <a:t>u</a:t>
            </a:r>
            <a:r>
              <a:rPr lang="en-US" i="1" baseline="-25000" dirty="0"/>
              <a:t>1</a:t>
            </a:r>
            <a:r>
              <a:rPr lang="en-US" i="1" dirty="0"/>
              <a:t>, u</a:t>
            </a:r>
            <a:r>
              <a:rPr lang="en-US" i="1" baseline="-25000" dirty="0"/>
              <a:t>2</a:t>
            </a:r>
            <a:r>
              <a:rPr lang="en-US" i="1" dirty="0"/>
              <a:t> … </a:t>
            </a:r>
            <a:r>
              <a:rPr lang="en-US" dirty="0"/>
              <a:t>are variable, or </a:t>
            </a:r>
            <a:r>
              <a:rPr lang="en-US" i="1" dirty="0"/>
              <a:t>discourse referents (</a:t>
            </a:r>
            <a:r>
              <a:rPr lang="en-US" i="1" dirty="0" err="1"/>
              <a:t>drefs</a:t>
            </a:r>
            <a:r>
              <a:rPr lang="en-US" i="1" dirty="0"/>
              <a:t>)</a:t>
            </a:r>
            <a:r>
              <a:rPr lang="en-US" dirty="0"/>
              <a:t>, modeled as functions from assignments to individuals, type </a:t>
            </a:r>
            <a:r>
              <a:rPr lang="en-US" i="1" dirty="0"/>
              <a:t>se</a:t>
            </a:r>
            <a:r>
              <a:rPr lang="en-US" dirty="0"/>
              <a:t>.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i="1" dirty="0"/>
              <a:t>x</a:t>
            </a:r>
            <a:r>
              <a:rPr lang="en-US" i="1" baseline="-25000" dirty="0"/>
              <a:t>11</a:t>
            </a:r>
            <a:r>
              <a:rPr lang="en-US" i="1" dirty="0"/>
              <a:t>, x</a:t>
            </a:r>
            <a:r>
              <a:rPr lang="en-US" i="1" baseline="-25000" dirty="0"/>
              <a:t>12</a:t>
            </a:r>
            <a:r>
              <a:rPr lang="en-US" i="1" dirty="0"/>
              <a:t> … </a:t>
            </a:r>
            <a:r>
              <a:rPr lang="en-US" dirty="0"/>
              <a:t>are individuals, type </a:t>
            </a:r>
            <a:r>
              <a:rPr lang="en-US" i="1" dirty="0"/>
              <a:t>e</a:t>
            </a:r>
            <a:r>
              <a:rPr lang="en-US" dirty="0"/>
              <a:t>.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39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Sentences are translated as DRSs, i.e. relations between an input and an output info state, type (</a:t>
            </a:r>
            <a:r>
              <a:rPr lang="en-US" i="1" dirty="0" err="1"/>
              <a:t>st</a:t>
            </a:r>
            <a:r>
              <a:rPr lang="en-US" dirty="0"/>
              <a:t>)((</a:t>
            </a:r>
            <a:r>
              <a:rPr lang="en-US" i="1" dirty="0" err="1"/>
              <a:t>st</a:t>
            </a:r>
            <a:r>
              <a:rPr lang="en-US" dirty="0"/>
              <a:t>)</a:t>
            </a:r>
            <a:r>
              <a:rPr lang="en-US" i="1" dirty="0"/>
              <a:t>t</a:t>
            </a:r>
            <a:r>
              <a:rPr lang="en-US" dirty="0"/>
              <a:t>) (= </a:t>
            </a:r>
            <a:r>
              <a:rPr lang="en-US" b="1" dirty="0"/>
              <a:t>t</a:t>
            </a:r>
            <a:r>
              <a:rPr lang="en-US" dirty="0"/>
              <a:t>). </a:t>
            </a:r>
          </a:p>
          <a:p>
            <a:pPr marL="0" indent="0">
              <a:buNone/>
            </a:pPr>
            <a:r>
              <a:rPr lang="en-US" dirty="0"/>
              <a:t>A typical DRS performs two functions: it introduces new </a:t>
            </a:r>
            <a:r>
              <a:rPr lang="en-US" dirty="0" err="1"/>
              <a:t>drefs</a:t>
            </a:r>
            <a:r>
              <a:rPr lang="en-US" dirty="0"/>
              <a:t>, and places conditions on the output info state.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5086350"/>
            <a:ext cx="6045200" cy="266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3100" y="4531784"/>
            <a:ext cx="2307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i="1" baseline="30000" dirty="0"/>
              <a:t>u</a:t>
            </a:r>
            <a:r>
              <a:rPr lang="en-US" sz="2000" dirty="0"/>
              <a:t> dog is </a:t>
            </a:r>
            <a:r>
              <a:rPr lang="en-US" sz="2000" dirty="0" err="1"/>
              <a:t>barking</a:t>
            </a:r>
            <a:r>
              <a:rPr lang="en-US" sz="2000" i="1" baseline="30000" dirty="0" err="1"/>
              <a:t>ε</a:t>
            </a:r>
            <a:r>
              <a:rPr lang="en-US" sz="20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994" y="4548279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1336" y="4531784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1336" y="4952940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45871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Encoding Co-Distributivity</a:t>
            </a:r>
          </a:p>
        </p:txBody>
      </p:sp>
      <p:pic>
        <p:nvPicPr>
          <p:cNvPr id="4" name="Content Placeholder 3" descr="200387787-00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51" r="-23827" b="-12050"/>
          <a:stretch/>
        </p:blipFill>
        <p:spPr>
          <a:xfrm>
            <a:off x="900114" y="1973475"/>
            <a:ext cx="743800" cy="1604063"/>
          </a:xfrm>
        </p:spPr>
      </p:pic>
      <p:pic>
        <p:nvPicPr>
          <p:cNvPr id="5" name="Picture 4" descr="AA04988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79" y="3530939"/>
            <a:ext cx="412157" cy="1425109"/>
          </a:xfrm>
          <a:prstGeom prst="rect">
            <a:avLst/>
          </a:prstGeom>
        </p:spPr>
      </p:pic>
      <p:pic>
        <p:nvPicPr>
          <p:cNvPr id="6" name="Picture 5" descr="AA05384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79" y="4956048"/>
            <a:ext cx="526965" cy="1427819"/>
          </a:xfrm>
          <a:prstGeom prst="rect">
            <a:avLst/>
          </a:prstGeom>
        </p:spPr>
      </p:pic>
      <p:pic>
        <p:nvPicPr>
          <p:cNvPr id="7" name="Picture 6" descr="godfather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852" y="2112435"/>
            <a:ext cx="1130300" cy="1257300"/>
          </a:xfrm>
          <a:prstGeom prst="rect">
            <a:avLst/>
          </a:prstGeom>
        </p:spPr>
      </p:pic>
      <p:pic>
        <p:nvPicPr>
          <p:cNvPr id="8" name="Picture 7" descr="godfather2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852" y="3530939"/>
            <a:ext cx="1029394" cy="1236504"/>
          </a:xfrm>
          <a:prstGeom prst="rect">
            <a:avLst/>
          </a:prstGeom>
        </p:spPr>
      </p:pic>
      <p:pic>
        <p:nvPicPr>
          <p:cNvPr id="10" name="Picture 9" descr="godfather3.2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852" y="4956048"/>
            <a:ext cx="1317261" cy="137583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847304" y="2692400"/>
            <a:ext cx="1778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47304" y="4080935"/>
            <a:ext cx="1778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47304" y="5571067"/>
            <a:ext cx="1778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39489" y="2318286"/>
            <a:ext cx="362304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/>
              <a:t>Three girls watched three movies.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/>
              <a:t>Each girl watched a movie.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/>
              <a:t>All the girls watched </a:t>
            </a:r>
          </a:p>
          <a:p>
            <a:pPr>
              <a:spcAft>
                <a:spcPts val="600"/>
              </a:spcAft>
            </a:pPr>
            <a:r>
              <a:rPr lang="en-US" dirty="0"/>
              <a:t>      movies.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67868" y="2582923"/>
            <a:ext cx="64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41508" y="4413234"/>
            <a:ext cx="362304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/>
              <a:t>#Each girl watched movies.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/>
              <a:t>#All the girls watched three movies.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69887" y="4677871"/>
            <a:ext cx="64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5461" y="232289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watched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5461" y="371477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watched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55461" y="520172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watched</a:t>
            </a:r>
          </a:p>
        </p:txBody>
      </p:sp>
    </p:spTree>
    <p:extLst>
      <p:ext uri="{BB962C8B-B14F-4D97-AF65-F5344CB8AC3E}">
        <p14:creationId xmlns:p14="http://schemas.microsoft.com/office/powerpoint/2010/main" val="1755224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/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Truth of a DRS</a:t>
            </a:r>
          </a:p>
          <a:p>
            <a:pPr marL="0" indent="0">
              <a:buNone/>
            </a:pPr>
            <a:r>
              <a:rPr lang="en-US" dirty="0"/>
              <a:t>For a DRS </a:t>
            </a:r>
            <a:r>
              <a:rPr lang="en-US" i="1" dirty="0"/>
              <a:t>D </a:t>
            </a:r>
            <a:r>
              <a:rPr lang="en-US" dirty="0"/>
              <a:t>of type (</a:t>
            </a:r>
            <a:r>
              <a:rPr lang="en-US" i="1" dirty="0" err="1"/>
              <a:t>st</a:t>
            </a:r>
            <a:r>
              <a:rPr lang="en-US" dirty="0"/>
              <a:t>)((</a:t>
            </a:r>
            <a:r>
              <a:rPr lang="en-US" i="1" dirty="0" err="1"/>
              <a:t>st</a:t>
            </a:r>
            <a:r>
              <a:rPr lang="en-US" dirty="0"/>
              <a:t>)</a:t>
            </a:r>
            <a:r>
              <a:rPr lang="en-US" i="1" dirty="0"/>
              <a:t>t</a:t>
            </a:r>
            <a:r>
              <a:rPr lang="en-US" dirty="0"/>
              <a:t>) and an input info state </a:t>
            </a:r>
            <a:r>
              <a:rPr lang="en-US" i="1" dirty="0"/>
              <a:t>I</a:t>
            </a:r>
            <a:r>
              <a:rPr lang="en-US" dirty="0"/>
              <a:t>, such that </a:t>
            </a:r>
            <a:r>
              <a:rPr lang="en-US" i="1" dirty="0"/>
              <a:t>I </a:t>
            </a:r>
            <a:r>
              <a:rPr lang="en-US" dirty="0"/>
              <a:t>is a singleton set of assignments, </a:t>
            </a:r>
            <a:r>
              <a:rPr lang="en-US" i="1" dirty="0"/>
              <a:t>D </a:t>
            </a:r>
            <a:r>
              <a:rPr lang="en-US" dirty="0"/>
              <a:t>is </a:t>
            </a:r>
            <a:r>
              <a:rPr lang="en-US" i="1" dirty="0"/>
              <a:t>true </a:t>
            </a:r>
            <a:r>
              <a:rPr lang="en-US" dirty="0"/>
              <a:t>with respect to </a:t>
            </a:r>
            <a:r>
              <a:rPr lang="en-US" i="1" dirty="0"/>
              <a:t>I </a:t>
            </a:r>
            <a:r>
              <a:rPr lang="en-US" dirty="0" err="1"/>
              <a:t>iff</a:t>
            </a:r>
            <a:r>
              <a:rPr lang="en-US" dirty="0"/>
              <a:t> there is an output info state </a:t>
            </a:r>
            <a:r>
              <a:rPr lang="en-US" i="1" dirty="0"/>
              <a:t>J </a:t>
            </a:r>
            <a:r>
              <a:rPr lang="en-US" dirty="0"/>
              <a:t>such that </a:t>
            </a:r>
            <a:r>
              <a:rPr lang="en-US" i="1" dirty="0"/>
              <a:t>D(I)(J)=</a:t>
            </a:r>
            <a:r>
              <a:rPr lang="en-US" dirty="0"/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3142823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872166"/>
            <a:ext cx="7345363" cy="3931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/>
              <a:t>This DRS will be true with respect to a singleton input info state </a:t>
            </a:r>
            <a:r>
              <a:rPr lang="en-US" sz="2000" i="1" dirty="0"/>
              <a:t>I</a:t>
            </a:r>
            <a:r>
              <a:rPr lang="en-US" sz="2000" dirty="0"/>
              <a:t>, if there exists an output info state </a:t>
            </a:r>
            <a:r>
              <a:rPr lang="en-US" sz="2000" i="1" dirty="0"/>
              <a:t>J</a:t>
            </a:r>
            <a:r>
              <a:rPr lang="en-US" sz="2000" dirty="0"/>
              <a:t> of the following form:</a:t>
            </a:r>
            <a:endParaRPr lang="en-US" sz="2000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900113" y="3790434"/>
          <a:ext cx="5876288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69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baseline="0" dirty="0"/>
                        <a:t>J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/>
                        <a:t>ε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/>
                        <a:t>x</a:t>
                      </a:r>
                      <a:endParaRPr lang="en-US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/>
                        <a:t>e</a:t>
                      </a:r>
                      <a:endParaRPr lang="en-US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07272" y="4664045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i="1" dirty="0"/>
              <a:t>x </a:t>
            </a:r>
            <a:r>
              <a:rPr lang="en-US" sz="2000" dirty="0"/>
              <a:t>is a dog. 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2437316"/>
            <a:ext cx="6045200" cy="266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43100" y="1882750"/>
            <a:ext cx="2307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i="1" baseline="30000" dirty="0"/>
              <a:t>u</a:t>
            </a:r>
            <a:r>
              <a:rPr lang="en-US" sz="2000" dirty="0"/>
              <a:t> dog is </a:t>
            </a:r>
            <a:r>
              <a:rPr lang="en-US" sz="2000" dirty="0" err="1"/>
              <a:t>barking</a:t>
            </a:r>
            <a:r>
              <a:rPr lang="en-US" sz="2000" i="1" baseline="30000" dirty="0" err="1"/>
              <a:t>ε</a:t>
            </a:r>
            <a:r>
              <a:rPr lang="en-US" sz="20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3994" y="1899245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(16)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81336" y="1882750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1336" y="2303906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3994" y="5731540"/>
            <a:ext cx="7606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equivalent to stating that there is an </a:t>
            </a:r>
            <a:r>
              <a:rPr lang="en-US" i="1" dirty="0"/>
              <a:t>x</a:t>
            </a:r>
            <a:r>
              <a:rPr lang="en-US" dirty="0"/>
              <a:t>, such that </a:t>
            </a:r>
            <a:r>
              <a:rPr lang="en-US" i="1" dirty="0"/>
              <a:t>x</a:t>
            </a:r>
            <a:r>
              <a:rPr lang="en-US" dirty="0"/>
              <a:t> is a dog, and there is an </a:t>
            </a:r>
            <a:r>
              <a:rPr lang="en-US" i="1" dirty="0"/>
              <a:t>e</a:t>
            </a:r>
            <a:r>
              <a:rPr lang="en-US" dirty="0"/>
              <a:t>, such that </a:t>
            </a:r>
            <a:r>
              <a:rPr lang="en-US" i="1" dirty="0"/>
              <a:t>e</a:t>
            </a:r>
            <a:r>
              <a:rPr lang="en-US" dirty="0"/>
              <a:t> is a barking event, and </a:t>
            </a:r>
            <a:r>
              <a:rPr lang="en-US" i="1" dirty="0"/>
              <a:t>x </a:t>
            </a:r>
            <a:r>
              <a:rPr lang="en-US" dirty="0"/>
              <a:t>is the agent of </a:t>
            </a:r>
            <a:r>
              <a:rPr lang="en-US" i="1" dirty="0"/>
              <a:t>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7272" y="5019189"/>
            <a:ext cx="2685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i="1" dirty="0"/>
              <a:t>e </a:t>
            </a:r>
            <a:r>
              <a:rPr lang="en-US" sz="2000" dirty="0"/>
              <a:t> is a barking event.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7272" y="5365876"/>
            <a:ext cx="2454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i="1" dirty="0"/>
              <a:t>x</a:t>
            </a:r>
            <a:r>
              <a:rPr lang="en-US" sz="2000" dirty="0"/>
              <a:t> is the agent of </a:t>
            </a:r>
            <a:r>
              <a:rPr lang="en-US" sz="2000" i="1" dirty="0"/>
              <a:t>e</a:t>
            </a:r>
            <a:r>
              <a:rPr lang="en-US" sz="2000" dirty="0"/>
              <a:t>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28389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4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91973"/>
            <a:ext cx="7345362" cy="1339850"/>
          </a:xfrm>
        </p:spPr>
        <p:txBody>
          <a:bodyPr>
            <a:normAutofit/>
          </a:bodyPr>
          <a:lstStyle/>
          <a:p>
            <a:r>
              <a:rPr lang="en-US" sz="3200" dirty="0"/>
              <a:t>Weak Distributivity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571995"/>
              </p:ext>
            </p:extLst>
          </p:nvPr>
        </p:nvGraphicFramePr>
        <p:xfrm>
          <a:off x="900113" y="3090325"/>
          <a:ext cx="7345364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36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  <a:r>
                        <a:rPr lang="en-US" b="0" i="1" baseline="-25000" dirty="0"/>
                        <a:t>1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/>
                        <a:t>u</a:t>
                      </a:r>
                      <a:r>
                        <a:rPr lang="en-US" b="0" i="1" baseline="-25000" dirty="0"/>
                        <a:t>2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err="1"/>
                        <a:t>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61985" y="3444217"/>
            <a:ext cx="4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914601" y="3440062"/>
            <a:ext cx="4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i="1" baseline="-25000" dirty="0"/>
              <a:t>3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450425" y="3445158"/>
            <a:ext cx="4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i="1" baseline="-25000" dirty="0"/>
              <a:t>2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170599" y="3440062"/>
            <a:ext cx="4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9039" y="3440062"/>
            <a:ext cx="4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⨁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920825"/>
              </p:ext>
            </p:extLst>
          </p:nvPr>
        </p:nvGraphicFramePr>
        <p:xfrm>
          <a:off x="900113" y="4360160"/>
          <a:ext cx="7345364" cy="14833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36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  <a:r>
                        <a:rPr lang="en-US" b="0" i="1" baseline="-25000" dirty="0"/>
                        <a:t>1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/>
                        <a:t>u</a:t>
                      </a:r>
                      <a:r>
                        <a:rPr lang="en-US" b="0" i="1" baseline="-25000" dirty="0"/>
                        <a:t>2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j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j</a:t>
                      </a:r>
                      <a:r>
                        <a:rPr lang="en-US" i="1" baseline="-25000" dirty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j</a:t>
                      </a:r>
                      <a:r>
                        <a:rPr lang="en-US" i="1" baseline="-25000" dirty="0"/>
                        <a:t>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57821" y="3440062"/>
            <a:ext cx="4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10437" y="3435907"/>
            <a:ext cx="4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i="1" baseline="-25000" dirty="0"/>
              <a:t>3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58141" y="3435907"/>
            <a:ext cx="4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i="1" baseline="-25000" dirty="0"/>
              <a:t>2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31644" y="2175042"/>
            <a:ext cx="7201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Weak distributivity</a:t>
            </a:r>
            <a:r>
              <a:rPr lang="en-US" sz="2000" dirty="0"/>
              <a:t>: distributivity across the assignments in a plural info state.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80133" y="3440062"/>
            <a:ext cx="89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</a:t>
            </a:r>
            <a:r>
              <a:rPr lang="en-US" i="1" baseline="-25000" dirty="0"/>
              <a:t>1 </a:t>
            </a:r>
            <a:r>
              <a:rPr lang="en-US" i="1" dirty="0"/>
              <a:t>⨁ y</a:t>
            </a:r>
            <a:r>
              <a:rPr lang="en-US" i="1" baseline="-25000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5969" y="3435907"/>
            <a:ext cx="89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</a:t>
            </a:r>
            <a:r>
              <a:rPr lang="en-US" i="1" baseline="-25000" dirty="0"/>
              <a:t>1 </a:t>
            </a:r>
            <a:r>
              <a:rPr lang="en-US" i="1" dirty="0"/>
              <a:t>⨁ y</a:t>
            </a:r>
            <a:r>
              <a:rPr lang="en-US" i="1" baseline="-250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5969" y="3435907"/>
            <a:ext cx="89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</a:t>
            </a:r>
            <a:r>
              <a:rPr lang="en-US" i="1" baseline="-25000" dirty="0"/>
              <a:t>1 </a:t>
            </a:r>
            <a:r>
              <a:rPr lang="en-US" i="1" dirty="0"/>
              <a:t>⨁ y</a:t>
            </a:r>
            <a:r>
              <a:rPr lang="en-US" i="1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5969" y="3445278"/>
            <a:ext cx="89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</a:t>
            </a:r>
            <a:r>
              <a:rPr lang="en-US" i="1" baseline="-25000" dirty="0"/>
              <a:t>1 </a:t>
            </a:r>
            <a:r>
              <a:rPr lang="en-US" i="1" dirty="0"/>
              <a:t>⨁ y</a:t>
            </a:r>
            <a:r>
              <a:rPr lang="en-US" i="1" baseline="-25000" dirty="0"/>
              <a:t>2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572000" y="3937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01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6301E-6 0.00024 L 0.05344 0.17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2" y="891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4.39889E-6 L 0.00035 0.2316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8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08E-6 5.28145E-7 L -0.05049 0.295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" y="1475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701E-6 -4.54482E-6 L -0.00121 0.1802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901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701E-6 -4.54482E-6 L -0.00121 0.2332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165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701E-6 -4.39889E-6 L -0.00121 0.2948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47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2" grpId="1"/>
      <p:bldP spid="13" grpId="1"/>
      <p:bldP spid="14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91973"/>
            <a:ext cx="7345362" cy="1339850"/>
          </a:xfrm>
        </p:spPr>
        <p:txBody>
          <a:bodyPr>
            <a:normAutofit/>
          </a:bodyPr>
          <a:lstStyle/>
          <a:p>
            <a:r>
              <a:rPr lang="en-US" sz="3200" dirty="0"/>
              <a:t>Strong Distributivity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396563"/>
              </p:ext>
            </p:extLst>
          </p:nvPr>
        </p:nvGraphicFramePr>
        <p:xfrm>
          <a:off x="900111" y="2575840"/>
          <a:ext cx="7345364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36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  <a:r>
                        <a:rPr lang="en-US" b="0" i="1" baseline="-25000" dirty="0"/>
                        <a:t>1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/>
                        <a:t>u</a:t>
                      </a:r>
                      <a:r>
                        <a:rPr lang="en-US" b="0" i="1" baseline="-25000" dirty="0"/>
                        <a:t>2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err="1"/>
                        <a:t>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61985" y="2938524"/>
            <a:ext cx="4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914601" y="2934369"/>
            <a:ext cx="4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i="1" baseline="-25000" dirty="0"/>
              <a:t>3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450425" y="2939465"/>
            <a:ext cx="4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i="1" baseline="-25000" dirty="0"/>
              <a:t>2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170599" y="2934369"/>
            <a:ext cx="4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9039" y="2934369"/>
            <a:ext cx="4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⨁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769618"/>
              </p:ext>
            </p:extLst>
          </p:nvPr>
        </p:nvGraphicFramePr>
        <p:xfrm>
          <a:off x="900111" y="3729318"/>
          <a:ext cx="7345364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36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J</a:t>
                      </a:r>
                      <a:r>
                        <a:rPr lang="en-US" b="0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  <a:r>
                        <a:rPr lang="en-US" b="0" i="1" baseline="-25000" dirty="0"/>
                        <a:t>1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/>
                        <a:t>u</a:t>
                      </a:r>
                      <a:r>
                        <a:rPr lang="en-US" b="0" i="1" baseline="-25000" dirty="0"/>
                        <a:t>2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j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57821" y="2934369"/>
            <a:ext cx="4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10437" y="2930214"/>
            <a:ext cx="4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i="1" baseline="-25000" dirty="0"/>
              <a:t>3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58141" y="2930214"/>
            <a:ext cx="4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i="1" baseline="-25000" dirty="0"/>
              <a:t>2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44211" y="1982310"/>
            <a:ext cx="7201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Strong distributivity</a:t>
            </a:r>
            <a:r>
              <a:rPr lang="en-US" sz="2000" dirty="0"/>
              <a:t>: distributivity across multiple info states.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80133" y="2934369"/>
            <a:ext cx="89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</a:t>
            </a:r>
            <a:r>
              <a:rPr lang="en-US" i="1" baseline="-25000" dirty="0"/>
              <a:t>1 </a:t>
            </a:r>
            <a:r>
              <a:rPr lang="en-US" i="1" dirty="0"/>
              <a:t>⨁ y</a:t>
            </a:r>
            <a:r>
              <a:rPr lang="en-US" i="1" baseline="-25000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5969" y="2930214"/>
            <a:ext cx="89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</a:t>
            </a:r>
            <a:r>
              <a:rPr lang="en-US" i="1" baseline="-25000" dirty="0"/>
              <a:t>1 </a:t>
            </a:r>
            <a:r>
              <a:rPr lang="en-US" i="1" dirty="0"/>
              <a:t>⨁ y</a:t>
            </a:r>
            <a:r>
              <a:rPr lang="en-US" i="1" baseline="-250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5969" y="2930214"/>
            <a:ext cx="89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</a:t>
            </a:r>
            <a:r>
              <a:rPr lang="en-US" i="1" baseline="-25000" dirty="0"/>
              <a:t>1 </a:t>
            </a:r>
            <a:r>
              <a:rPr lang="en-US" i="1" dirty="0"/>
              <a:t>⨁ y</a:t>
            </a:r>
            <a:r>
              <a:rPr lang="en-US" i="1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5969" y="2939585"/>
            <a:ext cx="89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</a:t>
            </a:r>
            <a:r>
              <a:rPr lang="en-US" i="1" baseline="-25000" dirty="0"/>
              <a:t>1 </a:t>
            </a:r>
            <a:r>
              <a:rPr lang="en-US" i="1" dirty="0"/>
              <a:t>⨁ y</a:t>
            </a:r>
            <a:r>
              <a:rPr lang="en-US" i="1" baseline="-25000" dirty="0"/>
              <a:t>2</a:t>
            </a: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74294"/>
              </p:ext>
            </p:extLst>
          </p:nvPr>
        </p:nvGraphicFramePr>
        <p:xfrm>
          <a:off x="900111" y="4692055"/>
          <a:ext cx="7345364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36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J</a:t>
                      </a:r>
                      <a:r>
                        <a:rPr lang="en-US" b="0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  <a:r>
                        <a:rPr lang="en-US" b="0" i="1" baseline="-25000" dirty="0"/>
                        <a:t>1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/>
                        <a:t>u</a:t>
                      </a:r>
                      <a:r>
                        <a:rPr lang="en-US" b="0" i="1" baseline="-25000" dirty="0"/>
                        <a:t>2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j</a:t>
                      </a:r>
                      <a:r>
                        <a:rPr lang="en-US" i="1" baseline="-25000" dirty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574290"/>
              </p:ext>
            </p:extLst>
          </p:nvPr>
        </p:nvGraphicFramePr>
        <p:xfrm>
          <a:off x="900113" y="5603672"/>
          <a:ext cx="7345364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36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J</a:t>
                      </a:r>
                      <a:r>
                        <a:rPr lang="en-US" b="0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  <a:r>
                        <a:rPr lang="en-US" b="0" i="1" baseline="-25000" dirty="0"/>
                        <a:t>1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/>
                        <a:t>u</a:t>
                      </a:r>
                      <a:r>
                        <a:rPr lang="en-US" b="0" i="1" baseline="-25000" dirty="0"/>
                        <a:t>2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j</a:t>
                      </a:r>
                      <a:r>
                        <a:rPr lang="en-US" i="1" baseline="-25000" dirty="0"/>
                        <a:t>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3" name="Straight Arrow Connector 22"/>
          <p:cNvCxnSpPr/>
          <p:nvPr/>
        </p:nvCxnSpPr>
        <p:spPr>
          <a:xfrm>
            <a:off x="4572793" y="3441700"/>
            <a:ext cx="0" cy="198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70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024 L 0.05347 0.15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796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0.00052 0.1604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4.44444E-6 L 0.00035 0.3009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4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0.00017 0.3020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0507 0.43565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2178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00052 0.43495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2" grpId="0"/>
      <p:bldP spid="13" grpId="0"/>
      <p:bldP spid="14" grpId="0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Assignment-level Plurality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558286"/>
              </p:ext>
            </p:extLst>
          </p:nvPr>
        </p:nvGraphicFramePr>
        <p:xfrm>
          <a:off x="1166813" y="3864860"/>
          <a:ext cx="6364287" cy="11074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52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j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x</a:t>
                      </a:r>
                      <a:r>
                        <a:rPr lang="en-US" i="1" baseline="-25000" dirty="0"/>
                        <a:t>11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x</a:t>
                      </a:r>
                      <a:r>
                        <a:rPr lang="en-US" i="1" baseline="-25000" dirty="0"/>
                        <a:t>12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x</a:t>
                      </a:r>
                      <a:r>
                        <a:rPr lang="en-US" i="1" baseline="-25000" dirty="0"/>
                        <a:t>13 </a:t>
                      </a:r>
                      <a:r>
                        <a:rPr lang="mr-IN" i="1" baseline="0" dirty="0"/>
                        <a:t>…</a:t>
                      </a:r>
                      <a:endParaRPr lang="en-US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j</a:t>
                      </a:r>
                      <a:r>
                        <a:rPr lang="en-US" i="1" baseline="-25000" dirty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x</a:t>
                      </a:r>
                      <a:r>
                        <a:rPr lang="en-US" i="1" baseline="-25000" dirty="0"/>
                        <a:t>21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x</a:t>
                      </a:r>
                      <a:r>
                        <a:rPr lang="en-US" i="1" baseline="-25000" dirty="0"/>
                        <a:t>22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x</a:t>
                      </a:r>
                      <a:r>
                        <a:rPr lang="en-US" i="1" baseline="-25000" dirty="0"/>
                        <a:t>23 </a:t>
                      </a:r>
                      <a:r>
                        <a:rPr lang="mr-IN" i="1" baseline="0" dirty="0"/>
                        <a:t>…</a:t>
                      </a:r>
                      <a:endParaRPr lang="en-US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9613" y="2413000"/>
            <a:ext cx="741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00"/>
              </a:spcBef>
              <a:buFont typeface="Arial"/>
              <a:buChar char="•"/>
            </a:pPr>
            <a:r>
              <a:rPr lang="en-US" sz="2000" dirty="0"/>
              <a:t>Assignment-level, or ontological, plurality requires for each value of a discourse referent in a plural info state to be a sum of individuals with cardinality greater than 1.</a:t>
            </a:r>
          </a:p>
        </p:txBody>
      </p:sp>
    </p:spTree>
    <p:extLst>
      <p:ext uri="{BB962C8B-B14F-4D97-AF65-F5344CB8AC3E}">
        <p14:creationId xmlns:p14="http://schemas.microsoft.com/office/powerpoint/2010/main" val="277710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State-level Plurality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444673"/>
              </p:ext>
            </p:extLst>
          </p:nvPr>
        </p:nvGraphicFramePr>
        <p:xfrm>
          <a:off x="1166813" y="3864860"/>
          <a:ext cx="6364287" cy="11074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52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j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x</a:t>
                      </a:r>
                      <a:r>
                        <a:rPr lang="en-US" i="1" baseline="-25000" dirty="0"/>
                        <a:t>1</a:t>
                      </a:r>
                      <a:endParaRPr lang="en-US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j</a:t>
                      </a:r>
                      <a:r>
                        <a:rPr lang="en-US" i="1" baseline="-25000" dirty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x</a:t>
                      </a:r>
                      <a:r>
                        <a:rPr lang="en-US" i="1" baseline="-25000" dirty="0"/>
                        <a:t>2</a:t>
                      </a:r>
                      <a:endParaRPr lang="en-US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9613" y="2413000"/>
            <a:ext cx="741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00"/>
              </a:spcBef>
              <a:buFont typeface="Arial"/>
              <a:buChar char="•"/>
            </a:pPr>
            <a:r>
              <a:rPr lang="en-US" sz="2000" dirty="0"/>
              <a:t>State-level, or non-ontological, plurality requires for a </a:t>
            </a:r>
            <a:r>
              <a:rPr lang="en-US" sz="2000" dirty="0" err="1"/>
              <a:t>dref</a:t>
            </a:r>
            <a:r>
              <a:rPr lang="en-US" sz="2000" dirty="0"/>
              <a:t> to return multiple distinct values in a plural info state.</a:t>
            </a:r>
          </a:p>
        </p:txBody>
      </p:sp>
    </p:spTree>
    <p:extLst>
      <p:ext uri="{BB962C8B-B14F-4D97-AF65-F5344CB8AC3E}">
        <p14:creationId xmlns:p14="http://schemas.microsoft.com/office/powerpoint/2010/main" val="701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Proposal: Determiners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Non-quantificational determiners (e.g. the definite and indefinite articles) do not induce distributivity.</a:t>
            </a:r>
          </a:p>
          <a:p>
            <a:r>
              <a:rPr lang="en-US" i="1" dirty="0"/>
              <a:t>All/most </a:t>
            </a:r>
            <a:r>
              <a:rPr lang="en-US" dirty="0"/>
              <a:t>encode weak distributivity.</a:t>
            </a:r>
            <a:endParaRPr lang="en-US" i="1" dirty="0"/>
          </a:p>
          <a:p>
            <a:r>
              <a:rPr lang="en-US" i="1" dirty="0"/>
              <a:t>Each/every </a:t>
            </a:r>
            <a:r>
              <a:rPr lang="en-US" dirty="0"/>
              <a:t>encode strong distributivity.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64639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Proposal: Numerals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8513" y="2123104"/>
            <a:ext cx="75580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Numerals and cardinality modifier (e.g. </a:t>
            </a:r>
            <a:r>
              <a:rPr lang="en-US" sz="2000" i="1" dirty="0"/>
              <a:t>several</a:t>
            </a:r>
            <a:r>
              <a:rPr lang="en-US" sz="2000" dirty="0"/>
              <a:t>) introduce assignment-level cardinality conditions on the values of a </a:t>
            </a:r>
            <a:r>
              <a:rPr lang="en-US" sz="2000" dirty="0" err="1"/>
              <a:t>dref</a:t>
            </a:r>
            <a:r>
              <a:rPr lang="en-US" sz="2000" dirty="0"/>
              <a:t>, which apply </a:t>
            </a:r>
            <a:r>
              <a:rPr lang="en-US" sz="2000" dirty="0" err="1"/>
              <a:t>distributively</a:t>
            </a:r>
            <a:r>
              <a:rPr lang="en-US" sz="2000" dirty="0"/>
              <a:t> for each assignment in an info state.</a:t>
            </a:r>
          </a:p>
          <a:p>
            <a:endParaRPr lang="en-US" dirty="0"/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789148"/>
              </p:ext>
            </p:extLst>
          </p:nvPr>
        </p:nvGraphicFramePr>
        <p:xfrm>
          <a:off x="1154113" y="3530151"/>
          <a:ext cx="6364287" cy="11074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52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j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x</a:t>
                      </a:r>
                      <a:r>
                        <a:rPr lang="en-US" i="1" baseline="-25000" dirty="0"/>
                        <a:t>1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x</a:t>
                      </a:r>
                      <a:r>
                        <a:rPr lang="en-US" i="1" baseline="-25000" dirty="0"/>
                        <a:t>2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x</a:t>
                      </a:r>
                      <a:r>
                        <a:rPr lang="en-US" i="1" baseline="-25000" dirty="0"/>
                        <a:t>3</a:t>
                      </a:r>
                      <a:endParaRPr lang="en-US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j</a:t>
                      </a:r>
                      <a:r>
                        <a:rPr lang="en-US" i="1" baseline="-25000" dirty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x</a:t>
                      </a:r>
                      <a:r>
                        <a:rPr lang="en-US" i="1" baseline="-25000" dirty="0"/>
                        <a:t>2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x</a:t>
                      </a:r>
                      <a:r>
                        <a:rPr lang="en-US" i="1" baseline="-25000" dirty="0"/>
                        <a:t>4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x</a:t>
                      </a:r>
                      <a:r>
                        <a:rPr lang="en-US" i="1" baseline="-25000" dirty="0"/>
                        <a:t>5</a:t>
                      </a:r>
                      <a:endParaRPr lang="en-US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9583729B-544C-3841-8EA8-DCF8065E8D1C}"/>
              </a:ext>
            </a:extLst>
          </p:cNvPr>
          <p:cNvGrpSpPr/>
          <p:nvPr/>
        </p:nvGrpSpPr>
        <p:grpSpPr>
          <a:xfrm>
            <a:off x="620703" y="5178310"/>
            <a:ext cx="6603206" cy="934482"/>
            <a:chOff x="620703" y="5178310"/>
            <a:chExt cx="6603206" cy="934482"/>
          </a:xfrm>
        </p:grpSpPr>
        <p:pic>
          <p:nvPicPr>
            <p:cNvPr id="5" name="Picture 4" descr="latex-image-1.pdf">
              <a:extLst>
                <a:ext uri="{FF2B5EF4-FFF2-40B4-BE49-F238E27FC236}">
                  <a16:creationId xmlns:a16="http://schemas.microsoft.com/office/drawing/2014/main" id="{26015BD5-3ABC-3C47-A314-627AEEE5B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309" y="5261874"/>
              <a:ext cx="5308600" cy="266700"/>
            </a:xfrm>
            <a:prstGeom prst="rect">
              <a:avLst/>
            </a:prstGeom>
          </p:spPr>
        </p:pic>
        <p:pic>
          <p:nvPicPr>
            <p:cNvPr id="6" name="Picture 5" descr="latex-image-1.pdf">
              <a:extLst>
                <a:ext uri="{FF2B5EF4-FFF2-40B4-BE49-F238E27FC236}">
                  <a16:creationId xmlns:a16="http://schemas.microsoft.com/office/drawing/2014/main" id="{05017121-CCBF-9340-8C21-D727D12B9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309" y="5846092"/>
              <a:ext cx="4038600" cy="2667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145F6E-F66D-5F4C-B661-6C96F5F0B195}"/>
                </a:ext>
              </a:extLst>
            </p:cNvPr>
            <p:cNvSpPr txBox="1"/>
            <p:nvPr/>
          </p:nvSpPr>
          <p:spPr>
            <a:xfrm>
              <a:off x="620703" y="5178310"/>
              <a:ext cx="836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(23)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431428-1350-1844-8FB3-FD7A9ACD5EEA}"/>
                </a:ext>
              </a:extLst>
            </p:cNvPr>
            <p:cNvSpPr txBox="1"/>
            <p:nvPr/>
          </p:nvSpPr>
          <p:spPr>
            <a:xfrm>
              <a:off x="1281103" y="5743460"/>
              <a:ext cx="836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B94171-5437-AE43-90EA-860DCB3AFEC3}"/>
                </a:ext>
              </a:extLst>
            </p:cNvPr>
            <p:cNvSpPr txBox="1"/>
            <p:nvPr/>
          </p:nvSpPr>
          <p:spPr>
            <a:xfrm>
              <a:off x="1281103" y="5178310"/>
              <a:ext cx="836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58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Proposal: Numerals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8513" y="2123104"/>
            <a:ext cx="75580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Numerals and cardinality modifier (e.g. </a:t>
            </a:r>
            <a:r>
              <a:rPr lang="en-US" sz="2000" i="1" dirty="0"/>
              <a:t>several</a:t>
            </a:r>
            <a:r>
              <a:rPr lang="en-US" sz="2000" dirty="0"/>
              <a:t>) introduce assignment-level cardinality conditions on the values of a </a:t>
            </a:r>
            <a:r>
              <a:rPr lang="en-US" sz="2000" dirty="0" err="1"/>
              <a:t>dref</a:t>
            </a:r>
            <a:r>
              <a:rPr lang="en-US" sz="2000" dirty="0"/>
              <a:t>, which apply </a:t>
            </a:r>
            <a:r>
              <a:rPr lang="en-US" sz="2000" dirty="0" err="1"/>
              <a:t>distributively</a:t>
            </a:r>
            <a:r>
              <a:rPr lang="en-US" sz="2000" dirty="0"/>
              <a:t> for each assignment in an info state.</a:t>
            </a:r>
          </a:p>
          <a:p>
            <a:endParaRPr lang="en-US" dirty="0"/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017854"/>
              </p:ext>
            </p:extLst>
          </p:nvPr>
        </p:nvGraphicFramePr>
        <p:xfrm>
          <a:off x="1390650" y="3856542"/>
          <a:ext cx="6364287" cy="11074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52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j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x</a:t>
                      </a:r>
                      <a:r>
                        <a:rPr lang="en-US" i="1" baseline="-25000" dirty="0"/>
                        <a:t>1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x</a:t>
                      </a:r>
                      <a:r>
                        <a:rPr lang="en-US" i="1" baseline="-25000" dirty="0"/>
                        <a:t>2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x</a:t>
                      </a:r>
                      <a:r>
                        <a:rPr lang="en-US" i="1" baseline="-25000" dirty="0"/>
                        <a:t>3</a:t>
                      </a:r>
                      <a:endParaRPr lang="en-US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j</a:t>
                      </a:r>
                      <a:r>
                        <a:rPr lang="en-US" i="1" baseline="-25000" dirty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x</a:t>
                      </a:r>
                      <a:r>
                        <a:rPr lang="en-US" i="1" baseline="-25000" dirty="0"/>
                        <a:t>2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x</a:t>
                      </a:r>
                      <a:r>
                        <a:rPr lang="en-US" i="1" baseline="-25000" dirty="0"/>
                        <a:t>4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x</a:t>
                      </a:r>
                      <a:r>
                        <a:rPr lang="en-US" i="1" baseline="-25000" dirty="0"/>
                        <a:t>5</a:t>
                      </a:r>
                      <a:endParaRPr lang="en-US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16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Proposal: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Singular introduces two conditions: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An assignment-level atomicity condition,</a:t>
            </a:r>
            <a:r>
              <a:rPr lang="ru-RU" sz="2000" dirty="0"/>
              <a:t> </a:t>
            </a:r>
            <a:r>
              <a:rPr lang="nb-NO" sz="2000" b="1" dirty="0"/>
              <a:t>atom</a:t>
            </a:r>
            <a:r>
              <a:rPr lang="nb-NO" sz="2000" dirty="0"/>
              <a:t>(u),</a:t>
            </a:r>
            <a:r>
              <a:rPr lang="en-US" sz="2000" dirty="0"/>
              <a:t> which requires for each value of a </a:t>
            </a:r>
            <a:r>
              <a:rPr lang="en-US" sz="2000" dirty="0" err="1"/>
              <a:t>dref</a:t>
            </a:r>
            <a:r>
              <a:rPr lang="en-US" sz="2000" dirty="0"/>
              <a:t> in a plural info state to be an atomic individual.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A state-level uniqueness condition, </a:t>
            </a:r>
            <a:r>
              <a:rPr lang="en-US" sz="2000" b="1" dirty="0"/>
              <a:t>unique</a:t>
            </a:r>
            <a:r>
              <a:rPr lang="en-US" sz="2000" dirty="0"/>
              <a:t>(u), which requires for all the values of a </a:t>
            </a:r>
            <a:r>
              <a:rPr lang="en-US" sz="2000" dirty="0" err="1"/>
              <a:t>dref</a:t>
            </a:r>
            <a:r>
              <a:rPr lang="en-US" sz="2000" dirty="0"/>
              <a:t> across the assignments in a plural info state to be the same.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046120"/>
              </p:ext>
            </p:extLst>
          </p:nvPr>
        </p:nvGraphicFramePr>
        <p:xfrm>
          <a:off x="1052513" y="4937000"/>
          <a:ext cx="6364287" cy="11496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52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92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j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/>
                        <a:t>x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j</a:t>
                      </a:r>
                      <a:r>
                        <a:rPr lang="en-US" i="1" baseline="-25000" dirty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x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66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Ontological Plurality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DPs with numerals introduce variables that range over collections of individuals (sums or sets) in a structured ontological domain:</a:t>
            </a:r>
          </a:p>
          <a:p>
            <a:pPr marL="0" indent="0">
              <a:buNone/>
            </a:pPr>
            <a:r>
              <a:rPr lang="en-US" dirty="0"/>
              <a:t>(3)</a:t>
            </a:r>
          </a:p>
          <a:p>
            <a:pPr marL="0" indent="0">
              <a:buNone/>
            </a:pPr>
            <a:r>
              <a:rPr lang="en-US" dirty="0"/>
              <a:t>*-operator (cf. </a:t>
            </a:r>
            <a:r>
              <a:rPr lang="is-IS" dirty="0"/>
              <a:t>Link 1983, Landman 1989, etc.</a:t>
            </a:r>
            <a:r>
              <a:rPr lang="en-US" dirty="0"/>
              <a:t>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3657600"/>
            <a:ext cx="6907878" cy="2732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5E4B86-3218-FA49-ABA8-7E1BEE62A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5305308"/>
            <a:ext cx="5014551" cy="6072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DE868D-471E-1947-B1BD-160C1C5106D9}"/>
              </a:ext>
            </a:extLst>
          </p:cNvPr>
          <p:cNvSpPr txBox="1"/>
          <p:nvPr/>
        </p:nvSpPr>
        <p:spPr>
          <a:xfrm>
            <a:off x="380267" y="4782994"/>
            <a:ext cx="838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For </a:t>
            </a:r>
            <a:r>
              <a:rPr lang="nb-NO" dirty="0" err="1"/>
              <a:t>any</a:t>
            </a:r>
            <a:r>
              <a:rPr lang="nb-NO" dirty="0"/>
              <a:t> </a:t>
            </a:r>
            <a:r>
              <a:rPr lang="nb-NO" dirty="0" err="1"/>
              <a:t>predicate</a:t>
            </a:r>
            <a:r>
              <a:rPr lang="nb-NO" dirty="0"/>
              <a:t> </a:t>
            </a:r>
            <a:r>
              <a:rPr lang="nb-NO" i="1" dirty="0"/>
              <a:t>P</a:t>
            </a:r>
            <a:r>
              <a:rPr lang="nb-NO" dirty="0"/>
              <a:t>, *</a:t>
            </a:r>
            <a:r>
              <a:rPr lang="nb-NO" i="1" dirty="0"/>
              <a:t>P </a:t>
            </a:r>
            <a:r>
              <a:rPr lang="nb-NO" dirty="0"/>
              <a:t>is </a:t>
            </a:r>
            <a:r>
              <a:rPr lang="nb-NO" dirty="0" err="1"/>
              <a:t>the</a:t>
            </a:r>
            <a:r>
              <a:rPr lang="nb-NO" dirty="0"/>
              <a:t> minimal </a:t>
            </a:r>
            <a:r>
              <a:rPr lang="nb-NO" dirty="0" err="1"/>
              <a:t>predicate</a:t>
            </a:r>
            <a:r>
              <a:rPr lang="nb-NO" dirty="0"/>
              <a:t> </a:t>
            </a:r>
            <a:r>
              <a:rPr lang="nb-NO" dirty="0" err="1"/>
              <a:t>satisfying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following</a:t>
            </a:r>
            <a:r>
              <a:rPr lang="nb-NO" dirty="0"/>
              <a:t> </a:t>
            </a:r>
            <a:r>
              <a:rPr lang="nb-NO" dirty="0" err="1"/>
              <a:t>conditions</a:t>
            </a:r>
            <a:r>
              <a:rPr lang="nb-NO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971547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Proposal: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Plural is semantically vacuous </a:t>
            </a:r>
            <a:r>
              <a:rPr lang="en-US" sz="1800" dirty="0"/>
              <a:t>(</a:t>
            </a:r>
            <a:r>
              <a:rPr lang="en-US" sz="1800" dirty="0" err="1"/>
              <a:t>Krifka</a:t>
            </a:r>
            <a:r>
              <a:rPr lang="en-US" sz="1800" dirty="0"/>
              <a:t> 2004, </a:t>
            </a:r>
            <a:r>
              <a:rPr lang="en-US" sz="1800" dirty="0" err="1"/>
              <a:t>Sauerland</a:t>
            </a:r>
            <a:r>
              <a:rPr lang="en-US" sz="1800" dirty="0"/>
              <a:t> et al. 2005)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However, in non-downward entailing contexts a strengthened reading is derived for bare plurals as a scalar </a:t>
            </a:r>
            <a:r>
              <a:rPr lang="en-US" sz="2000" dirty="0" err="1"/>
              <a:t>implicature</a:t>
            </a:r>
            <a:r>
              <a:rPr lang="en-US" sz="2000" dirty="0"/>
              <a:t>, via negation of the singular alternative </a:t>
            </a:r>
            <a:r>
              <a:rPr lang="en-US" sz="1800" dirty="0"/>
              <a:t>(Zweig 2008, 2009)</a:t>
            </a:r>
            <a:r>
              <a:rPr lang="en-US" sz="2000" dirty="0"/>
              <a:t>:</a:t>
            </a:r>
          </a:p>
          <a:p>
            <a:r>
              <a:rPr lang="en-US" sz="2000" dirty="0"/>
              <a:t>The values of a </a:t>
            </a:r>
            <a:r>
              <a:rPr lang="en-US" sz="2000" dirty="0" err="1"/>
              <a:t>dref</a:t>
            </a:r>
            <a:r>
              <a:rPr lang="en-US" sz="2000" dirty="0"/>
              <a:t> introduced by a bare plural must be either non-atomic or non-unique with respect to a plural info state, </a:t>
            </a:r>
            <a:r>
              <a:rPr lang="nb-NO" sz="1900" dirty="0">
                <a:sym typeface="Symbol" pitchFamily="2" charset="2"/>
              </a:rPr>
              <a:t></a:t>
            </a:r>
            <a:r>
              <a:rPr lang="nb-NO" sz="1900" b="1" dirty="0"/>
              <a:t>atom</a:t>
            </a:r>
            <a:r>
              <a:rPr lang="nb-NO" sz="1900" dirty="0"/>
              <a:t>(u) </a:t>
            </a:r>
            <a:r>
              <a:rPr lang="nb-NO" sz="1900" dirty="0">
                <a:sym typeface="Symbol" pitchFamily="2" charset="2"/>
              </a:rPr>
              <a:t></a:t>
            </a:r>
            <a:r>
              <a:rPr lang="nb-NO" sz="1900" dirty="0"/>
              <a:t> </a:t>
            </a:r>
            <a:r>
              <a:rPr lang="nb-NO" sz="1900" dirty="0">
                <a:sym typeface="Symbol" pitchFamily="2" charset="2"/>
              </a:rPr>
              <a:t></a:t>
            </a:r>
            <a:r>
              <a:rPr lang="nb-NO" sz="1900" b="1" dirty="0" err="1"/>
              <a:t>unique</a:t>
            </a:r>
            <a:r>
              <a:rPr lang="nb-NO" sz="1900" dirty="0"/>
              <a:t>(u)</a:t>
            </a:r>
            <a:r>
              <a:rPr lang="en-US" sz="1900" dirty="0"/>
              <a:t>.</a:t>
            </a:r>
            <a:endParaRPr lang="en-US" sz="1900" i="1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357950"/>
              </p:ext>
            </p:extLst>
          </p:nvPr>
        </p:nvGraphicFramePr>
        <p:xfrm>
          <a:off x="1014413" y="5024260"/>
          <a:ext cx="6364287" cy="11074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52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j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/>
                        <a:t>x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j</a:t>
                      </a:r>
                      <a:r>
                        <a:rPr lang="en-US" i="1" baseline="-25000" dirty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x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98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Proposal: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3032165"/>
            <a:ext cx="6705600" cy="266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3476665"/>
            <a:ext cx="3683000" cy="266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3883065"/>
            <a:ext cx="4191000" cy="266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969" y="2936855"/>
            <a:ext cx="836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(20)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9182" y="2936855"/>
            <a:ext cx="836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9182" y="3349605"/>
            <a:ext cx="836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9182" y="3749715"/>
            <a:ext cx="836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4969" y="4389613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(21)</a:t>
            </a:r>
          </a:p>
        </p:txBody>
      </p:sp>
      <p:pic>
        <p:nvPicPr>
          <p:cNvPr id="14" name="Picture 13" descr="latex-image-1.pdf">
            <a:extLst>
              <a:ext uri="{FF2B5EF4-FFF2-40B4-BE49-F238E27FC236}">
                <a16:creationId xmlns:a16="http://schemas.microsoft.com/office/drawing/2014/main" id="{CE307319-49BB-B04C-A4E0-B2FCA893B4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2" y="4457445"/>
            <a:ext cx="3136900" cy="241300"/>
          </a:xfrm>
          <a:prstGeom prst="rect">
            <a:avLst/>
          </a:prstGeom>
        </p:spPr>
      </p:pic>
      <p:pic>
        <p:nvPicPr>
          <p:cNvPr id="15" name="Picture 14" descr="latex-image-1.pdf">
            <a:extLst>
              <a:ext uri="{FF2B5EF4-FFF2-40B4-BE49-F238E27FC236}">
                <a16:creationId xmlns:a16="http://schemas.microsoft.com/office/drawing/2014/main" id="{6BBA3FE4-A5ED-0143-AE6A-D0EF4C9DFD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81" y="5187275"/>
            <a:ext cx="7213600" cy="266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E8E2DA-9EBC-8849-B102-45B9AFE4D1E3}"/>
              </a:ext>
            </a:extLst>
          </p:cNvPr>
          <p:cNvSpPr txBox="1"/>
          <p:nvPr/>
        </p:nvSpPr>
        <p:spPr>
          <a:xfrm>
            <a:off x="384969" y="5066505"/>
            <a:ext cx="836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(23)</a:t>
            </a:r>
          </a:p>
        </p:txBody>
      </p:sp>
    </p:spTree>
    <p:extLst>
      <p:ext uri="{BB962C8B-B14F-4D97-AF65-F5344CB8AC3E}">
        <p14:creationId xmlns:p14="http://schemas.microsoft.com/office/powerpoint/2010/main" val="2063054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All</a:t>
            </a:r>
            <a:r>
              <a:rPr lang="en-US" sz="3200" dirty="0"/>
              <a:t> </a:t>
            </a:r>
            <a:r>
              <a:rPr lang="en-US" sz="3200" dirty="0" err="1"/>
              <a:t>vs</a:t>
            </a:r>
            <a:r>
              <a:rPr lang="en-US" sz="3200" dirty="0"/>
              <a:t> Non-Q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252" y="3242383"/>
            <a:ext cx="815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(13)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89988" y="3281145"/>
            <a:ext cx="6211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 the girls watched three movies.    </a:t>
            </a:r>
            <a:r>
              <a:rPr lang="en-US" sz="24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sz="2400" dirty="0">
                <a:solidFill>
                  <a:srgbClr val="FF0000"/>
                </a:solidFill>
                <a:sym typeface="Zapf Dingbats"/>
              </a:rPr>
              <a:t>Co-</a:t>
            </a:r>
            <a:r>
              <a:rPr lang="en-US" sz="2400" dirty="0" err="1">
                <a:solidFill>
                  <a:srgbClr val="FF0000"/>
                </a:solidFill>
                <a:sym typeface="Zapf Dingbats"/>
              </a:rPr>
              <a:t>distr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469479" y="3260226"/>
            <a:ext cx="42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02688" y="3801845"/>
            <a:ext cx="622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Three girls watched three movies.     </a:t>
            </a:r>
            <a:r>
              <a:rPr lang="en-US" sz="2400" dirty="0">
                <a:solidFill>
                  <a:srgbClr val="36B91E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sz="2400" dirty="0">
                <a:solidFill>
                  <a:srgbClr val="36B91E"/>
                </a:solidFill>
                <a:sym typeface="Zapf Dingbats"/>
              </a:rPr>
              <a:t>Co-</a:t>
            </a:r>
            <a:r>
              <a:rPr lang="en-US" sz="2400" dirty="0" err="1">
                <a:solidFill>
                  <a:srgbClr val="36B91E"/>
                </a:solidFill>
                <a:sym typeface="Zapf Dingbats"/>
              </a:rPr>
              <a:t>distr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482179" y="3780926"/>
            <a:ext cx="42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3075239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All</a:t>
            </a:r>
            <a:r>
              <a:rPr lang="en-US" sz="3200" dirty="0"/>
              <a:t> </a:t>
            </a:r>
            <a:r>
              <a:rPr lang="en-US" sz="3200" dirty="0" err="1"/>
              <a:t>vs</a:t>
            </a:r>
            <a:r>
              <a:rPr lang="en-US" sz="3200" dirty="0"/>
              <a:t> Non-Q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516124"/>
              </p:ext>
            </p:extLst>
          </p:nvPr>
        </p:nvGraphicFramePr>
        <p:xfrm>
          <a:off x="862013" y="2322500"/>
          <a:ext cx="6376986" cy="10109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77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baseline="0" dirty="0"/>
                        <a:t>J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g</a:t>
                      </a:r>
                      <a:r>
                        <a:rPr lang="en-US" i="1" baseline="-25000" dirty="0"/>
                        <a:t>1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g</a:t>
                      </a:r>
                      <a:r>
                        <a:rPr lang="en-US" i="1" baseline="-25000" dirty="0"/>
                        <a:t>2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g</a:t>
                      </a:r>
                      <a:r>
                        <a:rPr lang="en-US" i="1" baseline="-25000" dirty="0"/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ontent Placeholder 5"/>
          <p:cNvSpPr txBox="1">
            <a:spLocks/>
          </p:cNvSpPr>
          <p:nvPr/>
        </p:nvSpPr>
        <p:spPr>
          <a:xfrm>
            <a:off x="798513" y="1786494"/>
            <a:ext cx="4168329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err="1"/>
              <a:t>Three</a:t>
            </a:r>
            <a:r>
              <a:rPr lang="en-US" sz="1800" i="1" baseline="30000" dirty="0" err="1"/>
              <a:t>u</a:t>
            </a:r>
            <a:r>
              <a:rPr lang="en-US" sz="1800" dirty="0"/>
              <a:t> the girls </a:t>
            </a:r>
            <a:r>
              <a:rPr lang="en-US" sz="1800" dirty="0" err="1"/>
              <a:t>watched</a:t>
            </a:r>
            <a:r>
              <a:rPr lang="en-US" sz="1800" i="1" baseline="30000" dirty="0" err="1"/>
              <a:t>ε</a:t>
            </a:r>
            <a:r>
              <a:rPr lang="en-US" sz="1800" dirty="0"/>
              <a:t> </a:t>
            </a:r>
            <a:r>
              <a:rPr lang="en-US" sz="1800" dirty="0" err="1"/>
              <a:t>three</a:t>
            </a:r>
            <a:r>
              <a:rPr lang="en-US" sz="1800" i="1" baseline="30000" dirty="0" err="1"/>
              <a:t>u</a:t>
            </a:r>
            <a:r>
              <a:rPr lang="en-US" sz="1800" i="1" baseline="30000" dirty="0"/>
              <a:t>’</a:t>
            </a:r>
            <a:r>
              <a:rPr lang="en-US" sz="1800" dirty="0"/>
              <a:t> movies.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815689"/>
              </p:ext>
            </p:extLst>
          </p:nvPr>
        </p:nvGraphicFramePr>
        <p:xfrm>
          <a:off x="900113" y="3575486"/>
          <a:ext cx="7345365" cy="10109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6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6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1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/>
                        <a:t>ε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g</a:t>
                      </a:r>
                      <a:r>
                        <a:rPr lang="en-US" i="1" baseline="-25000" dirty="0"/>
                        <a:t>1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g</a:t>
                      </a:r>
                      <a:r>
                        <a:rPr lang="en-US" i="1" baseline="-25000" dirty="0"/>
                        <a:t>2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g</a:t>
                      </a:r>
                      <a:r>
                        <a:rPr lang="en-US" i="1" baseline="-25000" dirty="0"/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m</a:t>
                      </a:r>
                      <a:r>
                        <a:rPr lang="en-US" i="1" baseline="-25000" dirty="0"/>
                        <a:t>1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m</a:t>
                      </a:r>
                      <a:r>
                        <a:rPr lang="en-US" i="1" baseline="-25000" dirty="0"/>
                        <a:t>2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m</a:t>
                      </a:r>
                      <a:r>
                        <a:rPr lang="en-US" i="1" baseline="-25000" dirty="0"/>
                        <a:t>3</a:t>
                      </a:r>
                      <a:endParaRPr lang="en-US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62013" y="6008945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i="1" dirty="0"/>
              <a:t>m</a:t>
            </a:r>
            <a:r>
              <a:rPr lang="en-US" i="1" baseline="-25000" dirty="0"/>
              <a:t>1 </a:t>
            </a:r>
            <a:r>
              <a:rPr lang="en-US" i="1" dirty="0"/>
              <a:t>⨁ m</a:t>
            </a:r>
            <a:r>
              <a:rPr lang="en-US" i="1" baseline="-25000" dirty="0"/>
              <a:t>2 </a:t>
            </a:r>
            <a:r>
              <a:rPr lang="en-US" i="1" dirty="0"/>
              <a:t>⨁ m</a:t>
            </a:r>
            <a:r>
              <a:rPr lang="en-US" i="1" baseline="-25000" dirty="0"/>
              <a:t>3</a:t>
            </a:r>
            <a:r>
              <a:rPr lang="en-US" baseline="-25000" dirty="0"/>
              <a:t>  </a:t>
            </a:r>
            <a:r>
              <a:rPr lang="en-US" dirty="0"/>
              <a:t>is the </a:t>
            </a:r>
            <a:r>
              <a:rPr lang="en-US" dirty="0" err="1"/>
              <a:t>cumalative</a:t>
            </a:r>
            <a:r>
              <a:rPr lang="en-US" dirty="0"/>
              <a:t> theme of </a:t>
            </a:r>
            <a:r>
              <a:rPr lang="en-US" i="1" dirty="0"/>
              <a:t>e</a:t>
            </a:r>
            <a:r>
              <a:rPr lang="en-US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2013" y="5270281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i="1" dirty="0"/>
              <a:t>m</a:t>
            </a:r>
            <a:r>
              <a:rPr lang="en-US" i="1" baseline="-25000" dirty="0"/>
              <a:t>1</a:t>
            </a:r>
            <a:r>
              <a:rPr lang="en-US" baseline="-25000" dirty="0"/>
              <a:t>, </a:t>
            </a:r>
            <a:r>
              <a:rPr lang="en-US" i="1" dirty="0"/>
              <a:t>m</a:t>
            </a:r>
            <a:r>
              <a:rPr lang="en-US" i="1" baseline="-25000" dirty="0"/>
              <a:t>2</a:t>
            </a:r>
            <a:r>
              <a:rPr lang="en-US" baseline="-25000" dirty="0"/>
              <a:t>,</a:t>
            </a:r>
            <a:r>
              <a:rPr lang="en-US" i="1" dirty="0"/>
              <a:t> m</a:t>
            </a:r>
            <a:r>
              <a:rPr lang="en-US" i="1" baseline="-25000" dirty="0"/>
              <a:t>3</a:t>
            </a:r>
            <a:r>
              <a:rPr lang="en-US" i="1" dirty="0"/>
              <a:t> </a:t>
            </a:r>
            <a:r>
              <a:rPr lang="en-US" dirty="0"/>
              <a:t>– are atomic movie-individuals.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0181" y="5626913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i="1" dirty="0"/>
              <a:t>g</a:t>
            </a:r>
            <a:r>
              <a:rPr lang="en-US" i="1" baseline="-25000" dirty="0"/>
              <a:t>1 </a:t>
            </a:r>
            <a:r>
              <a:rPr lang="en-US" i="1" dirty="0"/>
              <a:t>⨁ g</a:t>
            </a:r>
            <a:r>
              <a:rPr lang="en-US" i="1" baseline="-25000" dirty="0"/>
              <a:t>2 </a:t>
            </a:r>
            <a:r>
              <a:rPr lang="en-US" i="1" dirty="0"/>
              <a:t>⨁ g</a:t>
            </a:r>
            <a:r>
              <a:rPr lang="en-US" i="1" baseline="-25000" dirty="0"/>
              <a:t>3</a:t>
            </a:r>
            <a:r>
              <a:rPr lang="en-US" baseline="-25000" dirty="0"/>
              <a:t> </a:t>
            </a:r>
            <a:r>
              <a:rPr lang="en-US" dirty="0"/>
              <a:t>is the cumulative agent of </a:t>
            </a:r>
            <a:r>
              <a:rPr lang="en-US" i="1" dirty="0"/>
              <a:t>e</a:t>
            </a:r>
            <a:r>
              <a:rPr lang="en-US" dirty="0"/>
              <a:t>.</a:t>
            </a:r>
            <a:endParaRPr lang="en-US" i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4908034"/>
            <a:ext cx="3579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i="1" dirty="0"/>
              <a:t>e  </a:t>
            </a:r>
            <a:r>
              <a:rPr lang="en-US" dirty="0"/>
              <a:t>– is a sum of watching events.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2013" y="4540766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/>
              <a:t>g</a:t>
            </a:r>
            <a:r>
              <a:rPr lang="en-US" i="1" baseline="-25000" dirty="0"/>
              <a:t>1</a:t>
            </a:r>
            <a:r>
              <a:rPr lang="en-US" baseline="-25000" dirty="0"/>
              <a:t>, </a:t>
            </a:r>
            <a:r>
              <a:rPr lang="en-US" i="1" dirty="0"/>
              <a:t>g</a:t>
            </a:r>
            <a:r>
              <a:rPr lang="en-US" i="1" baseline="-25000" dirty="0"/>
              <a:t>2</a:t>
            </a:r>
            <a:r>
              <a:rPr lang="en-US" baseline="-25000" dirty="0"/>
              <a:t>,</a:t>
            </a:r>
            <a:r>
              <a:rPr lang="en-US" i="1" dirty="0"/>
              <a:t> g</a:t>
            </a:r>
            <a:r>
              <a:rPr lang="en-US" i="1" baseline="-25000" dirty="0"/>
              <a:t>3</a:t>
            </a:r>
            <a:r>
              <a:rPr lang="en-US" i="1" dirty="0"/>
              <a:t> </a:t>
            </a:r>
            <a:r>
              <a:rPr lang="en-US" dirty="0"/>
              <a:t>– are atomic girl-individuals.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74254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All</a:t>
            </a:r>
            <a:r>
              <a:rPr lang="en-US" sz="3200" dirty="0"/>
              <a:t> </a:t>
            </a:r>
            <a:r>
              <a:rPr lang="en-US" sz="3200" dirty="0" err="1"/>
              <a:t>vs</a:t>
            </a:r>
            <a:r>
              <a:rPr lang="en-US" sz="3200" dirty="0"/>
              <a:t> Non-Q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698429"/>
              </p:ext>
            </p:extLst>
          </p:nvPr>
        </p:nvGraphicFramePr>
        <p:xfrm>
          <a:off x="862013" y="2335200"/>
          <a:ext cx="6376986" cy="10109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77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baseline="0" dirty="0"/>
                        <a:t>J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g</a:t>
                      </a:r>
                      <a:r>
                        <a:rPr lang="en-US" i="1" baseline="-25000" dirty="0"/>
                        <a:t>1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g</a:t>
                      </a:r>
                      <a:r>
                        <a:rPr lang="en-US" i="1" baseline="-25000" dirty="0"/>
                        <a:t>2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g</a:t>
                      </a:r>
                      <a:r>
                        <a:rPr lang="en-US" i="1" baseline="-25000" dirty="0"/>
                        <a:t>3</a:t>
                      </a:r>
                      <a:endParaRPr lang="en-US" i="0" baseline="0" dirty="0"/>
                    </a:p>
                    <a:p>
                      <a:pPr algn="ctr"/>
                      <a:endParaRPr lang="en-US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90719"/>
              </p:ext>
            </p:extLst>
          </p:nvPr>
        </p:nvGraphicFramePr>
        <p:xfrm>
          <a:off x="862013" y="4245860"/>
          <a:ext cx="6364287" cy="14782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52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h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g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h</a:t>
                      </a:r>
                      <a:r>
                        <a:rPr lang="en-US" i="1" baseline="-25000" dirty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g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h</a:t>
                      </a:r>
                      <a:r>
                        <a:rPr lang="en-US" i="1" baseline="-25000" dirty="0"/>
                        <a:t>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g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00113" y="3606800"/>
            <a:ext cx="526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All </a:t>
            </a:r>
            <a:r>
              <a:rPr lang="en-US" dirty="0"/>
              <a:t>introduced </a:t>
            </a:r>
            <a:r>
              <a:rPr lang="en-US" b="1" dirty="0"/>
              <a:t>weak distributivity </a:t>
            </a:r>
            <a:r>
              <a:rPr lang="en-US" dirty="0"/>
              <a:t>with respect to </a:t>
            </a:r>
            <a:r>
              <a:rPr lang="en-US" i="1" dirty="0"/>
              <a:t>u</a:t>
            </a:r>
            <a:r>
              <a:rPr lang="en-US" dirty="0"/>
              <a:t>: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98513" y="1786494"/>
            <a:ext cx="3899513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err="1"/>
              <a:t>All</a:t>
            </a:r>
            <a:r>
              <a:rPr lang="en-US" sz="1800" i="1" baseline="30000" dirty="0" err="1"/>
              <a:t>u</a:t>
            </a:r>
            <a:r>
              <a:rPr lang="en-US" sz="1800" dirty="0"/>
              <a:t> the girls </a:t>
            </a:r>
            <a:r>
              <a:rPr lang="en-US" sz="1800" dirty="0" err="1"/>
              <a:t>watched</a:t>
            </a:r>
            <a:r>
              <a:rPr lang="en-US" sz="1800" i="1" baseline="30000" dirty="0" err="1"/>
              <a:t>ε</a:t>
            </a:r>
            <a:r>
              <a:rPr lang="en-US" sz="1800" dirty="0"/>
              <a:t> </a:t>
            </a:r>
            <a:r>
              <a:rPr lang="en-US" sz="1800" dirty="0" err="1"/>
              <a:t>three</a:t>
            </a:r>
            <a:r>
              <a:rPr lang="en-US" sz="1800" i="1" baseline="30000" dirty="0" err="1"/>
              <a:t>u</a:t>
            </a:r>
            <a:r>
              <a:rPr lang="en-US" sz="1800" i="1" baseline="30000" dirty="0"/>
              <a:t>’</a:t>
            </a:r>
            <a:r>
              <a:rPr lang="en-US" sz="1800" dirty="0"/>
              <a:t> movies.</a:t>
            </a:r>
          </a:p>
        </p:txBody>
      </p:sp>
    </p:spTree>
    <p:extLst>
      <p:ext uri="{BB962C8B-B14F-4D97-AF65-F5344CB8AC3E}">
        <p14:creationId xmlns:p14="http://schemas.microsoft.com/office/powerpoint/2010/main" val="207192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All</a:t>
            </a:r>
            <a:r>
              <a:rPr lang="en-US" sz="3200" dirty="0"/>
              <a:t> </a:t>
            </a:r>
            <a:r>
              <a:rPr lang="en-US" sz="3200" dirty="0" err="1"/>
              <a:t>vs</a:t>
            </a:r>
            <a:r>
              <a:rPr lang="en-US" sz="3200" dirty="0"/>
              <a:t> Non-Q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108422"/>
              </p:ext>
            </p:extLst>
          </p:nvPr>
        </p:nvGraphicFramePr>
        <p:xfrm>
          <a:off x="900113" y="2470586"/>
          <a:ext cx="7345365" cy="14833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6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/>
                        <a:t>ε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g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m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g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m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g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m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2013" y="5678745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i="1" dirty="0"/>
              <a:t>m</a:t>
            </a:r>
            <a:r>
              <a:rPr lang="en-US" i="1" baseline="-25000" dirty="0"/>
              <a:t>1</a:t>
            </a:r>
            <a:r>
              <a:rPr lang="en-US" baseline="-25000" dirty="0"/>
              <a:t> </a:t>
            </a:r>
            <a:r>
              <a:rPr lang="en-US" dirty="0"/>
              <a:t>is the theme of </a:t>
            </a:r>
            <a:r>
              <a:rPr lang="en-US" i="1" dirty="0"/>
              <a:t>e</a:t>
            </a:r>
            <a:r>
              <a:rPr lang="en-US" i="1" baseline="-25000" dirty="0"/>
              <a:t>1</a:t>
            </a:r>
            <a:r>
              <a:rPr lang="en-US" dirty="0"/>
              <a:t>; </a:t>
            </a:r>
            <a:r>
              <a:rPr lang="en-US" i="1" dirty="0"/>
              <a:t>m</a:t>
            </a:r>
            <a:r>
              <a:rPr lang="en-US" i="1" baseline="-25000" dirty="0"/>
              <a:t>2</a:t>
            </a:r>
            <a:r>
              <a:rPr lang="en-US" baseline="-25000" dirty="0"/>
              <a:t> </a:t>
            </a:r>
            <a:r>
              <a:rPr lang="en-US" dirty="0"/>
              <a:t>is the theme of </a:t>
            </a:r>
            <a:r>
              <a:rPr lang="en-US" i="1" dirty="0"/>
              <a:t>e</a:t>
            </a:r>
            <a:r>
              <a:rPr lang="en-US" i="1" baseline="-25000" dirty="0"/>
              <a:t>2</a:t>
            </a:r>
            <a:r>
              <a:rPr lang="en-US" dirty="0"/>
              <a:t>; </a:t>
            </a:r>
            <a:r>
              <a:rPr lang="en-US" i="1" dirty="0"/>
              <a:t>m</a:t>
            </a:r>
            <a:r>
              <a:rPr lang="en-US" i="1" baseline="-25000" dirty="0"/>
              <a:t>3</a:t>
            </a:r>
            <a:r>
              <a:rPr lang="en-US" baseline="-25000" dirty="0"/>
              <a:t> </a:t>
            </a:r>
            <a:r>
              <a:rPr lang="en-US" dirty="0"/>
              <a:t>is the theme of </a:t>
            </a:r>
            <a:r>
              <a:rPr lang="en-US" i="1" dirty="0"/>
              <a:t>e</a:t>
            </a:r>
            <a:r>
              <a:rPr lang="en-US" i="1" baseline="-25000" dirty="0"/>
              <a:t>3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2013" y="4940081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i="1" dirty="0"/>
              <a:t>m</a:t>
            </a:r>
            <a:r>
              <a:rPr lang="en-US" i="1" baseline="-25000" dirty="0"/>
              <a:t>1</a:t>
            </a:r>
            <a:r>
              <a:rPr lang="en-US" baseline="-25000" dirty="0"/>
              <a:t>, </a:t>
            </a:r>
            <a:r>
              <a:rPr lang="en-US" i="1" dirty="0"/>
              <a:t>m</a:t>
            </a:r>
            <a:r>
              <a:rPr lang="en-US" i="1" baseline="-25000" dirty="0"/>
              <a:t>2</a:t>
            </a:r>
            <a:r>
              <a:rPr lang="en-US" baseline="-25000" dirty="0"/>
              <a:t>,</a:t>
            </a:r>
            <a:r>
              <a:rPr lang="en-US" i="1" dirty="0"/>
              <a:t> m</a:t>
            </a:r>
            <a:r>
              <a:rPr lang="en-US" i="1" baseline="-25000" dirty="0"/>
              <a:t>3</a:t>
            </a:r>
            <a:r>
              <a:rPr lang="en-US" i="1" dirty="0"/>
              <a:t> </a:t>
            </a:r>
            <a:r>
              <a:rPr lang="en-US" dirty="0"/>
              <a:t>– are movie-individuals.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2013" y="5296713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i="1" dirty="0"/>
              <a:t>g</a:t>
            </a:r>
            <a:r>
              <a:rPr lang="en-US" i="1" baseline="-25000" dirty="0"/>
              <a:t>1</a:t>
            </a:r>
            <a:r>
              <a:rPr lang="en-US" baseline="-25000" dirty="0"/>
              <a:t> </a:t>
            </a:r>
            <a:r>
              <a:rPr lang="en-US" dirty="0"/>
              <a:t>is the agent of </a:t>
            </a:r>
            <a:r>
              <a:rPr lang="en-US" i="1" dirty="0"/>
              <a:t>e</a:t>
            </a:r>
            <a:r>
              <a:rPr lang="en-US" i="1" baseline="-25000" dirty="0"/>
              <a:t>1</a:t>
            </a:r>
            <a:r>
              <a:rPr lang="en-US" dirty="0"/>
              <a:t>; </a:t>
            </a:r>
            <a:r>
              <a:rPr lang="en-US" i="1" dirty="0"/>
              <a:t>g</a:t>
            </a:r>
            <a:r>
              <a:rPr lang="en-US" i="1" baseline="-25000" dirty="0"/>
              <a:t>2</a:t>
            </a:r>
            <a:r>
              <a:rPr lang="en-US" baseline="-25000" dirty="0"/>
              <a:t> </a:t>
            </a:r>
            <a:r>
              <a:rPr lang="en-US" dirty="0"/>
              <a:t>is the agent of </a:t>
            </a:r>
            <a:r>
              <a:rPr lang="en-US" i="1" dirty="0"/>
              <a:t>e</a:t>
            </a:r>
            <a:r>
              <a:rPr lang="en-US" i="1" baseline="-25000" dirty="0"/>
              <a:t>2</a:t>
            </a:r>
            <a:r>
              <a:rPr lang="en-US" dirty="0"/>
              <a:t>; </a:t>
            </a:r>
            <a:r>
              <a:rPr lang="en-US" i="1" dirty="0"/>
              <a:t>g</a:t>
            </a:r>
            <a:r>
              <a:rPr lang="en-US" i="1" baseline="-25000" dirty="0"/>
              <a:t>3</a:t>
            </a:r>
            <a:r>
              <a:rPr lang="en-US" baseline="-25000" dirty="0"/>
              <a:t> </a:t>
            </a:r>
            <a:r>
              <a:rPr lang="en-US" dirty="0"/>
              <a:t>is the agent of </a:t>
            </a:r>
            <a:r>
              <a:rPr lang="en-US" i="1" dirty="0"/>
              <a:t>e</a:t>
            </a:r>
            <a:r>
              <a:rPr lang="en-US" i="1" baseline="-25000" dirty="0"/>
              <a:t>3</a:t>
            </a:r>
            <a:r>
              <a:rPr lang="en-US" dirty="0"/>
              <a:t>.</a:t>
            </a:r>
            <a:endParaRPr lang="en-US" i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862013" y="4577834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i="1" dirty="0"/>
              <a:t>e</a:t>
            </a:r>
            <a:r>
              <a:rPr lang="en-US" i="1" baseline="-25000" dirty="0"/>
              <a:t>1</a:t>
            </a:r>
            <a:r>
              <a:rPr lang="en-US" baseline="-25000" dirty="0"/>
              <a:t>, </a:t>
            </a:r>
            <a:r>
              <a:rPr lang="en-US" i="1" dirty="0"/>
              <a:t>e</a:t>
            </a:r>
            <a:r>
              <a:rPr lang="en-US" i="1" baseline="-25000" dirty="0"/>
              <a:t>2</a:t>
            </a:r>
            <a:r>
              <a:rPr lang="en-US" baseline="-25000" dirty="0"/>
              <a:t>,</a:t>
            </a:r>
            <a:r>
              <a:rPr lang="en-US" i="1" dirty="0"/>
              <a:t> e</a:t>
            </a:r>
            <a:r>
              <a:rPr lang="en-US" i="1" baseline="-25000" dirty="0"/>
              <a:t>3</a:t>
            </a:r>
            <a:r>
              <a:rPr lang="en-US" i="1" dirty="0"/>
              <a:t> </a:t>
            </a:r>
            <a:r>
              <a:rPr lang="en-US" dirty="0"/>
              <a:t>– are watching events.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2013" y="4210566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/>
              <a:t>g</a:t>
            </a:r>
            <a:r>
              <a:rPr lang="en-US" i="1" baseline="-25000" dirty="0"/>
              <a:t>1</a:t>
            </a:r>
            <a:r>
              <a:rPr lang="en-US" baseline="-25000" dirty="0"/>
              <a:t>, </a:t>
            </a:r>
            <a:r>
              <a:rPr lang="en-US" i="1" dirty="0"/>
              <a:t>g</a:t>
            </a:r>
            <a:r>
              <a:rPr lang="en-US" i="1" baseline="-25000" dirty="0"/>
              <a:t>2</a:t>
            </a:r>
            <a:r>
              <a:rPr lang="en-US" baseline="-25000" dirty="0"/>
              <a:t>,</a:t>
            </a:r>
            <a:r>
              <a:rPr lang="en-US" i="1" dirty="0"/>
              <a:t> g</a:t>
            </a:r>
            <a:r>
              <a:rPr lang="en-US" i="1" baseline="-25000" dirty="0"/>
              <a:t>3</a:t>
            </a:r>
            <a:r>
              <a:rPr lang="en-US" i="1" dirty="0"/>
              <a:t> </a:t>
            </a:r>
            <a:r>
              <a:rPr lang="en-US" dirty="0"/>
              <a:t>– are atomic girl-individuals.</a:t>
            </a:r>
            <a:endParaRPr lang="en-US" baseline="-25000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798513" y="1786494"/>
            <a:ext cx="3899513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err="1"/>
              <a:t>All</a:t>
            </a:r>
            <a:r>
              <a:rPr lang="en-US" sz="1800" i="1" baseline="30000" dirty="0" err="1"/>
              <a:t>u</a:t>
            </a:r>
            <a:r>
              <a:rPr lang="en-US" sz="1800" dirty="0"/>
              <a:t> the girls </a:t>
            </a:r>
            <a:r>
              <a:rPr lang="en-US" sz="1800" dirty="0" err="1"/>
              <a:t>watched</a:t>
            </a:r>
            <a:r>
              <a:rPr lang="en-US" sz="1800" i="1" baseline="30000" dirty="0" err="1"/>
              <a:t>ε</a:t>
            </a:r>
            <a:r>
              <a:rPr lang="en-US" sz="1800" dirty="0"/>
              <a:t> </a:t>
            </a:r>
            <a:r>
              <a:rPr lang="en-US" sz="1800" dirty="0" err="1"/>
              <a:t>three</a:t>
            </a:r>
            <a:r>
              <a:rPr lang="en-US" sz="1800" i="1" baseline="30000" dirty="0" err="1"/>
              <a:t>u</a:t>
            </a:r>
            <a:r>
              <a:rPr lang="en-US" sz="1800" i="1" baseline="30000" dirty="0"/>
              <a:t>’</a:t>
            </a:r>
            <a:r>
              <a:rPr lang="en-US" sz="1800" dirty="0"/>
              <a:t> movies.</a:t>
            </a:r>
          </a:p>
        </p:txBody>
      </p:sp>
    </p:spTree>
    <p:extLst>
      <p:ext uri="{BB962C8B-B14F-4D97-AF65-F5344CB8AC3E}">
        <p14:creationId xmlns:p14="http://schemas.microsoft.com/office/powerpoint/2010/main" val="104982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All</a:t>
            </a:r>
            <a:r>
              <a:rPr lang="en-US" sz="3200" dirty="0"/>
              <a:t> </a:t>
            </a:r>
            <a:r>
              <a:rPr lang="en-US" sz="3200" dirty="0" err="1"/>
              <a:t>vs</a:t>
            </a:r>
            <a:r>
              <a:rPr lang="en-US" sz="3200" dirty="0"/>
              <a:t> Non-Q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388817"/>
              </p:ext>
            </p:extLst>
          </p:nvPr>
        </p:nvGraphicFramePr>
        <p:xfrm>
          <a:off x="900113" y="2470586"/>
          <a:ext cx="7345365" cy="14833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6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/>
                        <a:t>ε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g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m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g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m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g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m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Content Placeholder 5"/>
          <p:cNvSpPr txBox="1">
            <a:spLocks/>
          </p:cNvSpPr>
          <p:nvPr/>
        </p:nvSpPr>
        <p:spPr>
          <a:xfrm>
            <a:off x="798513" y="1786494"/>
            <a:ext cx="3899513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err="1"/>
              <a:t>All</a:t>
            </a:r>
            <a:r>
              <a:rPr lang="en-US" sz="1800" i="1" baseline="30000" dirty="0" err="1"/>
              <a:t>u</a:t>
            </a:r>
            <a:r>
              <a:rPr lang="en-US" sz="1800" dirty="0"/>
              <a:t> the girls </a:t>
            </a:r>
            <a:r>
              <a:rPr lang="en-US" sz="1800" dirty="0" err="1"/>
              <a:t>watched</a:t>
            </a:r>
            <a:r>
              <a:rPr lang="en-US" sz="1800" i="1" baseline="30000" dirty="0" err="1"/>
              <a:t>ε</a:t>
            </a:r>
            <a:r>
              <a:rPr lang="en-US" sz="1800" dirty="0"/>
              <a:t> </a:t>
            </a:r>
            <a:r>
              <a:rPr lang="en-US" sz="1800" dirty="0" err="1"/>
              <a:t>three</a:t>
            </a:r>
            <a:r>
              <a:rPr lang="en-US" sz="1800" i="1" baseline="30000" dirty="0" err="1"/>
              <a:t>u</a:t>
            </a:r>
            <a:r>
              <a:rPr lang="en-US" sz="1800" i="1" baseline="30000" dirty="0"/>
              <a:t>’</a:t>
            </a:r>
            <a:r>
              <a:rPr lang="en-US" sz="1800" dirty="0"/>
              <a:t> movies.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2013" y="4569090"/>
            <a:ext cx="7900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dirty="0"/>
              <a:t>the values for </a:t>
            </a:r>
            <a:r>
              <a:rPr lang="en-US" i="1" dirty="0"/>
              <a:t>u’</a:t>
            </a:r>
            <a:r>
              <a:rPr lang="en-US" dirty="0"/>
              <a:t> have a cardinality 3 for each assignment in </a:t>
            </a:r>
            <a:r>
              <a:rPr lang="en-US" i="1" dirty="0"/>
              <a:t>K</a:t>
            </a:r>
            <a:r>
              <a:rPr lang="en-US" dirty="0"/>
              <a:t>, i.e. each girl watched three movies.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91300" y="5410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16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All</a:t>
            </a:r>
            <a:r>
              <a:rPr lang="en-US" sz="3200" dirty="0"/>
              <a:t> </a:t>
            </a:r>
            <a:r>
              <a:rPr lang="en-US" sz="3200" dirty="0" err="1"/>
              <a:t>vs</a:t>
            </a:r>
            <a:r>
              <a:rPr lang="en-US" sz="3200" dirty="0"/>
              <a:t> </a:t>
            </a:r>
            <a:r>
              <a:rPr lang="en-US" sz="3200" i="1" dirty="0"/>
              <a:t>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35253" y="3356683"/>
            <a:ext cx="74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(15)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91588" y="3395445"/>
            <a:ext cx="5468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 the girls watched movies.   </a:t>
            </a:r>
            <a:r>
              <a:rPr lang="en-US" sz="2400" dirty="0">
                <a:solidFill>
                  <a:srgbClr val="36B91E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sz="2400" dirty="0">
                <a:solidFill>
                  <a:srgbClr val="36B91E"/>
                </a:solidFill>
                <a:sym typeface="Zapf Dingbats"/>
              </a:rPr>
              <a:t>Co-</a:t>
            </a:r>
            <a:r>
              <a:rPr lang="en-US" sz="2400" dirty="0" err="1">
                <a:solidFill>
                  <a:srgbClr val="36B91E"/>
                </a:solidFill>
                <a:sym typeface="Zapf Dingbats"/>
              </a:rPr>
              <a:t>distr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571079" y="3374526"/>
            <a:ext cx="42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4288" y="3890745"/>
            <a:ext cx="5378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Each girl watched movies.       </a:t>
            </a:r>
            <a:r>
              <a:rPr lang="en-US" sz="24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sz="2400" dirty="0">
                <a:solidFill>
                  <a:srgbClr val="FF0000"/>
                </a:solidFill>
                <a:sym typeface="Zapf Dingbats"/>
              </a:rPr>
              <a:t>Co-</a:t>
            </a:r>
            <a:r>
              <a:rPr lang="en-US" sz="2400" dirty="0" err="1">
                <a:solidFill>
                  <a:srgbClr val="FF0000"/>
                </a:solidFill>
                <a:sym typeface="Zapf Dingbats"/>
              </a:rPr>
              <a:t>distr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583779" y="3869826"/>
            <a:ext cx="42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3513792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All</a:t>
            </a:r>
            <a:r>
              <a:rPr lang="en-US" sz="3200" dirty="0"/>
              <a:t> </a:t>
            </a:r>
            <a:r>
              <a:rPr lang="en-US" sz="3200" dirty="0" err="1"/>
              <a:t>vs</a:t>
            </a:r>
            <a:r>
              <a:rPr lang="en-US" sz="3200" dirty="0"/>
              <a:t> </a:t>
            </a:r>
            <a:r>
              <a:rPr lang="en-US" sz="3200" i="1" dirty="0"/>
              <a:t>Each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584748"/>
              </p:ext>
            </p:extLst>
          </p:nvPr>
        </p:nvGraphicFramePr>
        <p:xfrm>
          <a:off x="862013" y="2335200"/>
          <a:ext cx="6376986" cy="10109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77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baseline="0" dirty="0"/>
                        <a:t>J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g</a:t>
                      </a:r>
                      <a:r>
                        <a:rPr lang="en-US" i="1" baseline="-25000" dirty="0"/>
                        <a:t>1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g</a:t>
                      </a:r>
                      <a:r>
                        <a:rPr lang="en-US" i="1" baseline="-25000" dirty="0"/>
                        <a:t>2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g</a:t>
                      </a:r>
                      <a:r>
                        <a:rPr lang="en-US" i="1" baseline="-25000" dirty="0"/>
                        <a:t>3</a:t>
                      </a:r>
                      <a:endParaRPr lang="en-US" i="0" baseline="0" dirty="0"/>
                    </a:p>
                    <a:p>
                      <a:pPr algn="ctr"/>
                      <a:endParaRPr lang="en-US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831282"/>
              </p:ext>
            </p:extLst>
          </p:nvPr>
        </p:nvGraphicFramePr>
        <p:xfrm>
          <a:off x="862013" y="4245860"/>
          <a:ext cx="6364287" cy="14782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52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h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g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h</a:t>
                      </a:r>
                      <a:r>
                        <a:rPr lang="en-US" i="1" baseline="-25000" dirty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g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h</a:t>
                      </a:r>
                      <a:r>
                        <a:rPr lang="en-US" i="1" baseline="-25000" dirty="0"/>
                        <a:t>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g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2013" y="1782234"/>
            <a:ext cx="335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All</a:t>
            </a:r>
            <a:r>
              <a:rPr lang="en-US" i="1" baseline="30000" dirty="0" err="1"/>
              <a:t>u</a:t>
            </a:r>
            <a:r>
              <a:rPr lang="en-US" dirty="0"/>
              <a:t> the girls </a:t>
            </a:r>
            <a:r>
              <a:rPr lang="en-US" dirty="0" err="1"/>
              <a:t>watched</a:t>
            </a:r>
            <a:r>
              <a:rPr lang="en-US" i="1" baseline="30000" dirty="0" err="1"/>
              <a:t>ε</a:t>
            </a:r>
            <a:r>
              <a:rPr lang="en-US" dirty="0"/>
              <a:t> </a:t>
            </a:r>
            <a:r>
              <a:rPr lang="en-US" dirty="0" err="1"/>
              <a:t>movies</a:t>
            </a:r>
            <a:r>
              <a:rPr lang="en-US" i="1" baseline="30000" dirty="0" err="1"/>
              <a:t>u</a:t>
            </a:r>
            <a:r>
              <a:rPr lang="en-US" i="1" baseline="30000" dirty="0"/>
              <a:t>’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0113" y="3606800"/>
            <a:ext cx="526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All </a:t>
            </a:r>
            <a:r>
              <a:rPr lang="en-US" dirty="0"/>
              <a:t>introduces </a:t>
            </a:r>
            <a:r>
              <a:rPr lang="en-US" b="1" dirty="0"/>
              <a:t>weak distributivity </a:t>
            </a:r>
            <a:r>
              <a:rPr lang="en-US" dirty="0"/>
              <a:t>with respect to </a:t>
            </a:r>
            <a:r>
              <a:rPr lang="en-US" i="1" dirty="0"/>
              <a:t>u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759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All</a:t>
            </a:r>
            <a:r>
              <a:rPr lang="en-US" sz="3200" dirty="0"/>
              <a:t> </a:t>
            </a:r>
            <a:r>
              <a:rPr lang="en-US" sz="3200" dirty="0" err="1"/>
              <a:t>vs</a:t>
            </a:r>
            <a:r>
              <a:rPr lang="en-US" sz="3200" dirty="0"/>
              <a:t> </a:t>
            </a:r>
            <a:r>
              <a:rPr lang="en-US" sz="3200" i="1" dirty="0"/>
              <a:t>Each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2013" y="1693334"/>
            <a:ext cx="335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All</a:t>
            </a:r>
            <a:r>
              <a:rPr lang="en-US" i="1" baseline="30000" dirty="0" err="1"/>
              <a:t>u</a:t>
            </a:r>
            <a:r>
              <a:rPr lang="en-US" dirty="0"/>
              <a:t> the girls </a:t>
            </a:r>
            <a:r>
              <a:rPr lang="en-US" dirty="0" err="1"/>
              <a:t>watched</a:t>
            </a:r>
            <a:r>
              <a:rPr lang="en-US" i="1" baseline="30000" dirty="0" err="1"/>
              <a:t>ε</a:t>
            </a:r>
            <a:r>
              <a:rPr lang="en-US" dirty="0"/>
              <a:t> </a:t>
            </a:r>
            <a:r>
              <a:rPr lang="en-US" dirty="0" err="1"/>
              <a:t>movies</a:t>
            </a:r>
            <a:r>
              <a:rPr lang="en-US" i="1" baseline="30000" dirty="0" err="1"/>
              <a:t>u</a:t>
            </a:r>
            <a:r>
              <a:rPr lang="en-US" i="1" baseline="30000" dirty="0"/>
              <a:t>’</a:t>
            </a:r>
            <a:r>
              <a:rPr lang="en-US" dirty="0"/>
              <a:t>.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48156"/>
              </p:ext>
            </p:extLst>
          </p:nvPr>
        </p:nvGraphicFramePr>
        <p:xfrm>
          <a:off x="900113" y="2216586"/>
          <a:ext cx="7345365" cy="14833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6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/>
                        <a:t>ε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g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m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g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m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g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m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2013" y="5170745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i="1" dirty="0"/>
              <a:t>m</a:t>
            </a:r>
            <a:r>
              <a:rPr lang="en-US" i="1" baseline="-25000" dirty="0"/>
              <a:t>1</a:t>
            </a:r>
            <a:r>
              <a:rPr lang="en-US" baseline="-25000" dirty="0"/>
              <a:t> </a:t>
            </a:r>
            <a:r>
              <a:rPr lang="en-US" dirty="0"/>
              <a:t>is the theme of </a:t>
            </a:r>
            <a:r>
              <a:rPr lang="en-US" i="1" dirty="0"/>
              <a:t>e</a:t>
            </a:r>
            <a:r>
              <a:rPr lang="en-US" i="1" baseline="-25000" dirty="0"/>
              <a:t>1</a:t>
            </a:r>
            <a:r>
              <a:rPr lang="en-US" dirty="0"/>
              <a:t>; </a:t>
            </a:r>
            <a:r>
              <a:rPr lang="en-US" i="1" dirty="0"/>
              <a:t>m</a:t>
            </a:r>
            <a:r>
              <a:rPr lang="en-US" i="1" baseline="-25000" dirty="0"/>
              <a:t>2</a:t>
            </a:r>
            <a:r>
              <a:rPr lang="en-US" baseline="-25000" dirty="0"/>
              <a:t> </a:t>
            </a:r>
            <a:r>
              <a:rPr lang="en-US" dirty="0"/>
              <a:t>is the theme of </a:t>
            </a:r>
            <a:r>
              <a:rPr lang="en-US" i="1" dirty="0"/>
              <a:t>e</a:t>
            </a:r>
            <a:r>
              <a:rPr lang="en-US" i="1" baseline="-25000" dirty="0"/>
              <a:t>2</a:t>
            </a:r>
            <a:r>
              <a:rPr lang="en-US" dirty="0"/>
              <a:t>; </a:t>
            </a:r>
            <a:r>
              <a:rPr lang="en-US" i="1" dirty="0"/>
              <a:t>m</a:t>
            </a:r>
            <a:r>
              <a:rPr lang="en-US" i="1" baseline="-25000" dirty="0"/>
              <a:t>3</a:t>
            </a:r>
            <a:r>
              <a:rPr lang="en-US" baseline="-25000" dirty="0"/>
              <a:t> </a:t>
            </a:r>
            <a:r>
              <a:rPr lang="en-US" dirty="0"/>
              <a:t>is the theme of </a:t>
            </a:r>
            <a:r>
              <a:rPr lang="en-US" i="1" dirty="0"/>
              <a:t>e</a:t>
            </a:r>
            <a:r>
              <a:rPr lang="en-US" i="1" baseline="-25000" dirty="0"/>
              <a:t>3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2013" y="4432081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i="1" dirty="0"/>
              <a:t>m</a:t>
            </a:r>
            <a:r>
              <a:rPr lang="en-US" i="1" baseline="-25000" dirty="0"/>
              <a:t>1</a:t>
            </a:r>
            <a:r>
              <a:rPr lang="en-US" baseline="-25000" dirty="0"/>
              <a:t>, </a:t>
            </a:r>
            <a:r>
              <a:rPr lang="en-US" i="1" dirty="0"/>
              <a:t>m</a:t>
            </a:r>
            <a:r>
              <a:rPr lang="en-US" i="1" baseline="-25000" dirty="0"/>
              <a:t>2</a:t>
            </a:r>
            <a:r>
              <a:rPr lang="en-US" baseline="-25000" dirty="0"/>
              <a:t>,</a:t>
            </a:r>
            <a:r>
              <a:rPr lang="en-US" i="1" dirty="0"/>
              <a:t> m</a:t>
            </a:r>
            <a:r>
              <a:rPr lang="en-US" i="1" baseline="-25000" dirty="0"/>
              <a:t>3</a:t>
            </a:r>
            <a:r>
              <a:rPr lang="en-US" i="1" dirty="0"/>
              <a:t> </a:t>
            </a:r>
            <a:r>
              <a:rPr lang="en-US" dirty="0"/>
              <a:t>– are movie-individuals.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2013" y="5492420"/>
            <a:ext cx="7900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dirty="0"/>
              <a:t>the values for </a:t>
            </a:r>
            <a:r>
              <a:rPr lang="en-US" i="1" dirty="0"/>
              <a:t>u’</a:t>
            </a:r>
            <a:r>
              <a:rPr lang="en-US" dirty="0"/>
              <a:t> are either non-atomic or non-unique with respect to </a:t>
            </a:r>
            <a:r>
              <a:rPr lang="en-US" i="1" dirty="0"/>
              <a:t>K</a:t>
            </a:r>
            <a:r>
              <a:rPr lang="en-US" dirty="0"/>
              <a:t>, i.e. either at least one of the girls watched more than one movie, or at least two girls watched different movies (= </a:t>
            </a:r>
            <a:r>
              <a:rPr lang="en-US" dirty="0" err="1"/>
              <a:t>Multiplicitiy</a:t>
            </a:r>
            <a:r>
              <a:rPr lang="en-US" dirty="0"/>
              <a:t> Condition).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2013" y="4788713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i="1" dirty="0"/>
              <a:t>g</a:t>
            </a:r>
            <a:r>
              <a:rPr lang="en-US" i="1" baseline="-25000" dirty="0"/>
              <a:t>1</a:t>
            </a:r>
            <a:r>
              <a:rPr lang="en-US" baseline="-25000" dirty="0"/>
              <a:t> </a:t>
            </a:r>
            <a:r>
              <a:rPr lang="en-US" dirty="0"/>
              <a:t>is the agent of </a:t>
            </a:r>
            <a:r>
              <a:rPr lang="en-US" i="1" dirty="0"/>
              <a:t>e</a:t>
            </a:r>
            <a:r>
              <a:rPr lang="en-US" i="1" baseline="-25000" dirty="0"/>
              <a:t>1</a:t>
            </a:r>
            <a:r>
              <a:rPr lang="en-US" dirty="0"/>
              <a:t>; </a:t>
            </a:r>
            <a:r>
              <a:rPr lang="en-US" i="1" dirty="0"/>
              <a:t>g</a:t>
            </a:r>
            <a:r>
              <a:rPr lang="en-US" i="1" baseline="-25000" dirty="0"/>
              <a:t>2</a:t>
            </a:r>
            <a:r>
              <a:rPr lang="en-US" baseline="-25000" dirty="0"/>
              <a:t> </a:t>
            </a:r>
            <a:r>
              <a:rPr lang="en-US" dirty="0"/>
              <a:t>is the agent of </a:t>
            </a:r>
            <a:r>
              <a:rPr lang="en-US" i="1" dirty="0"/>
              <a:t>e</a:t>
            </a:r>
            <a:r>
              <a:rPr lang="en-US" i="1" baseline="-25000" dirty="0"/>
              <a:t>2</a:t>
            </a:r>
            <a:r>
              <a:rPr lang="en-US" dirty="0"/>
              <a:t>; </a:t>
            </a:r>
            <a:r>
              <a:rPr lang="en-US" i="1" dirty="0"/>
              <a:t>g</a:t>
            </a:r>
            <a:r>
              <a:rPr lang="en-US" i="1" baseline="-25000" dirty="0"/>
              <a:t>3</a:t>
            </a:r>
            <a:r>
              <a:rPr lang="en-US" baseline="-25000" dirty="0"/>
              <a:t> </a:t>
            </a:r>
            <a:r>
              <a:rPr lang="en-US" dirty="0"/>
              <a:t>is the agent of </a:t>
            </a:r>
            <a:r>
              <a:rPr lang="en-US" i="1" dirty="0"/>
              <a:t>e</a:t>
            </a:r>
            <a:r>
              <a:rPr lang="en-US" i="1" baseline="-25000" dirty="0"/>
              <a:t>3</a:t>
            </a:r>
            <a:r>
              <a:rPr lang="en-US" dirty="0"/>
              <a:t>.</a:t>
            </a:r>
            <a:endParaRPr lang="en-US" i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862013" y="4069834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i="1" dirty="0"/>
              <a:t>e</a:t>
            </a:r>
            <a:r>
              <a:rPr lang="en-US" i="1" baseline="-25000" dirty="0"/>
              <a:t>1</a:t>
            </a:r>
            <a:r>
              <a:rPr lang="en-US" baseline="-25000" dirty="0"/>
              <a:t>, </a:t>
            </a:r>
            <a:r>
              <a:rPr lang="en-US" i="1" dirty="0"/>
              <a:t>e</a:t>
            </a:r>
            <a:r>
              <a:rPr lang="en-US" i="1" baseline="-25000" dirty="0"/>
              <a:t>2</a:t>
            </a:r>
            <a:r>
              <a:rPr lang="en-US" baseline="-25000" dirty="0"/>
              <a:t>,</a:t>
            </a:r>
            <a:r>
              <a:rPr lang="en-US" i="1" dirty="0"/>
              <a:t> e</a:t>
            </a:r>
            <a:r>
              <a:rPr lang="en-US" i="1" baseline="-25000" dirty="0"/>
              <a:t>3</a:t>
            </a:r>
            <a:r>
              <a:rPr lang="en-US" i="1" dirty="0"/>
              <a:t> </a:t>
            </a:r>
            <a:r>
              <a:rPr lang="en-US" dirty="0"/>
              <a:t>– are watching events.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2013" y="3702566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/>
              <a:t>g</a:t>
            </a:r>
            <a:r>
              <a:rPr lang="en-US" i="1" baseline="-25000" dirty="0"/>
              <a:t>1</a:t>
            </a:r>
            <a:r>
              <a:rPr lang="en-US" baseline="-25000" dirty="0"/>
              <a:t>, </a:t>
            </a:r>
            <a:r>
              <a:rPr lang="en-US" i="1" dirty="0"/>
              <a:t>g</a:t>
            </a:r>
            <a:r>
              <a:rPr lang="en-US" i="1" baseline="-25000" dirty="0"/>
              <a:t>2</a:t>
            </a:r>
            <a:r>
              <a:rPr lang="en-US" baseline="-25000" dirty="0"/>
              <a:t>,</a:t>
            </a:r>
            <a:r>
              <a:rPr lang="en-US" i="1" dirty="0"/>
              <a:t> g</a:t>
            </a:r>
            <a:r>
              <a:rPr lang="en-US" i="1" baseline="-25000" dirty="0"/>
              <a:t>3</a:t>
            </a:r>
            <a:r>
              <a:rPr lang="en-US" i="1" dirty="0"/>
              <a:t> </a:t>
            </a:r>
            <a:r>
              <a:rPr lang="en-US" dirty="0"/>
              <a:t>– are atomic girl-individuals.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15387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Cumulativity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39319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a. Three girls watched three movies.  </a:t>
            </a:r>
            <a:r>
              <a:rPr lang="en-US" dirty="0">
                <a:solidFill>
                  <a:srgbClr val="36B91E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dirty="0">
                <a:solidFill>
                  <a:srgbClr val="36B91E"/>
                </a:solidFill>
                <a:sym typeface="Zapf Dingbats"/>
              </a:rPr>
              <a:t>Co-</a:t>
            </a:r>
            <a:r>
              <a:rPr lang="en-US" dirty="0" err="1">
                <a:solidFill>
                  <a:srgbClr val="36B91E"/>
                </a:solidFill>
                <a:sym typeface="Zapf Dingbats"/>
              </a:rPr>
              <a:t>distr</a:t>
            </a:r>
            <a:endParaRPr lang="en-US" dirty="0">
              <a:solidFill>
                <a:srgbClr val="36B91E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3600"/>
              </a:spcBef>
              <a:buNone/>
            </a:pPr>
            <a:r>
              <a:rPr lang="en-US" dirty="0"/>
              <a:t>**-operator </a:t>
            </a:r>
            <a:r>
              <a:rPr lang="en-US" sz="1600" dirty="0"/>
              <a:t>(cf. </a:t>
            </a:r>
            <a:r>
              <a:rPr lang="is-IS" sz="1600" dirty="0"/>
              <a:t>Krifka 1989, Sternefeld 1993, Sauerland 1998 etc.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0138" y="2591364"/>
            <a:ext cx="42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500" y="2134962"/>
            <a:ext cx="64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(4)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47" y="2741756"/>
            <a:ext cx="6983694" cy="5208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E8E323-9362-7F41-B676-FFBEEEE74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13" y="4897269"/>
            <a:ext cx="8164514" cy="5983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CD45B5-C1E3-1F4C-8DEA-6D1E1A87C370}"/>
              </a:ext>
            </a:extLst>
          </p:cNvPr>
          <p:cNvSpPr txBox="1"/>
          <p:nvPr/>
        </p:nvSpPr>
        <p:spPr>
          <a:xfrm>
            <a:off x="449395" y="4372948"/>
            <a:ext cx="832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For </a:t>
            </a:r>
            <a:r>
              <a:rPr lang="nb-NO" dirty="0" err="1"/>
              <a:t>any</a:t>
            </a:r>
            <a:r>
              <a:rPr lang="nb-NO" dirty="0"/>
              <a:t> </a:t>
            </a:r>
            <a:r>
              <a:rPr lang="nb-NO" dirty="0" err="1"/>
              <a:t>relation</a:t>
            </a:r>
            <a:r>
              <a:rPr lang="nb-NO" dirty="0"/>
              <a:t> </a:t>
            </a:r>
            <a:r>
              <a:rPr lang="nb-NO" i="1" dirty="0"/>
              <a:t>R</a:t>
            </a:r>
            <a:r>
              <a:rPr lang="nb-NO" dirty="0"/>
              <a:t>, **</a:t>
            </a:r>
            <a:r>
              <a:rPr lang="nb-NO" i="1" dirty="0"/>
              <a:t>R </a:t>
            </a:r>
            <a:r>
              <a:rPr lang="nb-NO" dirty="0"/>
              <a:t>is </a:t>
            </a:r>
            <a:r>
              <a:rPr lang="nb-NO" dirty="0" err="1"/>
              <a:t>the</a:t>
            </a:r>
            <a:r>
              <a:rPr lang="nb-NO" dirty="0"/>
              <a:t> minimal </a:t>
            </a:r>
            <a:r>
              <a:rPr lang="nb-NO" dirty="0" err="1"/>
              <a:t>relation</a:t>
            </a:r>
            <a:r>
              <a:rPr lang="nb-NO" dirty="0"/>
              <a:t> </a:t>
            </a:r>
            <a:r>
              <a:rPr lang="nb-NO" dirty="0" err="1"/>
              <a:t>satisfying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following</a:t>
            </a:r>
            <a:r>
              <a:rPr lang="nb-NO" dirty="0"/>
              <a:t> </a:t>
            </a:r>
            <a:r>
              <a:rPr lang="nb-NO" dirty="0" err="1"/>
              <a:t>conditions</a:t>
            </a:r>
            <a:r>
              <a:rPr lang="nb-NO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630317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All</a:t>
            </a:r>
            <a:r>
              <a:rPr lang="en-US" sz="3200" dirty="0"/>
              <a:t> </a:t>
            </a:r>
            <a:r>
              <a:rPr lang="en-US" sz="3200" dirty="0" err="1"/>
              <a:t>vs</a:t>
            </a:r>
            <a:r>
              <a:rPr lang="en-US" sz="3200" dirty="0"/>
              <a:t> </a:t>
            </a:r>
            <a:r>
              <a:rPr lang="en-US" sz="3200" i="1" dirty="0"/>
              <a:t>Each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318080"/>
              </p:ext>
            </p:extLst>
          </p:nvPr>
        </p:nvGraphicFramePr>
        <p:xfrm>
          <a:off x="849314" y="2202180"/>
          <a:ext cx="6376986" cy="10109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77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baseline="0" dirty="0"/>
                        <a:t>J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g</a:t>
                      </a:r>
                      <a:r>
                        <a:rPr lang="en-US" i="1" baseline="-25000" dirty="0"/>
                        <a:t>1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g</a:t>
                      </a:r>
                      <a:r>
                        <a:rPr lang="en-US" i="1" baseline="-25000" dirty="0"/>
                        <a:t>2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g</a:t>
                      </a:r>
                      <a:r>
                        <a:rPr lang="en-US" i="1" baseline="-25000" dirty="0"/>
                        <a:t>3</a:t>
                      </a:r>
                      <a:endParaRPr lang="en-US" i="0" baseline="0" dirty="0"/>
                    </a:p>
                    <a:p>
                      <a:pPr algn="ctr"/>
                      <a:endParaRPr lang="en-US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848320"/>
              </p:ext>
            </p:extLst>
          </p:nvPr>
        </p:nvGraphicFramePr>
        <p:xfrm>
          <a:off x="862013" y="3902960"/>
          <a:ext cx="6364287" cy="7366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52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H</a:t>
                      </a:r>
                      <a:r>
                        <a:rPr lang="en-US" b="0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h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g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2013" y="1731434"/>
            <a:ext cx="310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Each</a:t>
            </a:r>
            <a:r>
              <a:rPr lang="en-US" i="1" baseline="30000" dirty="0" err="1"/>
              <a:t>u</a:t>
            </a:r>
            <a:r>
              <a:rPr lang="en-US" dirty="0"/>
              <a:t> girl </a:t>
            </a:r>
            <a:r>
              <a:rPr lang="en-US" dirty="0" err="1"/>
              <a:t>watched</a:t>
            </a:r>
            <a:r>
              <a:rPr lang="en-US" i="1" baseline="30000" dirty="0" err="1"/>
              <a:t>ε</a:t>
            </a:r>
            <a:r>
              <a:rPr lang="en-US" dirty="0"/>
              <a:t> </a:t>
            </a:r>
            <a:r>
              <a:rPr lang="en-US" dirty="0" err="1"/>
              <a:t>movies</a:t>
            </a:r>
            <a:r>
              <a:rPr lang="en-US" i="1" baseline="30000" dirty="0" err="1"/>
              <a:t>u</a:t>
            </a:r>
            <a:r>
              <a:rPr lang="en-US" i="1" baseline="30000" dirty="0"/>
              <a:t>’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0113" y="3378200"/>
            <a:ext cx="557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Each </a:t>
            </a:r>
            <a:r>
              <a:rPr lang="en-US" dirty="0"/>
              <a:t>introduces </a:t>
            </a:r>
            <a:r>
              <a:rPr lang="en-US" b="1" dirty="0"/>
              <a:t>strong distributivity </a:t>
            </a:r>
            <a:r>
              <a:rPr lang="en-US" dirty="0"/>
              <a:t>with respect to </a:t>
            </a:r>
            <a:r>
              <a:rPr lang="en-US" i="1" dirty="0"/>
              <a:t>u</a:t>
            </a:r>
            <a:r>
              <a:rPr lang="en-US" dirty="0"/>
              <a:t>: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941304"/>
              </p:ext>
            </p:extLst>
          </p:nvPr>
        </p:nvGraphicFramePr>
        <p:xfrm>
          <a:off x="862013" y="4783320"/>
          <a:ext cx="6364287" cy="7366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52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H</a:t>
                      </a:r>
                      <a:r>
                        <a:rPr lang="en-US" b="0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h</a:t>
                      </a:r>
                      <a:r>
                        <a:rPr lang="en-US" i="1" baseline="-25000" dirty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g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422375"/>
              </p:ext>
            </p:extLst>
          </p:nvPr>
        </p:nvGraphicFramePr>
        <p:xfrm>
          <a:off x="862013" y="5630160"/>
          <a:ext cx="6364287" cy="7366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52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H</a:t>
                      </a:r>
                      <a:r>
                        <a:rPr lang="en-US" b="0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h</a:t>
                      </a:r>
                      <a:r>
                        <a:rPr lang="en-US" i="1" baseline="-25000" dirty="0"/>
                        <a:t>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g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15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All</a:t>
            </a:r>
            <a:r>
              <a:rPr lang="en-US" sz="3200" dirty="0"/>
              <a:t> </a:t>
            </a:r>
            <a:r>
              <a:rPr lang="en-US" sz="3200" dirty="0" err="1"/>
              <a:t>vs</a:t>
            </a:r>
            <a:r>
              <a:rPr lang="en-US" sz="3200" dirty="0"/>
              <a:t> </a:t>
            </a:r>
            <a:r>
              <a:rPr lang="en-US" sz="3200" i="1" dirty="0"/>
              <a:t>Each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2013" y="1693334"/>
            <a:ext cx="310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Each</a:t>
            </a:r>
            <a:r>
              <a:rPr lang="en-US" i="1" baseline="30000" dirty="0" err="1"/>
              <a:t>u</a:t>
            </a:r>
            <a:r>
              <a:rPr lang="en-US" dirty="0"/>
              <a:t> girl </a:t>
            </a:r>
            <a:r>
              <a:rPr lang="en-US" dirty="0" err="1"/>
              <a:t>watched</a:t>
            </a:r>
            <a:r>
              <a:rPr lang="en-US" i="1" baseline="30000" dirty="0" err="1"/>
              <a:t>ε</a:t>
            </a:r>
            <a:r>
              <a:rPr lang="en-US" dirty="0"/>
              <a:t> </a:t>
            </a:r>
            <a:r>
              <a:rPr lang="en-US" dirty="0" err="1"/>
              <a:t>movies</a:t>
            </a:r>
            <a:r>
              <a:rPr lang="en-US" i="1" baseline="30000" dirty="0" err="1"/>
              <a:t>u</a:t>
            </a:r>
            <a:r>
              <a:rPr lang="en-US" i="1" baseline="30000" dirty="0"/>
              <a:t>’</a:t>
            </a:r>
            <a:r>
              <a:rPr lang="en-US" dirty="0"/>
              <a:t>.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656156"/>
              </p:ext>
            </p:extLst>
          </p:nvPr>
        </p:nvGraphicFramePr>
        <p:xfrm>
          <a:off x="900113" y="2216586"/>
          <a:ext cx="7345365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6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K</a:t>
                      </a:r>
                      <a:r>
                        <a:rPr lang="en-US" b="0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/>
                        <a:t>ε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g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m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2013" y="6047045"/>
            <a:ext cx="5955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sz="1600" i="1" dirty="0"/>
              <a:t>m</a:t>
            </a:r>
            <a:r>
              <a:rPr lang="en-US" sz="1600" i="1" baseline="-25000" dirty="0"/>
              <a:t>1</a:t>
            </a:r>
            <a:r>
              <a:rPr lang="en-US" sz="1600" baseline="-25000" dirty="0"/>
              <a:t> </a:t>
            </a:r>
            <a:r>
              <a:rPr lang="en-US" sz="1600" dirty="0"/>
              <a:t>is the theme of </a:t>
            </a:r>
            <a:r>
              <a:rPr lang="en-US" sz="1600" i="1" dirty="0"/>
              <a:t>e</a:t>
            </a:r>
            <a:r>
              <a:rPr lang="en-US" sz="1600" i="1" baseline="-25000" dirty="0"/>
              <a:t>1</a:t>
            </a:r>
            <a:r>
              <a:rPr lang="en-US" sz="1600" dirty="0"/>
              <a:t>; </a:t>
            </a:r>
            <a:r>
              <a:rPr lang="en-US" sz="1600" i="1" dirty="0"/>
              <a:t>m</a:t>
            </a:r>
            <a:r>
              <a:rPr lang="en-US" sz="1600" i="1" baseline="-25000" dirty="0"/>
              <a:t>2</a:t>
            </a:r>
            <a:r>
              <a:rPr lang="en-US" sz="1600" baseline="-25000" dirty="0"/>
              <a:t> </a:t>
            </a:r>
            <a:r>
              <a:rPr lang="en-US" sz="1600" dirty="0"/>
              <a:t>is the theme of </a:t>
            </a:r>
            <a:r>
              <a:rPr lang="en-US" sz="1600" i="1" dirty="0"/>
              <a:t>e</a:t>
            </a:r>
            <a:r>
              <a:rPr lang="en-US" sz="1600" i="1" baseline="-25000" dirty="0"/>
              <a:t>2</a:t>
            </a:r>
            <a:r>
              <a:rPr lang="en-US" sz="1600" dirty="0"/>
              <a:t>; </a:t>
            </a:r>
            <a:r>
              <a:rPr lang="en-US" sz="1600" i="1" dirty="0"/>
              <a:t>m</a:t>
            </a:r>
            <a:r>
              <a:rPr lang="en-US" sz="1600" i="1" baseline="-25000" dirty="0"/>
              <a:t>3</a:t>
            </a:r>
            <a:r>
              <a:rPr lang="en-US" sz="1600" baseline="-25000" dirty="0"/>
              <a:t> </a:t>
            </a:r>
            <a:r>
              <a:rPr lang="en-US" sz="1600" dirty="0"/>
              <a:t>is the theme of </a:t>
            </a:r>
            <a:r>
              <a:rPr lang="en-US" sz="1600" i="1" dirty="0"/>
              <a:t>e</a:t>
            </a:r>
            <a:r>
              <a:rPr lang="en-US" sz="1600" i="1" baseline="-25000" dirty="0"/>
              <a:t>3</a:t>
            </a:r>
            <a:r>
              <a:rPr lang="en-US" sz="16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2013" y="5460781"/>
            <a:ext cx="3403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sz="1600" i="1" dirty="0"/>
              <a:t>m</a:t>
            </a:r>
            <a:r>
              <a:rPr lang="en-US" sz="1600" i="1" baseline="-25000" dirty="0"/>
              <a:t>1</a:t>
            </a:r>
            <a:r>
              <a:rPr lang="en-US" sz="1600" baseline="-25000" dirty="0"/>
              <a:t>, </a:t>
            </a:r>
            <a:r>
              <a:rPr lang="en-US" sz="1600" i="1" dirty="0"/>
              <a:t>m</a:t>
            </a:r>
            <a:r>
              <a:rPr lang="en-US" sz="1600" i="1" baseline="-25000" dirty="0"/>
              <a:t>2</a:t>
            </a:r>
            <a:r>
              <a:rPr lang="en-US" sz="1600" baseline="-25000" dirty="0"/>
              <a:t>,</a:t>
            </a:r>
            <a:r>
              <a:rPr lang="en-US" sz="1600" i="1" dirty="0"/>
              <a:t> m</a:t>
            </a:r>
            <a:r>
              <a:rPr lang="en-US" sz="1600" i="1" baseline="-25000" dirty="0"/>
              <a:t>3</a:t>
            </a:r>
            <a:r>
              <a:rPr lang="en-US" sz="1600" i="1" dirty="0"/>
              <a:t> </a:t>
            </a:r>
            <a:r>
              <a:rPr lang="en-US" sz="1600" dirty="0"/>
              <a:t>– are movie-individuals.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2013" y="5753913"/>
            <a:ext cx="5545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sz="1600" i="1" dirty="0"/>
              <a:t>g</a:t>
            </a:r>
            <a:r>
              <a:rPr lang="en-US" sz="1600" i="1" baseline="-25000" dirty="0"/>
              <a:t>1</a:t>
            </a:r>
            <a:r>
              <a:rPr lang="en-US" sz="1600" baseline="-25000" dirty="0"/>
              <a:t> </a:t>
            </a:r>
            <a:r>
              <a:rPr lang="en-US" sz="1600" dirty="0"/>
              <a:t>is the agent of </a:t>
            </a:r>
            <a:r>
              <a:rPr lang="en-US" sz="1600" i="1" dirty="0"/>
              <a:t>e</a:t>
            </a:r>
            <a:r>
              <a:rPr lang="en-US" sz="1600" i="1" baseline="-25000" dirty="0"/>
              <a:t>1</a:t>
            </a:r>
            <a:r>
              <a:rPr lang="en-US" sz="1600" dirty="0"/>
              <a:t>; </a:t>
            </a:r>
            <a:r>
              <a:rPr lang="en-US" sz="1600" i="1" dirty="0"/>
              <a:t>g</a:t>
            </a:r>
            <a:r>
              <a:rPr lang="en-US" sz="1600" i="1" baseline="-25000" dirty="0"/>
              <a:t>2</a:t>
            </a:r>
            <a:r>
              <a:rPr lang="en-US" sz="1600" baseline="-25000" dirty="0"/>
              <a:t> </a:t>
            </a:r>
            <a:r>
              <a:rPr lang="en-US" sz="1600" dirty="0"/>
              <a:t>is the agent of </a:t>
            </a:r>
            <a:r>
              <a:rPr lang="en-US" sz="1600" i="1" dirty="0"/>
              <a:t>e</a:t>
            </a:r>
            <a:r>
              <a:rPr lang="en-US" sz="1600" i="1" baseline="-25000" dirty="0"/>
              <a:t>2</a:t>
            </a:r>
            <a:r>
              <a:rPr lang="en-US" sz="1600" dirty="0"/>
              <a:t>; </a:t>
            </a:r>
            <a:r>
              <a:rPr lang="en-US" sz="1600" i="1" dirty="0"/>
              <a:t>g</a:t>
            </a:r>
            <a:r>
              <a:rPr lang="en-US" sz="1600" i="1" baseline="-25000" dirty="0"/>
              <a:t>3</a:t>
            </a:r>
            <a:r>
              <a:rPr lang="en-US" sz="1600" baseline="-25000" dirty="0"/>
              <a:t> </a:t>
            </a:r>
            <a:r>
              <a:rPr lang="en-US" sz="1600" dirty="0"/>
              <a:t>is the agent of </a:t>
            </a:r>
            <a:r>
              <a:rPr lang="en-US" sz="1600" i="1" dirty="0"/>
              <a:t>e</a:t>
            </a:r>
            <a:r>
              <a:rPr lang="en-US" sz="1600" i="1" baseline="-25000" dirty="0"/>
              <a:t>3</a:t>
            </a:r>
            <a:r>
              <a:rPr lang="en-US" sz="1600" dirty="0"/>
              <a:t>.</a:t>
            </a:r>
            <a:endParaRPr lang="en-US" sz="1600" i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862013" y="5174734"/>
            <a:ext cx="298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sz="1600" i="1" dirty="0"/>
              <a:t>e</a:t>
            </a:r>
            <a:r>
              <a:rPr lang="en-US" sz="1600" i="1" baseline="-25000" dirty="0"/>
              <a:t>1</a:t>
            </a:r>
            <a:r>
              <a:rPr lang="en-US" sz="1600" baseline="-25000" dirty="0"/>
              <a:t>, </a:t>
            </a:r>
            <a:r>
              <a:rPr lang="en-US" sz="1600" i="1" dirty="0"/>
              <a:t>e</a:t>
            </a:r>
            <a:r>
              <a:rPr lang="en-US" sz="1600" i="1" baseline="-25000" dirty="0"/>
              <a:t>2</a:t>
            </a:r>
            <a:r>
              <a:rPr lang="en-US" sz="1600" baseline="-25000" dirty="0"/>
              <a:t>,</a:t>
            </a:r>
            <a:r>
              <a:rPr lang="en-US" sz="1600" i="1" dirty="0"/>
              <a:t> e</a:t>
            </a:r>
            <a:r>
              <a:rPr lang="en-US" sz="1600" i="1" baseline="-25000" dirty="0"/>
              <a:t>3</a:t>
            </a:r>
            <a:r>
              <a:rPr lang="en-US" sz="1600" i="1" dirty="0"/>
              <a:t> </a:t>
            </a:r>
            <a:r>
              <a:rPr lang="en-US" sz="1600" dirty="0"/>
              <a:t>– are watching events.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2013" y="4883666"/>
            <a:ext cx="3595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i="1" dirty="0"/>
              <a:t>g</a:t>
            </a:r>
            <a:r>
              <a:rPr lang="en-US" sz="1600" i="1" baseline="-25000" dirty="0"/>
              <a:t>1</a:t>
            </a:r>
            <a:r>
              <a:rPr lang="en-US" sz="1600" baseline="-25000" dirty="0"/>
              <a:t>, </a:t>
            </a:r>
            <a:r>
              <a:rPr lang="en-US" sz="1600" i="1" dirty="0"/>
              <a:t>g</a:t>
            </a:r>
            <a:r>
              <a:rPr lang="en-US" sz="1600" i="1" baseline="-25000" dirty="0"/>
              <a:t>2</a:t>
            </a:r>
            <a:r>
              <a:rPr lang="en-US" sz="1600" baseline="-25000" dirty="0"/>
              <a:t>,</a:t>
            </a:r>
            <a:r>
              <a:rPr lang="en-US" sz="1600" i="1" dirty="0"/>
              <a:t> g</a:t>
            </a:r>
            <a:r>
              <a:rPr lang="en-US" sz="1600" i="1" baseline="-25000" dirty="0"/>
              <a:t>3</a:t>
            </a:r>
            <a:r>
              <a:rPr lang="en-US" sz="1600" i="1" dirty="0"/>
              <a:t> </a:t>
            </a:r>
            <a:r>
              <a:rPr lang="en-US" sz="1600" dirty="0"/>
              <a:t>– are atomic girl-individuals.</a:t>
            </a:r>
            <a:endParaRPr lang="en-US" sz="1600" baseline="-25000" dirty="0"/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246535"/>
              </p:ext>
            </p:extLst>
          </p:nvPr>
        </p:nvGraphicFramePr>
        <p:xfrm>
          <a:off x="900113" y="3092052"/>
          <a:ext cx="7345365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6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K</a:t>
                      </a:r>
                      <a:r>
                        <a:rPr lang="en-US" b="0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/>
                        <a:t>ε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g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m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043690"/>
              </p:ext>
            </p:extLst>
          </p:nvPr>
        </p:nvGraphicFramePr>
        <p:xfrm>
          <a:off x="900110" y="4002286"/>
          <a:ext cx="7345365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6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K</a:t>
                      </a:r>
                      <a:r>
                        <a:rPr lang="en-US" b="0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/>
                        <a:t>ε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g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m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All</a:t>
            </a:r>
            <a:r>
              <a:rPr lang="en-US" sz="3200" dirty="0"/>
              <a:t> </a:t>
            </a:r>
            <a:r>
              <a:rPr lang="en-US" sz="3200" dirty="0" err="1"/>
              <a:t>vs</a:t>
            </a:r>
            <a:r>
              <a:rPr lang="en-US" sz="3200" dirty="0"/>
              <a:t> </a:t>
            </a:r>
            <a:r>
              <a:rPr lang="en-US" sz="3200" i="1" dirty="0"/>
              <a:t>Each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2013" y="1693334"/>
            <a:ext cx="310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Each</a:t>
            </a:r>
            <a:r>
              <a:rPr lang="en-US" i="1" baseline="30000" dirty="0" err="1"/>
              <a:t>u</a:t>
            </a:r>
            <a:r>
              <a:rPr lang="en-US" dirty="0"/>
              <a:t> girl </a:t>
            </a:r>
            <a:r>
              <a:rPr lang="en-US" dirty="0" err="1"/>
              <a:t>watched</a:t>
            </a:r>
            <a:r>
              <a:rPr lang="en-US" i="1" baseline="30000" dirty="0" err="1"/>
              <a:t>ε</a:t>
            </a:r>
            <a:r>
              <a:rPr lang="en-US" dirty="0"/>
              <a:t> </a:t>
            </a:r>
            <a:r>
              <a:rPr lang="en-US" dirty="0" err="1"/>
              <a:t>movies</a:t>
            </a:r>
            <a:r>
              <a:rPr lang="en-US" i="1" baseline="30000" dirty="0" err="1"/>
              <a:t>u</a:t>
            </a:r>
            <a:r>
              <a:rPr lang="en-US" i="1" baseline="30000" dirty="0"/>
              <a:t>’</a:t>
            </a:r>
            <a:r>
              <a:rPr lang="en-US" dirty="0"/>
              <a:t>.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919164"/>
              </p:ext>
            </p:extLst>
          </p:nvPr>
        </p:nvGraphicFramePr>
        <p:xfrm>
          <a:off x="900113" y="2216586"/>
          <a:ext cx="7345365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6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K</a:t>
                      </a:r>
                      <a:r>
                        <a:rPr lang="en-US" b="0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/>
                        <a:t>ε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g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m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045391"/>
              </p:ext>
            </p:extLst>
          </p:nvPr>
        </p:nvGraphicFramePr>
        <p:xfrm>
          <a:off x="900113" y="3092052"/>
          <a:ext cx="7345365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6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K</a:t>
                      </a:r>
                      <a:r>
                        <a:rPr lang="en-US" b="0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/>
                        <a:t>ε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g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m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202120"/>
              </p:ext>
            </p:extLst>
          </p:nvPr>
        </p:nvGraphicFramePr>
        <p:xfrm>
          <a:off x="900110" y="4002286"/>
          <a:ext cx="7345365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6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K</a:t>
                      </a:r>
                      <a:r>
                        <a:rPr lang="en-US" b="0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/>
                        <a:t>ε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g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m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00113" y="4946320"/>
            <a:ext cx="7900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sz="1600" dirty="0"/>
              <a:t>the values for </a:t>
            </a:r>
            <a:r>
              <a:rPr lang="en-US" sz="1600" i="1" dirty="0"/>
              <a:t>u’</a:t>
            </a:r>
            <a:r>
              <a:rPr lang="en-US" sz="1600" dirty="0"/>
              <a:t> are either non-atomic or non-unique with respect to each info state.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4600" y="5284874"/>
            <a:ext cx="737833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Wingdings"/>
                <a:ea typeface="Wingdings"/>
                <a:cs typeface="Wingdings"/>
                <a:sym typeface="Wingdings"/>
              </a:rPr>
              <a:t>⇒</a:t>
            </a:r>
            <a:r>
              <a:rPr lang="en-US" sz="1600" dirty="0"/>
              <a:t> </a:t>
            </a:r>
            <a:r>
              <a:rPr lang="en-US" sz="1600" i="1" dirty="0"/>
              <a:t>m</a:t>
            </a:r>
            <a:r>
              <a:rPr lang="en-US" sz="1600" i="1" baseline="-25000" dirty="0"/>
              <a:t>1</a:t>
            </a:r>
            <a:r>
              <a:rPr lang="en-US" sz="1600" dirty="0"/>
              <a:t>, </a:t>
            </a:r>
            <a:r>
              <a:rPr lang="en-US" sz="1600" i="1" dirty="0"/>
              <a:t>m</a:t>
            </a:r>
            <a:r>
              <a:rPr lang="en-US" sz="1600" i="1" baseline="-25000" dirty="0"/>
              <a:t>2</a:t>
            </a:r>
            <a:r>
              <a:rPr lang="en-US" sz="1600" dirty="0"/>
              <a:t>, and </a:t>
            </a:r>
            <a:r>
              <a:rPr lang="en-US" sz="1600" i="1" dirty="0"/>
              <a:t>m</a:t>
            </a:r>
            <a:r>
              <a:rPr lang="en-US" sz="1600" i="1" baseline="-25000" dirty="0"/>
              <a:t>3</a:t>
            </a:r>
            <a:r>
              <a:rPr lang="en-US" sz="1600" dirty="0"/>
              <a:t> are each non-atomic, i.e. each girl watched more than one movie.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1" y="2146300"/>
            <a:ext cx="720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000" dirty="0"/>
              <a:t>A semantic system with plural info states allows for a natural formalization of a) the distinction between weak and strong distributivity, and b) ontological and state-level plurality.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1" y="3276600"/>
            <a:ext cx="7200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000" dirty="0"/>
              <a:t>These distinctions allow us to account for the three-way contrast between non-quantificational DPs (non-distributive), DPs involving plural quantifiers (weakly distributive), and DPs involving singular quantifiers (strongly distributive)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1" y="4663539"/>
            <a:ext cx="72009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mr-IN" sz="2000" dirty="0"/>
              <a:t>…</a:t>
            </a:r>
            <a:r>
              <a:rPr lang="en-GB" sz="2000" dirty="0"/>
              <a:t> and</a:t>
            </a:r>
            <a:r>
              <a:rPr lang="en-US" sz="2000" dirty="0"/>
              <a:t> the contrast between cardinality modifiers (encode ontological cardinality conditions) and grammatical number features (make reference to state-level (non-)uniqueness).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Collective Predication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dirty="0"/>
              <a:t>Two types of collective predicates generate a three-way distinction: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35253" y="2988383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1588" y="3027145"/>
            <a:ext cx="379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students gathered in the hallway.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079" y="3006226"/>
            <a:ext cx="382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4288" y="3395445"/>
            <a:ext cx="407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the students gathered in the hallway.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3779" y="3374526"/>
            <a:ext cx="383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6988" y="3763745"/>
            <a:ext cx="3972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#Each student gathered in the hallway.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6479" y="3742826"/>
            <a:ext cx="366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3353" y="4220283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(15)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29688" y="4259045"/>
            <a:ext cx="3116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students are a good team.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9179" y="4238126"/>
            <a:ext cx="382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2388" y="4627345"/>
            <a:ext cx="355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#All the students are a good team.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1879" y="4606426"/>
            <a:ext cx="383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29688" y="4995645"/>
            <a:ext cx="314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#Each student is a good team.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34579" y="4974726"/>
            <a:ext cx="366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44E804-793B-F94B-8FE9-514C070A51C3}"/>
              </a:ext>
            </a:extLst>
          </p:cNvPr>
          <p:cNvSpPr txBox="1"/>
          <p:nvPr/>
        </p:nvSpPr>
        <p:spPr>
          <a:xfrm>
            <a:off x="3477503" y="5646467"/>
            <a:ext cx="520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400" dirty="0"/>
              <a:t>(</a:t>
            </a:r>
            <a:r>
              <a:rPr lang="en-US" sz="1400" dirty="0" err="1"/>
              <a:t>Vendler</a:t>
            </a:r>
            <a:r>
              <a:rPr lang="en-US" sz="1400" dirty="0"/>
              <a:t> 1967, </a:t>
            </a:r>
            <a:r>
              <a:rPr lang="en-US" sz="1400" dirty="0" err="1"/>
              <a:t>Scha</a:t>
            </a:r>
            <a:r>
              <a:rPr lang="en-US" sz="1400" dirty="0"/>
              <a:t> 1984, </a:t>
            </a:r>
            <a:r>
              <a:rPr lang="en-US" sz="1400" dirty="0" err="1"/>
              <a:t>Dowty</a:t>
            </a:r>
            <a:r>
              <a:rPr lang="en-US" sz="1400" dirty="0"/>
              <a:t> 1987, Winter 2000, Hackl 2002)</a:t>
            </a:r>
          </a:p>
        </p:txBody>
      </p:sp>
    </p:spTree>
    <p:extLst>
      <p:ext uri="{BB962C8B-B14F-4D97-AF65-F5344CB8AC3E}">
        <p14:creationId xmlns:p14="http://schemas.microsoft.com/office/powerpoint/2010/main" val="13100654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Collective Predication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092536"/>
              </p:ext>
            </p:extLst>
          </p:nvPr>
        </p:nvGraphicFramePr>
        <p:xfrm>
          <a:off x="900113" y="2362200"/>
          <a:ext cx="7345364" cy="1112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36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All/most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Each/Every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good</a:t>
                      </a:r>
                      <a:r>
                        <a:rPr lang="en-US" i="1" baseline="0" dirty="0"/>
                        <a:t> team</a:t>
                      </a:r>
                      <a:r>
                        <a:rPr lang="en-US" baseline="0" dirty="0"/>
                        <a:t>-type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gather</a:t>
                      </a:r>
                      <a:r>
                        <a:rPr lang="en-US" dirty="0"/>
                        <a:t>-type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00112" y="4102100"/>
            <a:ext cx="7345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Ideally, we should have a unified account for the availability of a co-distributive interpretation, and compatibility with the two types of collective predicates.</a:t>
            </a:r>
          </a:p>
        </p:txBody>
      </p:sp>
    </p:spTree>
    <p:extLst>
      <p:ext uri="{BB962C8B-B14F-4D97-AF65-F5344CB8AC3E}">
        <p14:creationId xmlns:p14="http://schemas.microsoft.com/office/powerpoint/2010/main" val="35336196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Collective Predication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Proposal: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0112" y="2819400"/>
            <a:ext cx="73453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i="1" dirty="0"/>
              <a:t>Good team-</a:t>
            </a:r>
            <a:r>
              <a:rPr lang="en-US" sz="2400" dirty="0"/>
              <a:t>type collective predicates apply </a:t>
            </a:r>
            <a:r>
              <a:rPr lang="en-US" sz="2400" dirty="0" err="1"/>
              <a:t>distributively</a:t>
            </a:r>
            <a:r>
              <a:rPr lang="en-US" sz="2400" dirty="0"/>
              <a:t> to each value of a variable in a plural info state (≈ cardinal modifiers).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0113" y="4267200"/>
            <a:ext cx="73453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i="1" dirty="0"/>
              <a:t>Gather-</a:t>
            </a:r>
            <a:r>
              <a:rPr lang="en-US" sz="2400" dirty="0"/>
              <a:t>type collective predicates apply to the sum of values of a variable across the assignments in a plural info state (≈ grammatical plural).</a:t>
            </a:r>
          </a:p>
        </p:txBody>
      </p:sp>
    </p:spTree>
    <p:extLst>
      <p:ext uri="{BB962C8B-B14F-4D97-AF65-F5344CB8AC3E}">
        <p14:creationId xmlns:p14="http://schemas.microsoft.com/office/powerpoint/2010/main" val="3658109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Collective Predication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98513" y="1786494"/>
            <a:ext cx="3348618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err="1"/>
              <a:t>The</a:t>
            </a:r>
            <a:r>
              <a:rPr lang="en-US" sz="1800" i="1" baseline="30000" dirty="0" err="1"/>
              <a:t>u</a:t>
            </a:r>
            <a:r>
              <a:rPr lang="en-US" sz="1800" dirty="0"/>
              <a:t> students are a good </a:t>
            </a:r>
            <a:r>
              <a:rPr lang="en-US" sz="1800" dirty="0" err="1"/>
              <a:t>team</a:t>
            </a:r>
            <a:r>
              <a:rPr lang="en-US" sz="1800" i="1" baseline="30000" dirty="0" err="1"/>
              <a:t>ε</a:t>
            </a:r>
            <a:r>
              <a:rPr lang="en-US" sz="1800" dirty="0"/>
              <a:t>.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335137"/>
              </p:ext>
            </p:extLst>
          </p:nvPr>
        </p:nvGraphicFramePr>
        <p:xfrm>
          <a:off x="900113" y="3169086"/>
          <a:ext cx="5718497" cy="10109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6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/>
                        <a:t>ε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s</a:t>
                      </a:r>
                      <a:r>
                        <a:rPr lang="en-US" i="1" baseline="-25000" dirty="0"/>
                        <a:t>1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s</a:t>
                      </a:r>
                      <a:r>
                        <a:rPr lang="en-US" i="1" baseline="-25000" dirty="0"/>
                        <a:t>2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s</a:t>
                      </a:r>
                      <a:r>
                        <a:rPr lang="en-US" i="1" baseline="-25000" dirty="0"/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50181" y="5347513"/>
            <a:ext cx="499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i="1" dirty="0"/>
              <a:t>s</a:t>
            </a:r>
            <a:r>
              <a:rPr lang="en-US" i="1" baseline="-25000" dirty="0"/>
              <a:t>1 </a:t>
            </a:r>
            <a:r>
              <a:rPr lang="en-US" i="1" dirty="0"/>
              <a:t>⨁ s</a:t>
            </a:r>
            <a:r>
              <a:rPr lang="en-US" i="1" baseline="-25000" dirty="0"/>
              <a:t>2 </a:t>
            </a:r>
            <a:r>
              <a:rPr lang="en-US" i="1" dirty="0"/>
              <a:t>⨁ s</a:t>
            </a:r>
            <a:r>
              <a:rPr lang="en-US" i="1" baseline="-25000" dirty="0"/>
              <a:t>3</a:t>
            </a:r>
            <a:r>
              <a:rPr lang="en-US" baseline="-25000" dirty="0"/>
              <a:t> </a:t>
            </a:r>
            <a:r>
              <a:rPr lang="en-US" dirty="0"/>
              <a:t>is the cumulative agent/holder of </a:t>
            </a:r>
            <a:r>
              <a:rPr lang="en-US" i="1" dirty="0"/>
              <a:t>e</a:t>
            </a:r>
            <a:r>
              <a:rPr lang="en-US" dirty="0"/>
              <a:t>.</a:t>
            </a:r>
            <a:endParaRPr lang="en-US" i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4946134"/>
            <a:ext cx="564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i="1" dirty="0"/>
              <a:t>e  </a:t>
            </a:r>
            <a:r>
              <a:rPr lang="en-US" dirty="0"/>
              <a:t>– is an event/state of gathering/being a good team.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2013" y="4604266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/>
              <a:t>s</a:t>
            </a:r>
            <a:r>
              <a:rPr lang="en-US" i="1" baseline="-25000" dirty="0"/>
              <a:t>1</a:t>
            </a:r>
            <a:r>
              <a:rPr lang="en-US" baseline="-25000" dirty="0"/>
              <a:t>, </a:t>
            </a:r>
            <a:r>
              <a:rPr lang="en-US" i="1" dirty="0"/>
              <a:t>s</a:t>
            </a:r>
            <a:r>
              <a:rPr lang="en-US" i="1" baseline="-25000" dirty="0"/>
              <a:t>2</a:t>
            </a:r>
            <a:r>
              <a:rPr lang="en-US" baseline="-25000" dirty="0"/>
              <a:t>,</a:t>
            </a:r>
            <a:r>
              <a:rPr lang="en-US" i="1" dirty="0"/>
              <a:t> s</a:t>
            </a:r>
            <a:r>
              <a:rPr lang="en-US" i="1" baseline="-25000" dirty="0"/>
              <a:t>3</a:t>
            </a:r>
            <a:r>
              <a:rPr lang="en-US" i="1" dirty="0"/>
              <a:t> </a:t>
            </a:r>
            <a:r>
              <a:rPr lang="en-US" dirty="0"/>
              <a:t>– are atomic student-individuals.</a:t>
            </a:r>
            <a:endParaRPr lang="en-US" baseline="-25000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785813" y="2205594"/>
            <a:ext cx="4026575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err="1"/>
              <a:t>The</a:t>
            </a:r>
            <a:r>
              <a:rPr lang="en-US" sz="1800" i="1" baseline="30000" dirty="0" err="1"/>
              <a:t>u</a:t>
            </a:r>
            <a:r>
              <a:rPr lang="en-US" sz="1800" dirty="0"/>
              <a:t> students </a:t>
            </a:r>
            <a:r>
              <a:rPr lang="en-US" sz="1800" dirty="0" err="1"/>
              <a:t>gathered</a:t>
            </a:r>
            <a:r>
              <a:rPr lang="en-US" sz="1800" i="1" baseline="30000" dirty="0" err="1"/>
              <a:t>ε</a:t>
            </a:r>
            <a:r>
              <a:rPr lang="en-US" sz="1800" dirty="0"/>
              <a:t> in the hallway.</a:t>
            </a:r>
          </a:p>
        </p:txBody>
      </p:sp>
    </p:spTree>
    <p:extLst>
      <p:ext uri="{BB962C8B-B14F-4D97-AF65-F5344CB8AC3E}">
        <p14:creationId xmlns:p14="http://schemas.microsoft.com/office/powerpoint/2010/main" val="245045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Collective Predication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2013" y="2150534"/>
            <a:ext cx="378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</a:t>
            </a:r>
            <a:r>
              <a:rPr lang="en-US" dirty="0" err="1"/>
              <a:t>All</a:t>
            </a:r>
            <a:r>
              <a:rPr lang="en-US" i="1" baseline="30000" dirty="0" err="1"/>
              <a:t>u</a:t>
            </a:r>
            <a:r>
              <a:rPr lang="en-US" dirty="0"/>
              <a:t> the students are a good </a:t>
            </a:r>
            <a:r>
              <a:rPr lang="en-US" dirty="0" err="1"/>
              <a:t>team</a:t>
            </a:r>
            <a:r>
              <a:rPr lang="en-US" i="1" baseline="30000" dirty="0" err="1"/>
              <a:t>ε</a:t>
            </a:r>
            <a:r>
              <a:rPr lang="en-US" dirty="0"/>
              <a:t>.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870410"/>
              </p:ext>
            </p:extLst>
          </p:nvPr>
        </p:nvGraphicFramePr>
        <p:xfrm>
          <a:off x="900113" y="2940486"/>
          <a:ext cx="5876292" cy="14833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6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/>
                        <a:t>ε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/>
                        <a:t>s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s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s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62013" y="5187434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i="1" dirty="0"/>
              <a:t>e</a:t>
            </a:r>
            <a:r>
              <a:rPr lang="en-US" i="1" baseline="-25000" dirty="0"/>
              <a:t>1</a:t>
            </a:r>
            <a:r>
              <a:rPr lang="en-US" baseline="-25000" dirty="0"/>
              <a:t>, </a:t>
            </a:r>
            <a:r>
              <a:rPr lang="en-US" i="1" dirty="0"/>
              <a:t>e</a:t>
            </a:r>
            <a:r>
              <a:rPr lang="en-US" i="1" baseline="-25000" dirty="0"/>
              <a:t>2</a:t>
            </a:r>
            <a:r>
              <a:rPr lang="en-US" baseline="-25000" dirty="0"/>
              <a:t>,</a:t>
            </a:r>
            <a:r>
              <a:rPr lang="en-US" i="1" dirty="0"/>
              <a:t> e</a:t>
            </a:r>
            <a:r>
              <a:rPr lang="en-US" i="1" baseline="-25000" dirty="0"/>
              <a:t>3</a:t>
            </a:r>
            <a:r>
              <a:rPr lang="en-US" i="1" dirty="0"/>
              <a:t>  </a:t>
            </a:r>
            <a:r>
              <a:rPr lang="en-US" dirty="0"/>
              <a:t>– are events (states) of being a good team.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2013" y="4820166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/>
              <a:t>s</a:t>
            </a:r>
            <a:r>
              <a:rPr lang="en-US" i="1" baseline="-25000" dirty="0"/>
              <a:t>1</a:t>
            </a:r>
            <a:r>
              <a:rPr lang="en-US" baseline="-25000" dirty="0"/>
              <a:t>, </a:t>
            </a:r>
            <a:r>
              <a:rPr lang="en-US" i="1" dirty="0"/>
              <a:t>s</a:t>
            </a:r>
            <a:r>
              <a:rPr lang="en-US" i="1" baseline="-25000" dirty="0"/>
              <a:t>2</a:t>
            </a:r>
            <a:r>
              <a:rPr lang="en-US" baseline="-25000" dirty="0"/>
              <a:t>,</a:t>
            </a:r>
            <a:r>
              <a:rPr lang="en-US" i="1" dirty="0"/>
              <a:t> s</a:t>
            </a:r>
            <a:r>
              <a:rPr lang="en-US" i="1" baseline="-25000" dirty="0"/>
              <a:t>3</a:t>
            </a:r>
            <a:r>
              <a:rPr lang="en-US" i="1" dirty="0"/>
              <a:t> </a:t>
            </a:r>
            <a:r>
              <a:rPr lang="en-US" dirty="0"/>
              <a:t>– are atomic student-individuals.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5589845"/>
            <a:ext cx="636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i="1" dirty="0"/>
              <a:t>s</a:t>
            </a:r>
            <a:r>
              <a:rPr lang="en-US" i="1" baseline="-25000" dirty="0"/>
              <a:t>1</a:t>
            </a:r>
            <a:r>
              <a:rPr lang="en-US" baseline="-25000" dirty="0"/>
              <a:t> </a:t>
            </a:r>
            <a:r>
              <a:rPr lang="en-US" dirty="0"/>
              <a:t>is the holder of </a:t>
            </a:r>
            <a:r>
              <a:rPr lang="en-US" i="1" dirty="0"/>
              <a:t>e</a:t>
            </a:r>
            <a:r>
              <a:rPr lang="en-US" i="1" baseline="-25000" dirty="0"/>
              <a:t>1</a:t>
            </a:r>
            <a:r>
              <a:rPr lang="en-US" dirty="0"/>
              <a:t>; </a:t>
            </a:r>
            <a:r>
              <a:rPr lang="en-US" i="1" dirty="0"/>
              <a:t>s</a:t>
            </a:r>
            <a:r>
              <a:rPr lang="en-US" i="1" baseline="-25000" dirty="0"/>
              <a:t>2</a:t>
            </a:r>
            <a:r>
              <a:rPr lang="en-US" baseline="-25000" dirty="0"/>
              <a:t> </a:t>
            </a:r>
            <a:r>
              <a:rPr lang="en-US" dirty="0"/>
              <a:t>is the holder of </a:t>
            </a:r>
            <a:r>
              <a:rPr lang="en-US" i="1" dirty="0"/>
              <a:t>e</a:t>
            </a:r>
            <a:r>
              <a:rPr lang="en-US" i="1" baseline="-25000" dirty="0"/>
              <a:t>2</a:t>
            </a:r>
            <a:r>
              <a:rPr lang="en-US" dirty="0"/>
              <a:t>; </a:t>
            </a:r>
            <a:r>
              <a:rPr lang="en-US" i="1" dirty="0"/>
              <a:t>s</a:t>
            </a:r>
            <a:r>
              <a:rPr lang="en-US" i="1" baseline="-25000" dirty="0"/>
              <a:t>3</a:t>
            </a:r>
            <a:r>
              <a:rPr lang="en-US" baseline="-25000" dirty="0"/>
              <a:t> </a:t>
            </a:r>
            <a:r>
              <a:rPr lang="en-US" dirty="0"/>
              <a:t>is the holder of </a:t>
            </a:r>
            <a:r>
              <a:rPr lang="en-US" i="1" dirty="0"/>
              <a:t>e</a:t>
            </a:r>
            <a:r>
              <a:rPr lang="en-US" i="1" baseline="-25000" dirty="0"/>
              <a:t>3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609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Collective Predication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2013" y="2150534"/>
            <a:ext cx="430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All</a:t>
            </a:r>
            <a:r>
              <a:rPr lang="en-US" i="1" baseline="30000" dirty="0" err="1"/>
              <a:t>u</a:t>
            </a:r>
            <a:r>
              <a:rPr lang="en-US" dirty="0"/>
              <a:t> the students </a:t>
            </a:r>
            <a:r>
              <a:rPr lang="en-US" dirty="0" err="1"/>
              <a:t>gathered</a:t>
            </a:r>
            <a:r>
              <a:rPr lang="en-US" i="1" baseline="30000" dirty="0" err="1"/>
              <a:t>ε</a:t>
            </a:r>
            <a:r>
              <a:rPr lang="en-US" dirty="0"/>
              <a:t> in the hallway.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91356"/>
              </p:ext>
            </p:extLst>
          </p:nvPr>
        </p:nvGraphicFramePr>
        <p:xfrm>
          <a:off x="900113" y="2940486"/>
          <a:ext cx="5876292" cy="14833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6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/>
                        <a:t>ε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/>
                        <a:t>s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s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s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62013" y="5549681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i="1" dirty="0"/>
              <a:t>s</a:t>
            </a:r>
            <a:r>
              <a:rPr lang="en-US" i="1" baseline="-25000" dirty="0"/>
              <a:t>1</a:t>
            </a:r>
            <a:r>
              <a:rPr lang="en-US" i="1" dirty="0"/>
              <a:t>⨁s</a:t>
            </a:r>
            <a:r>
              <a:rPr lang="en-US" i="1" baseline="-25000" dirty="0"/>
              <a:t>2</a:t>
            </a:r>
            <a:r>
              <a:rPr lang="en-US" i="1" dirty="0"/>
              <a:t>⨁s</a:t>
            </a:r>
            <a:r>
              <a:rPr lang="en-US" i="1" baseline="-25000" dirty="0"/>
              <a:t>3</a:t>
            </a:r>
            <a:r>
              <a:rPr lang="en-US" baseline="-25000" dirty="0"/>
              <a:t> </a:t>
            </a:r>
            <a:r>
              <a:rPr lang="en-US" dirty="0"/>
              <a:t>is the agent of </a:t>
            </a:r>
            <a:r>
              <a:rPr lang="en-US" i="1" dirty="0"/>
              <a:t>e</a:t>
            </a:r>
            <a:r>
              <a:rPr lang="en-US" i="1" baseline="-25000" dirty="0"/>
              <a:t>1</a:t>
            </a:r>
            <a:r>
              <a:rPr lang="en-US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2013" y="5187434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i="1" dirty="0"/>
              <a:t>e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  <a:r>
              <a:rPr lang="en-US" dirty="0"/>
              <a:t>– is a gathering event.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2013" y="4820166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/>
              <a:t>s</a:t>
            </a:r>
            <a:r>
              <a:rPr lang="en-US" i="1" baseline="-25000" dirty="0"/>
              <a:t>1</a:t>
            </a:r>
            <a:r>
              <a:rPr lang="en-US" baseline="-25000" dirty="0"/>
              <a:t>, </a:t>
            </a:r>
            <a:r>
              <a:rPr lang="en-US" i="1" dirty="0"/>
              <a:t>s</a:t>
            </a:r>
            <a:r>
              <a:rPr lang="en-US" i="1" baseline="-25000" dirty="0"/>
              <a:t>2</a:t>
            </a:r>
            <a:r>
              <a:rPr lang="en-US" baseline="-25000" dirty="0"/>
              <a:t>,</a:t>
            </a:r>
            <a:r>
              <a:rPr lang="en-US" i="1" dirty="0"/>
              <a:t> s</a:t>
            </a:r>
            <a:r>
              <a:rPr lang="en-US" i="1" baseline="-25000" dirty="0"/>
              <a:t>3</a:t>
            </a:r>
            <a:r>
              <a:rPr lang="en-US" i="1" dirty="0"/>
              <a:t> </a:t>
            </a:r>
            <a:r>
              <a:rPr lang="en-US" dirty="0"/>
              <a:t>– are atomic student-individuals.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12659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Cumulativity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3619501"/>
            <a:ext cx="7345363" cy="39319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a. Three girls watched movies.     </a:t>
            </a:r>
            <a:r>
              <a:rPr lang="en-US" dirty="0">
                <a:solidFill>
                  <a:srgbClr val="36B91E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dirty="0">
                <a:solidFill>
                  <a:srgbClr val="36B91E"/>
                </a:solidFill>
                <a:sym typeface="Zapf Dingbats"/>
              </a:rPr>
              <a:t>Co-</a:t>
            </a:r>
            <a:r>
              <a:rPr lang="en-US" dirty="0" err="1">
                <a:solidFill>
                  <a:srgbClr val="36B91E"/>
                </a:solidFill>
                <a:sym typeface="Zapf Dingbats"/>
              </a:rPr>
              <a:t>distr</a:t>
            </a:r>
            <a:endParaRPr lang="en-US" dirty="0">
              <a:solidFill>
                <a:srgbClr val="36B91E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0138" y="4077264"/>
            <a:ext cx="42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500" y="3620862"/>
            <a:ext cx="64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4281963"/>
            <a:ext cx="6948437" cy="521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500" y="2679700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(5)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233" y="2847028"/>
            <a:ext cx="6926967" cy="30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37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Collective Predication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2013" y="1693334"/>
            <a:ext cx="420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</a:t>
            </a:r>
            <a:r>
              <a:rPr lang="en-US" dirty="0" err="1"/>
              <a:t>Each</a:t>
            </a:r>
            <a:r>
              <a:rPr lang="en-US" i="1" baseline="30000" dirty="0" err="1"/>
              <a:t>u</a:t>
            </a:r>
            <a:r>
              <a:rPr lang="en-US" dirty="0"/>
              <a:t> student </a:t>
            </a:r>
            <a:r>
              <a:rPr lang="en-US" dirty="0" err="1"/>
              <a:t>gathered</a:t>
            </a:r>
            <a:r>
              <a:rPr lang="en-US" i="1" baseline="30000" dirty="0" err="1"/>
              <a:t>ε</a:t>
            </a:r>
            <a:r>
              <a:rPr lang="en-US" dirty="0"/>
              <a:t> in the hallway.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304016"/>
              </p:ext>
            </p:extLst>
          </p:nvPr>
        </p:nvGraphicFramePr>
        <p:xfrm>
          <a:off x="900113" y="2216586"/>
          <a:ext cx="5876292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6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K</a:t>
                      </a:r>
                      <a:r>
                        <a:rPr lang="en-US" b="0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/>
                        <a:t>ε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/>
                        <a:t>s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62013" y="5588813"/>
            <a:ext cx="5545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sz="1600" i="1" dirty="0"/>
              <a:t>s</a:t>
            </a:r>
            <a:r>
              <a:rPr lang="en-US" sz="1600" i="1" baseline="-25000" dirty="0"/>
              <a:t>1</a:t>
            </a:r>
            <a:r>
              <a:rPr lang="en-US" sz="1600" baseline="-25000" dirty="0"/>
              <a:t> </a:t>
            </a:r>
            <a:r>
              <a:rPr lang="en-US" sz="1600" dirty="0"/>
              <a:t>is the agent of </a:t>
            </a:r>
            <a:r>
              <a:rPr lang="en-US" sz="1600" i="1" dirty="0"/>
              <a:t>e</a:t>
            </a:r>
            <a:r>
              <a:rPr lang="en-US" sz="1600" i="1" baseline="-25000" dirty="0"/>
              <a:t>1</a:t>
            </a:r>
            <a:r>
              <a:rPr lang="en-US" sz="1600" dirty="0"/>
              <a:t>; </a:t>
            </a:r>
            <a:r>
              <a:rPr lang="en-US" sz="1600" i="1" dirty="0"/>
              <a:t>s</a:t>
            </a:r>
            <a:r>
              <a:rPr lang="en-US" sz="1600" i="1" baseline="-25000" dirty="0"/>
              <a:t>2</a:t>
            </a:r>
            <a:r>
              <a:rPr lang="en-US" sz="1600" baseline="-25000" dirty="0"/>
              <a:t> </a:t>
            </a:r>
            <a:r>
              <a:rPr lang="en-US" sz="1600" dirty="0"/>
              <a:t>is the agent of </a:t>
            </a:r>
            <a:r>
              <a:rPr lang="en-US" sz="1600" i="1" dirty="0"/>
              <a:t>e</a:t>
            </a:r>
            <a:r>
              <a:rPr lang="en-US" sz="1600" i="1" baseline="-25000" dirty="0"/>
              <a:t>2</a:t>
            </a:r>
            <a:r>
              <a:rPr lang="en-US" sz="1600" dirty="0"/>
              <a:t>; </a:t>
            </a:r>
            <a:r>
              <a:rPr lang="en-US" sz="1600" i="1" dirty="0"/>
              <a:t>s</a:t>
            </a:r>
            <a:r>
              <a:rPr lang="en-US" sz="1600" i="1" baseline="-25000" dirty="0"/>
              <a:t>3</a:t>
            </a:r>
            <a:r>
              <a:rPr lang="en-US" sz="1600" baseline="-25000" dirty="0"/>
              <a:t> </a:t>
            </a:r>
            <a:r>
              <a:rPr lang="en-US" sz="1600" dirty="0"/>
              <a:t>is the agent of </a:t>
            </a:r>
            <a:r>
              <a:rPr lang="en-US" sz="1600" i="1" dirty="0"/>
              <a:t>e</a:t>
            </a:r>
            <a:r>
              <a:rPr lang="en-US" sz="1600" i="1" baseline="-25000" dirty="0"/>
              <a:t>3</a:t>
            </a:r>
            <a:r>
              <a:rPr lang="en-US" sz="1600" dirty="0"/>
              <a:t>.</a:t>
            </a:r>
            <a:endParaRPr lang="en-US" sz="1600" i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862013" y="5225534"/>
            <a:ext cx="3005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sz="1600" i="1" dirty="0"/>
              <a:t>e</a:t>
            </a:r>
            <a:r>
              <a:rPr lang="en-US" sz="1600" i="1" baseline="-25000" dirty="0"/>
              <a:t>1</a:t>
            </a:r>
            <a:r>
              <a:rPr lang="en-US" sz="1600" baseline="-25000" dirty="0"/>
              <a:t>, </a:t>
            </a:r>
            <a:r>
              <a:rPr lang="en-US" sz="1600" i="1" dirty="0"/>
              <a:t>e</a:t>
            </a:r>
            <a:r>
              <a:rPr lang="en-US" sz="1600" i="1" baseline="-25000" dirty="0"/>
              <a:t>2</a:t>
            </a:r>
            <a:r>
              <a:rPr lang="en-US" sz="1600" baseline="-25000" dirty="0"/>
              <a:t>,</a:t>
            </a:r>
            <a:r>
              <a:rPr lang="en-US" sz="1600" i="1" dirty="0"/>
              <a:t> e</a:t>
            </a:r>
            <a:r>
              <a:rPr lang="en-US" sz="1600" i="1" baseline="-25000" dirty="0"/>
              <a:t>3</a:t>
            </a:r>
            <a:r>
              <a:rPr lang="en-US" sz="1600" i="1" dirty="0"/>
              <a:t> </a:t>
            </a:r>
            <a:r>
              <a:rPr lang="en-US" sz="1600" dirty="0"/>
              <a:t>– are gathering events.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2013" y="4883666"/>
            <a:ext cx="3942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i="1" dirty="0"/>
              <a:t>g</a:t>
            </a:r>
            <a:r>
              <a:rPr lang="en-US" sz="1600" i="1" baseline="-25000" dirty="0"/>
              <a:t>1</a:t>
            </a:r>
            <a:r>
              <a:rPr lang="en-US" sz="1600" baseline="-25000" dirty="0"/>
              <a:t>, </a:t>
            </a:r>
            <a:r>
              <a:rPr lang="en-US" sz="1600" i="1" dirty="0"/>
              <a:t>g</a:t>
            </a:r>
            <a:r>
              <a:rPr lang="en-US" sz="1600" i="1" baseline="-25000" dirty="0"/>
              <a:t>2</a:t>
            </a:r>
            <a:r>
              <a:rPr lang="en-US" sz="1600" baseline="-25000" dirty="0"/>
              <a:t>,</a:t>
            </a:r>
            <a:r>
              <a:rPr lang="en-US" sz="1600" i="1" dirty="0"/>
              <a:t> g</a:t>
            </a:r>
            <a:r>
              <a:rPr lang="en-US" sz="1600" i="1" baseline="-25000" dirty="0"/>
              <a:t>3</a:t>
            </a:r>
            <a:r>
              <a:rPr lang="en-US" sz="1600" i="1" dirty="0"/>
              <a:t> </a:t>
            </a:r>
            <a:r>
              <a:rPr lang="en-US" sz="1600" dirty="0"/>
              <a:t>– are atomic student-individuals.</a:t>
            </a:r>
            <a:endParaRPr lang="en-US" sz="1600" baseline="-25000" dirty="0"/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340367"/>
              </p:ext>
            </p:extLst>
          </p:nvPr>
        </p:nvGraphicFramePr>
        <p:xfrm>
          <a:off x="900113" y="3092052"/>
          <a:ext cx="5876292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6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K</a:t>
                      </a:r>
                      <a:r>
                        <a:rPr lang="en-US" b="0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/>
                        <a:t>ε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/>
                        <a:t>s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167882"/>
              </p:ext>
            </p:extLst>
          </p:nvPr>
        </p:nvGraphicFramePr>
        <p:xfrm>
          <a:off x="900110" y="4002286"/>
          <a:ext cx="5876292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6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K</a:t>
                      </a:r>
                      <a:r>
                        <a:rPr lang="en-US" b="0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/>
                        <a:t>ε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/>
                        <a:t>s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56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Long-Distance Dependent Plurals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Prediction: We should find cases where co-distributional relations between licensors and dependent plurals occur at a distance, e.g. across clausal boundaries: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5253" y="3267783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1588" y="3306545"/>
            <a:ext cx="508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Solipsists believe that only their own minds exist.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079" y="3285626"/>
            <a:ext cx="382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4288" y="3674845"/>
            <a:ext cx="6468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Everyone loves to claim that their teams’ mascots are the best on</a:t>
            </a:r>
          </a:p>
          <a:p>
            <a:r>
              <a:rPr lang="en-US" dirty="0"/>
              <a:t>the planet. It’s human nature.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3779" y="3653926"/>
            <a:ext cx="383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6988" y="4271745"/>
            <a:ext cx="6097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Both Managers Johnny Brady and Charley Givens expressed </a:t>
            </a:r>
          </a:p>
          <a:p>
            <a:r>
              <a:rPr lang="en-US" dirty="0"/>
              <a:t>confidence that their teams would win Thursday’s game.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6479" y="4250826"/>
            <a:ext cx="366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5253" y="5033083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(18)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1588" y="5071845"/>
            <a:ext cx="670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students left the room immediately after receiving their grades.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71079" y="5050926"/>
            <a:ext cx="382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4288" y="5440145"/>
            <a:ext cx="6472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student left the room immediately after receiving his grade.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83779" y="5419226"/>
            <a:ext cx="383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24500" y="5844736"/>
            <a:ext cx="271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(from </a:t>
            </a:r>
            <a:r>
              <a:rPr lang="en-US" dirty="0" err="1"/>
              <a:t>Schwarzchild</a:t>
            </a:r>
            <a:r>
              <a:rPr lang="en-US" dirty="0"/>
              <a:t> 1996)</a:t>
            </a:r>
          </a:p>
        </p:txBody>
      </p:sp>
    </p:spTree>
    <p:extLst>
      <p:ext uri="{BB962C8B-B14F-4D97-AF65-F5344CB8AC3E}">
        <p14:creationId xmlns:p14="http://schemas.microsoft.com/office/powerpoint/2010/main" val="39846318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Long-Distance Dependent Plurals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5253" y="2264483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4388" y="2277845"/>
            <a:ext cx="5489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Solipsists believe that only their own minds exist.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0114" y="2984500"/>
            <a:ext cx="6973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</a:t>
            </a:r>
            <a:r>
              <a:rPr lang="en-US" sz="2000" i="1" dirty="0"/>
              <a:t>their own minds </a:t>
            </a:r>
            <a:r>
              <a:rPr lang="en-US" sz="2000" dirty="0"/>
              <a:t>is interpreted as ontologically plural (i.e. referring to a non-atomic sum), we derive one of two readings: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253" y="3928183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(19)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1588" y="3966945"/>
            <a:ext cx="579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Generally, a solipsist believes that only the minds of </a:t>
            </a:r>
            <a:r>
              <a:rPr lang="en-US" dirty="0" err="1"/>
              <a:t>soliplsists</a:t>
            </a:r>
            <a:r>
              <a:rPr lang="en-US" dirty="0"/>
              <a:t> exist.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1079" y="3946026"/>
            <a:ext cx="382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4288" y="4728945"/>
            <a:ext cx="594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Generally, a solipsist believes that only her/his minds exist.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83779" y="4708026"/>
            <a:ext cx="383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112" y="5441434"/>
            <a:ext cx="387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we want a co-distributive reading!</a:t>
            </a:r>
          </a:p>
        </p:txBody>
      </p:sp>
    </p:spTree>
    <p:extLst>
      <p:ext uri="{BB962C8B-B14F-4D97-AF65-F5344CB8AC3E}">
        <p14:creationId xmlns:p14="http://schemas.microsoft.com/office/powerpoint/2010/main" val="13737950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Long-Distance Dependent Plurals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862787"/>
              </p:ext>
            </p:extLst>
          </p:nvPr>
        </p:nvGraphicFramePr>
        <p:xfrm>
          <a:off x="900113" y="2635686"/>
          <a:ext cx="7345365" cy="18542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6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err="1"/>
                        <a:t>ε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/>
                        <a:t>s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m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s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m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s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e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m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i="1" dirty="0"/>
                        <a:t>…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i="1" dirty="0"/>
                        <a:t>…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i="1" dirty="0"/>
                        <a:t>…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/>
                        <a:t>…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i="1" dirty="0"/>
                        <a:t>…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5253" y="1946983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(20)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4388" y="1960345"/>
            <a:ext cx="586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Solipsists</a:t>
            </a:r>
            <a:r>
              <a:rPr lang="en-US" sz="2000" i="1" baseline="30000" dirty="0" err="1"/>
              <a:t>u</a:t>
            </a:r>
            <a:r>
              <a:rPr lang="en-US" sz="2000" dirty="0"/>
              <a:t> </a:t>
            </a:r>
            <a:r>
              <a:rPr lang="en-US" sz="2000" dirty="0" err="1"/>
              <a:t>believe</a:t>
            </a:r>
            <a:r>
              <a:rPr lang="en-US" sz="2000" i="1" baseline="30000" dirty="0" err="1"/>
              <a:t>ε</a:t>
            </a:r>
            <a:r>
              <a:rPr lang="en-US" sz="2000" dirty="0"/>
              <a:t> that only their own </a:t>
            </a:r>
            <a:r>
              <a:rPr lang="en-US" sz="2000" dirty="0" err="1"/>
              <a:t>minds</a:t>
            </a:r>
            <a:r>
              <a:rPr lang="en-US" sz="2000" i="1" baseline="30000" dirty="0" err="1"/>
              <a:t>u</a:t>
            </a:r>
            <a:r>
              <a:rPr lang="en-US" sz="2000" i="1" baseline="30000" dirty="0"/>
              <a:t>’</a:t>
            </a:r>
            <a:r>
              <a:rPr lang="en-US" sz="2000" dirty="0"/>
              <a:t> exist.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2013" y="5308381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i="1" dirty="0"/>
              <a:t>m</a:t>
            </a:r>
            <a:r>
              <a:rPr lang="en-US" i="1" baseline="-25000" dirty="0"/>
              <a:t>1</a:t>
            </a:r>
            <a:r>
              <a:rPr lang="en-US" baseline="-25000" dirty="0"/>
              <a:t>, </a:t>
            </a:r>
            <a:r>
              <a:rPr lang="en-US" i="1" dirty="0"/>
              <a:t>m</a:t>
            </a:r>
            <a:r>
              <a:rPr lang="en-US" i="1" baseline="-25000" dirty="0"/>
              <a:t>2</a:t>
            </a:r>
            <a:r>
              <a:rPr lang="en-US" baseline="-25000" dirty="0"/>
              <a:t>,</a:t>
            </a:r>
            <a:r>
              <a:rPr lang="en-US" i="1" dirty="0"/>
              <a:t> m</a:t>
            </a:r>
            <a:r>
              <a:rPr lang="en-US" i="1" baseline="-25000" dirty="0"/>
              <a:t>3</a:t>
            </a:r>
            <a:r>
              <a:rPr lang="en-US" i="1" dirty="0"/>
              <a:t> </a:t>
            </a:r>
            <a:r>
              <a:rPr lang="mr-IN" i="1" dirty="0"/>
              <a:t>…</a:t>
            </a:r>
            <a:r>
              <a:rPr lang="en-GB" i="1" dirty="0"/>
              <a:t> </a:t>
            </a:r>
            <a:r>
              <a:rPr lang="en-US" dirty="0"/>
              <a:t>– are mind-individuals.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2014" y="5665013"/>
            <a:ext cx="738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i="1" dirty="0"/>
              <a:t>s</a:t>
            </a:r>
            <a:r>
              <a:rPr lang="en-US" i="1" baseline="-25000" dirty="0"/>
              <a:t>1</a:t>
            </a:r>
            <a:r>
              <a:rPr lang="en-US" baseline="-25000" dirty="0"/>
              <a:t> </a:t>
            </a:r>
            <a:r>
              <a:rPr lang="en-US" dirty="0"/>
              <a:t>holds a belief of </a:t>
            </a:r>
            <a:r>
              <a:rPr lang="en-US" i="1" dirty="0"/>
              <a:t>m</a:t>
            </a:r>
            <a:r>
              <a:rPr lang="en-US" i="1" baseline="-25000" dirty="0"/>
              <a:t>1</a:t>
            </a:r>
            <a:r>
              <a:rPr lang="en-US" dirty="0"/>
              <a:t> in </a:t>
            </a:r>
            <a:r>
              <a:rPr lang="en-US" i="1" dirty="0"/>
              <a:t>e</a:t>
            </a:r>
            <a:r>
              <a:rPr lang="en-US" i="1" baseline="-25000" dirty="0"/>
              <a:t>1</a:t>
            </a:r>
            <a:r>
              <a:rPr lang="en-US" dirty="0"/>
              <a:t>; </a:t>
            </a:r>
            <a:r>
              <a:rPr lang="en-US" i="1" dirty="0"/>
              <a:t>s</a:t>
            </a:r>
            <a:r>
              <a:rPr lang="en-US" i="1" baseline="-25000" dirty="0"/>
              <a:t>2</a:t>
            </a:r>
            <a:r>
              <a:rPr lang="en-US" baseline="-25000" dirty="0"/>
              <a:t> </a:t>
            </a:r>
            <a:r>
              <a:rPr lang="en-US" dirty="0"/>
              <a:t>holds a belief of </a:t>
            </a:r>
            <a:r>
              <a:rPr lang="en-US" i="1" dirty="0"/>
              <a:t>m</a:t>
            </a:r>
            <a:r>
              <a:rPr lang="en-US" i="1" baseline="-25000" dirty="0"/>
              <a:t>2</a:t>
            </a:r>
            <a:r>
              <a:rPr lang="en-US" dirty="0"/>
              <a:t> in </a:t>
            </a:r>
            <a:r>
              <a:rPr lang="en-US" i="1" dirty="0"/>
              <a:t>e</a:t>
            </a:r>
            <a:r>
              <a:rPr lang="en-US" i="1" baseline="-25000" dirty="0"/>
              <a:t>2</a:t>
            </a:r>
            <a:r>
              <a:rPr lang="en-US" dirty="0"/>
              <a:t>; </a:t>
            </a:r>
            <a:r>
              <a:rPr lang="en-US" i="1" dirty="0"/>
              <a:t>s</a:t>
            </a:r>
            <a:r>
              <a:rPr lang="en-US" i="1" baseline="-25000" dirty="0"/>
              <a:t>3</a:t>
            </a:r>
            <a:r>
              <a:rPr lang="en-US" baseline="-25000" dirty="0"/>
              <a:t> </a:t>
            </a:r>
            <a:r>
              <a:rPr lang="en-US" dirty="0"/>
              <a:t>holds a belief of </a:t>
            </a:r>
            <a:r>
              <a:rPr lang="en-US" i="1" dirty="0"/>
              <a:t>m</a:t>
            </a:r>
            <a:r>
              <a:rPr lang="en-US" i="1" baseline="-25000" dirty="0"/>
              <a:t>3</a:t>
            </a:r>
            <a:r>
              <a:rPr lang="en-US" dirty="0"/>
              <a:t> in </a:t>
            </a:r>
            <a:r>
              <a:rPr lang="en-US" i="1" dirty="0"/>
              <a:t>e</a:t>
            </a:r>
            <a:r>
              <a:rPr lang="en-US" i="1" baseline="-25000" dirty="0"/>
              <a:t>3</a:t>
            </a:r>
            <a:r>
              <a:rPr lang="en-US" i="1" dirty="0"/>
              <a:t> ..</a:t>
            </a:r>
            <a:r>
              <a:rPr lang="en-US" dirty="0"/>
              <a:t>.</a:t>
            </a:r>
            <a:endParaRPr lang="en-US" i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862013" y="4946134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i="1" dirty="0"/>
              <a:t>e</a:t>
            </a:r>
            <a:r>
              <a:rPr lang="en-US" i="1" baseline="-25000" dirty="0"/>
              <a:t>1</a:t>
            </a:r>
            <a:r>
              <a:rPr lang="en-US" baseline="-25000" dirty="0"/>
              <a:t>, </a:t>
            </a:r>
            <a:r>
              <a:rPr lang="en-US" i="1" dirty="0"/>
              <a:t>e</a:t>
            </a:r>
            <a:r>
              <a:rPr lang="en-US" i="1" baseline="-25000" dirty="0"/>
              <a:t>2</a:t>
            </a:r>
            <a:r>
              <a:rPr lang="en-US" baseline="-25000" dirty="0"/>
              <a:t>,</a:t>
            </a:r>
            <a:r>
              <a:rPr lang="en-US" i="1" dirty="0"/>
              <a:t> e</a:t>
            </a:r>
            <a:r>
              <a:rPr lang="en-US" i="1" baseline="-25000" dirty="0"/>
              <a:t>3</a:t>
            </a:r>
            <a:r>
              <a:rPr lang="en-US" i="1" dirty="0"/>
              <a:t> </a:t>
            </a:r>
            <a:r>
              <a:rPr lang="mr-IN" i="1" dirty="0"/>
              <a:t>…</a:t>
            </a:r>
            <a:r>
              <a:rPr lang="en-GB" i="1" dirty="0"/>
              <a:t> </a:t>
            </a:r>
            <a:r>
              <a:rPr lang="en-US" dirty="0"/>
              <a:t>– are believing events.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2013" y="4578866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/>
              <a:t>s</a:t>
            </a:r>
            <a:r>
              <a:rPr lang="en-US" i="1" baseline="-25000" dirty="0"/>
              <a:t>1</a:t>
            </a:r>
            <a:r>
              <a:rPr lang="en-US" baseline="-25000" dirty="0"/>
              <a:t>, </a:t>
            </a:r>
            <a:r>
              <a:rPr lang="en-US" i="1" dirty="0"/>
              <a:t>s</a:t>
            </a:r>
            <a:r>
              <a:rPr lang="en-US" i="1" baseline="-25000" dirty="0"/>
              <a:t>2</a:t>
            </a:r>
            <a:r>
              <a:rPr lang="en-US" baseline="-25000" dirty="0"/>
              <a:t>,</a:t>
            </a:r>
            <a:r>
              <a:rPr lang="en-US" i="1" dirty="0"/>
              <a:t> s</a:t>
            </a:r>
            <a:r>
              <a:rPr lang="en-US" i="1" baseline="-25000" dirty="0"/>
              <a:t>3</a:t>
            </a:r>
            <a:r>
              <a:rPr lang="en-US" i="1" dirty="0"/>
              <a:t> </a:t>
            </a:r>
            <a:r>
              <a:rPr lang="mr-IN" i="1" dirty="0"/>
              <a:t>…</a:t>
            </a:r>
            <a:r>
              <a:rPr lang="en-GB" i="1" dirty="0"/>
              <a:t> </a:t>
            </a:r>
            <a:r>
              <a:rPr lang="en-US" dirty="0"/>
              <a:t>– are atomic solipsist-individuals.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94830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Partee’s</a:t>
            </a:r>
            <a:r>
              <a:rPr lang="en-US" dirty="0"/>
              <a:t> Generalization: </a:t>
            </a:r>
            <a:br>
              <a:rPr lang="en-US" dirty="0"/>
            </a:br>
            <a:r>
              <a:rPr lang="en-US" dirty="0"/>
              <a:t>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4900" y="1745734"/>
            <a:ext cx="162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/>
              <a:t>Partee</a:t>
            </a:r>
            <a:r>
              <a:rPr lang="en-GB" sz="2000" dirty="0"/>
              <a:t> (1985)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9408" y="2151566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3621" y="2145844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0500" y="2145844"/>
            <a:ext cx="4450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Miles wants to meet a policeman.</a:t>
            </a:r>
            <a:br>
              <a:rPr lang="en-US" dirty="0"/>
            </a:br>
            <a:r>
              <a:rPr lang="en-US" dirty="0"/>
              <a:t>Miles wants to meet policemen.</a:t>
            </a:r>
            <a:br>
              <a:rPr lang="en-US" dirty="0"/>
            </a:br>
            <a:r>
              <a:rPr lang="en-US" dirty="0"/>
              <a:t>All the schoolboys want to meet policemen.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0500" y="3238500"/>
            <a:ext cx="5003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Jimmy must find a congressman before noon.</a:t>
            </a:r>
            <a:br>
              <a:rPr lang="en-US" dirty="0"/>
            </a:br>
            <a:r>
              <a:rPr lang="en-US" dirty="0"/>
              <a:t>Jimmy must find congressmen before noon.</a:t>
            </a:r>
            <a:br>
              <a:rPr lang="en-US" dirty="0"/>
            </a:br>
            <a:r>
              <a:rPr lang="en-US" dirty="0"/>
              <a:t>All the aides must find congressmen before noon.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0500" y="4270970"/>
            <a:ext cx="5774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Bill believes a fascist to have robbed the bank.</a:t>
            </a:r>
            <a:br>
              <a:rPr lang="en-US" dirty="0"/>
            </a:br>
            <a:r>
              <a:rPr lang="en-US" dirty="0"/>
              <a:t>Bill believes fascists to have robbed the bank.</a:t>
            </a:r>
            <a:br>
              <a:rPr lang="en-US" dirty="0"/>
            </a:br>
            <a:r>
              <a:rPr lang="en-US" dirty="0"/>
              <a:t>All the detectives believe fascists to have robbed the bank.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0500" y="5313065"/>
            <a:ext cx="561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is looking for a book on Danish cooking. </a:t>
            </a:r>
          </a:p>
          <a:p>
            <a:r>
              <a:rPr lang="en-US" dirty="0"/>
              <a:t>Max is looking for books on Danish cooking. </a:t>
            </a:r>
          </a:p>
          <a:p>
            <a:r>
              <a:rPr lang="en-US" dirty="0"/>
              <a:t>All the R.A.’s are looking for books on Danish cooking.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3621" y="2419874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3621" y="2679708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9408" y="3245270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(25)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3621" y="3239548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3621" y="3513578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3621" y="3773412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9408" y="4276692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(26)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3621" y="4270970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3621" y="4545000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3621" y="4804834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9408" y="5300365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(27)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3621" y="5294643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3621" y="5568673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13621" y="5828507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10003" y="2138410"/>
            <a:ext cx="227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want</a:t>
            </a:r>
            <a:r>
              <a:rPr lang="en-GB" dirty="0"/>
              <a:t> &gt; </a:t>
            </a:r>
            <a:r>
              <a:rPr lang="en-GB" i="1" dirty="0"/>
              <a:t>∃, ∃</a:t>
            </a:r>
            <a:r>
              <a:rPr lang="en-GB" dirty="0"/>
              <a:t> &gt; </a:t>
            </a:r>
            <a:r>
              <a:rPr lang="en-GB" i="1" dirty="0"/>
              <a:t>want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6210003" y="2426748"/>
            <a:ext cx="2375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want</a:t>
            </a:r>
            <a:r>
              <a:rPr lang="en-GB" dirty="0"/>
              <a:t> &gt; </a:t>
            </a:r>
            <a:r>
              <a:rPr lang="en-GB" i="1" dirty="0"/>
              <a:t>∃, *∃</a:t>
            </a:r>
            <a:r>
              <a:rPr lang="en-GB" dirty="0"/>
              <a:t> &gt; </a:t>
            </a:r>
            <a:r>
              <a:rPr lang="en-GB" i="1" dirty="0"/>
              <a:t>want</a:t>
            </a:r>
            <a:endParaRPr lang="en-US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6210003" y="2699842"/>
            <a:ext cx="227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want</a:t>
            </a:r>
            <a:r>
              <a:rPr lang="en-GB" dirty="0"/>
              <a:t> &gt; </a:t>
            </a:r>
            <a:r>
              <a:rPr lang="en-GB" i="1" dirty="0"/>
              <a:t>∃, ∃</a:t>
            </a:r>
            <a:r>
              <a:rPr lang="en-GB" dirty="0"/>
              <a:t> &gt; </a:t>
            </a:r>
            <a:r>
              <a:rPr lang="en-GB" i="1" dirty="0"/>
              <a:t>want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904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Bare Plurals and Kinds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037266"/>
            <a:ext cx="7345363" cy="39319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Carlson (1977, 1980), </a:t>
            </a:r>
            <a:r>
              <a:rPr lang="en-US" dirty="0" err="1"/>
              <a:t>Chierchia</a:t>
            </a:r>
            <a:r>
              <a:rPr lang="en-US" dirty="0"/>
              <a:t> (1998)</a:t>
            </a:r>
          </a:p>
          <a:p>
            <a:r>
              <a:rPr lang="en-US" dirty="0"/>
              <a:t>Bare plurals in English denote kinds.</a:t>
            </a:r>
          </a:p>
          <a:p>
            <a:r>
              <a:rPr lang="en-US" dirty="0"/>
              <a:t>The combination of a predicate over individuals with a kind-denoting bare plural is interpreted via a special type-shifting rule which involves existential closure of an individual variable, instantiating that kind (cf. </a:t>
            </a:r>
            <a:r>
              <a:rPr lang="en-US" i="1" dirty="0"/>
              <a:t>Derived Kind Predication</a:t>
            </a:r>
            <a:r>
              <a:rPr lang="en-US" dirty="0"/>
              <a:t> in </a:t>
            </a:r>
            <a:r>
              <a:rPr lang="en-US" dirty="0" err="1"/>
              <a:t>Chierchia</a:t>
            </a:r>
            <a:r>
              <a:rPr lang="en-US" dirty="0"/>
              <a:t> 1998).</a:t>
            </a:r>
          </a:p>
        </p:txBody>
      </p:sp>
    </p:spTree>
    <p:extLst>
      <p:ext uri="{BB962C8B-B14F-4D97-AF65-F5344CB8AC3E}">
        <p14:creationId xmlns:p14="http://schemas.microsoft.com/office/powerpoint/2010/main" val="5942045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Bare Plurals and Kinds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037266"/>
            <a:ext cx="7345363" cy="393192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New basic type:</a:t>
            </a:r>
          </a:p>
          <a:p>
            <a:r>
              <a:rPr lang="en-US" sz="2000" dirty="0"/>
              <a:t>type</a:t>
            </a:r>
            <a:r>
              <a:rPr lang="en-US" sz="2000" i="1" dirty="0"/>
              <a:t> k </a:t>
            </a:r>
            <a:r>
              <a:rPr lang="en-US" sz="2000" dirty="0"/>
              <a:t>(kinds), constants </a:t>
            </a:r>
            <a:r>
              <a:rPr lang="en-US" sz="2000" i="1" dirty="0"/>
              <a:t>κ</a:t>
            </a:r>
            <a:r>
              <a:rPr lang="en-US" sz="2000" i="1" baseline="-25000" dirty="0"/>
              <a:t>1</a:t>
            </a:r>
            <a:r>
              <a:rPr lang="en-US" sz="2000" dirty="0"/>
              <a:t>,</a:t>
            </a:r>
            <a:r>
              <a:rPr lang="en-US" sz="2000" i="1" dirty="0"/>
              <a:t> κ</a:t>
            </a:r>
            <a:r>
              <a:rPr lang="en-US" sz="2000" i="1" baseline="-25000" dirty="0"/>
              <a:t>2</a:t>
            </a:r>
            <a:r>
              <a:rPr lang="en-US" sz="2000" i="1" dirty="0"/>
              <a:t> </a:t>
            </a:r>
            <a:r>
              <a:rPr lang="is-IS" sz="2000" i="1" dirty="0"/>
              <a:t>…, </a:t>
            </a:r>
            <a:r>
              <a:rPr lang="is-IS" sz="2000" dirty="0"/>
              <a:t>variables </a:t>
            </a:r>
            <a:r>
              <a:rPr lang="is-IS" sz="2000" i="1" dirty="0"/>
              <a:t>k</a:t>
            </a:r>
            <a:r>
              <a:rPr lang="is-IS" sz="2000" i="1" baseline="-25000" dirty="0"/>
              <a:t>1</a:t>
            </a:r>
            <a:r>
              <a:rPr lang="is-IS" sz="2000" dirty="0"/>
              <a:t>, </a:t>
            </a:r>
            <a:r>
              <a:rPr lang="is-IS" sz="2000" i="1" dirty="0"/>
              <a:t>k</a:t>
            </a:r>
            <a:r>
              <a:rPr lang="is-IS" sz="2000" i="1" baseline="-25000" dirty="0"/>
              <a:t>2</a:t>
            </a:r>
            <a:r>
              <a:rPr lang="is-IS" sz="2000" dirty="0"/>
              <a:t>, ...</a:t>
            </a:r>
            <a:r>
              <a:rPr lang="is-IS" sz="2000" i="1" dirty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English nominal roots denote kinds: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2000" dirty="0"/>
              <a:t>Plural number is semantically vacuous, hence bare plurals also denote kinds.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13" y="3848100"/>
            <a:ext cx="2819400" cy="25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4501" y="3744436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(28)</a:t>
            </a:r>
          </a:p>
        </p:txBody>
      </p:sp>
    </p:spTree>
    <p:extLst>
      <p:ext uri="{BB962C8B-B14F-4D97-AF65-F5344CB8AC3E}">
        <p14:creationId xmlns:p14="http://schemas.microsoft.com/office/powerpoint/2010/main" val="32382787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Singular and Numerals as Classifiers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037266"/>
            <a:ext cx="7345363" cy="3931920"/>
          </a:xfrm>
        </p:spPr>
        <p:txBody>
          <a:bodyPr/>
          <a:lstStyle/>
          <a:p>
            <a:r>
              <a:rPr lang="en-US" sz="2000" dirty="0"/>
              <a:t>In English, singular number and numerals function as classifiers, converting  kinds into predicates of individual </a:t>
            </a:r>
            <a:r>
              <a:rPr lang="en-US" sz="2000" dirty="0" err="1"/>
              <a:t>drefs</a:t>
            </a:r>
            <a:r>
              <a:rPr lang="en-US" sz="2000" dirty="0"/>
              <a:t> via the </a:t>
            </a:r>
            <a:r>
              <a:rPr lang="en-US" sz="2000" b="1" dirty="0" err="1"/>
              <a:t>Inst</a:t>
            </a:r>
            <a:r>
              <a:rPr lang="en-US" sz="2000" dirty="0"/>
              <a:t>(</a:t>
            </a:r>
            <a:r>
              <a:rPr lang="en-US" sz="2000" dirty="0" err="1"/>
              <a:t>antiate</a:t>
            </a:r>
            <a:r>
              <a:rPr lang="en-US" sz="2000" dirty="0"/>
              <a:t>) relation: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25" y="3213100"/>
            <a:ext cx="7543800" cy="241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25" y="3778250"/>
            <a:ext cx="3797300" cy="2413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25" y="4876800"/>
            <a:ext cx="7442200" cy="5080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25" y="4222750"/>
            <a:ext cx="6489700" cy="50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6707" y="4158218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(30)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357" y="4761468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1357" y="4158218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4169" y="3085068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(29)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8819" y="3650218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8819" y="3085068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383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Singular and Numerals as Classifiers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037266"/>
            <a:ext cx="7345363" cy="3931920"/>
          </a:xfrm>
        </p:spPr>
        <p:txBody>
          <a:bodyPr/>
          <a:lstStyle/>
          <a:p>
            <a:r>
              <a:rPr lang="en-US" sz="2000" dirty="0"/>
              <a:t>In English, singular number and numerals function as classifiers, converting  kinds into predicates of individual </a:t>
            </a:r>
            <a:r>
              <a:rPr lang="en-US" sz="2000" dirty="0" err="1"/>
              <a:t>drefs</a:t>
            </a:r>
            <a:r>
              <a:rPr lang="en-US" sz="2000" dirty="0"/>
              <a:t> via the </a:t>
            </a:r>
            <a:r>
              <a:rPr lang="en-US" sz="2000" b="1" dirty="0" err="1"/>
              <a:t>Inst</a:t>
            </a:r>
            <a:r>
              <a:rPr lang="en-US" sz="2000" dirty="0"/>
              <a:t>(</a:t>
            </a:r>
            <a:r>
              <a:rPr lang="en-US" sz="2000" dirty="0" err="1"/>
              <a:t>antiate</a:t>
            </a:r>
            <a:r>
              <a:rPr lang="en-US" sz="2000" dirty="0"/>
              <a:t>) relation: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90" y="3756489"/>
            <a:ext cx="3797300" cy="241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6707" y="4158218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(30)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1624" y="4773782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2842" y="4172668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4169" y="3085068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(29)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2842" y="3660166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2842" y="3095016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a.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482210E-3C46-1443-BB03-318D8FC37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30" y="4871758"/>
            <a:ext cx="6821939" cy="4999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16A8DE-B1EB-F447-ADD7-59F47CFA1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781" y="4286767"/>
            <a:ext cx="7480180" cy="2353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9068CD-588A-574B-B473-25866437C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052" y="3204364"/>
            <a:ext cx="7038291" cy="24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490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Proposal: Null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953" y="2347050"/>
            <a:ext cx="8009681" cy="393192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Bare plurals may combine with a null classifier </a:t>
            </a:r>
            <a:r>
              <a:rPr lang="en-US" sz="1800" dirty="0" err="1"/>
              <a:t>Cl</a:t>
            </a:r>
            <a:r>
              <a:rPr lang="en-US" sz="1800" dirty="0"/>
              <a:t>:</a:t>
            </a:r>
          </a:p>
          <a:p>
            <a:pPr>
              <a:spcBef>
                <a:spcPts val="800"/>
              </a:spcBef>
            </a:pPr>
            <a:r>
              <a:rPr lang="en-US" sz="1800" dirty="0"/>
              <a:t>Like the singular, </a:t>
            </a:r>
            <a:r>
              <a:rPr lang="en-US" sz="1800" dirty="0" err="1"/>
              <a:t>Cl</a:t>
            </a:r>
            <a:r>
              <a:rPr lang="en-US" sz="1800" dirty="0"/>
              <a:t> takes a kind and returns a predicate over individual </a:t>
            </a:r>
            <a:r>
              <a:rPr lang="en-US" sz="1800" dirty="0" err="1"/>
              <a:t>drefs</a:t>
            </a:r>
            <a:r>
              <a:rPr lang="en-US" sz="1800" dirty="0"/>
              <a:t>.</a:t>
            </a:r>
          </a:p>
          <a:p>
            <a:pPr>
              <a:spcBef>
                <a:spcPts val="800"/>
              </a:spcBef>
            </a:pPr>
            <a:r>
              <a:rPr lang="en-US" sz="1800" dirty="0"/>
              <a:t>Like the singular, </a:t>
            </a:r>
            <a:r>
              <a:rPr lang="en-US" sz="1800" dirty="0" err="1"/>
              <a:t>Cl</a:t>
            </a:r>
            <a:r>
              <a:rPr lang="en-US" sz="1800" dirty="0"/>
              <a:t> imposes a distributive atomicity condition.</a:t>
            </a:r>
          </a:p>
          <a:p>
            <a:pPr>
              <a:spcBef>
                <a:spcPts val="800"/>
              </a:spcBef>
            </a:pPr>
            <a:r>
              <a:rPr lang="en-US" sz="1800" dirty="0"/>
              <a:t>Unlike the singular, </a:t>
            </a:r>
            <a:r>
              <a:rPr lang="en-US" sz="1800" dirty="0" err="1"/>
              <a:t>Cl</a:t>
            </a:r>
            <a:r>
              <a:rPr lang="en-US" sz="1800" dirty="0"/>
              <a:t> does not impose a uniqueness condition.</a:t>
            </a:r>
          </a:p>
          <a:p>
            <a:pPr>
              <a:spcBef>
                <a:spcPts val="800"/>
              </a:spcBef>
            </a:pPr>
            <a:r>
              <a:rPr lang="en-US" sz="1800" dirty="0"/>
              <a:t>In fact, the semantics of plural DPs with Cl is strengthened in competition with the singular indefinite form to include a </a:t>
            </a:r>
            <a:r>
              <a:rPr lang="en-US" sz="1800" b="1" dirty="0"/>
              <a:t>non-uniqueness condition.</a:t>
            </a:r>
          </a:p>
          <a:p>
            <a:pPr>
              <a:spcBef>
                <a:spcPts val="800"/>
              </a:spcBef>
            </a:pPr>
            <a:r>
              <a:rPr lang="en-US" sz="1800" dirty="0"/>
              <a:t>Like singular NPs and NPs with numerals, NPs with Cl can combine with the indefinite determiner.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5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Distributivity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304162" y="2582736"/>
            <a:ext cx="383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6418" y="2187342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(7)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5189" y="2213404"/>
            <a:ext cx="3962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girl watched a movie.   </a:t>
            </a:r>
            <a:r>
              <a:rPr lang="en-US" dirty="0">
                <a:solidFill>
                  <a:srgbClr val="36B91E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dirty="0">
                <a:solidFill>
                  <a:srgbClr val="36B91E"/>
                </a:solidFill>
                <a:sym typeface="Zapf Dingbats"/>
              </a:rPr>
              <a:t>Co-</a:t>
            </a:r>
            <a:r>
              <a:rPr lang="en-US" dirty="0" err="1">
                <a:solidFill>
                  <a:srgbClr val="36B91E"/>
                </a:solidFill>
                <a:sym typeface="Zapf Dingbats"/>
              </a:rPr>
              <a:t>distr</a:t>
            </a:r>
            <a:endParaRPr lang="en-US" dirty="0">
              <a:solidFill>
                <a:srgbClr val="36B91E"/>
              </a:solidFill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04162" y="2175990"/>
            <a:ext cx="382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2704446"/>
            <a:ext cx="6671555" cy="480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4162" y="3763836"/>
            <a:ext cx="383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6418" y="3368442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(8)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75189" y="3394504"/>
            <a:ext cx="4446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girl watched three movies.   </a:t>
            </a:r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dirty="0">
                <a:solidFill>
                  <a:srgbClr val="FF0000"/>
                </a:solidFill>
                <a:sym typeface="Zapf Dingbats"/>
              </a:rPr>
              <a:t>Co-</a:t>
            </a:r>
            <a:r>
              <a:rPr lang="en-US" dirty="0" err="1">
                <a:solidFill>
                  <a:srgbClr val="FF0000"/>
                </a:solidFill>
                <a:sym typeface="Zapf Dingbats"/>
              </a:rPr>
              <a:t>distr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4162" y="3357090"/>
            <a:ext cx="382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3908252"/>
            <a:ext cx="6829140" cy="4919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04162" y="4983036"/>
            <a:ext cx="383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6418" y="4587642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(9)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5189" y="4613704"/>
            <a:ext cx="395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girl watched movies.    </a:t>
            </a:r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dirty="0">
                <a:solidFill>
                  <a:srgbClr val="FF0000"/>
                </a:solidFill>
                <a:sym typeface="Zapf Dingbats"/>
              </a:rPr>
              <a:t>Co-</a:t>
            </a:r>
            <a:r>
              <a:rPr lang="en-US" dirty="0" err="1">
                <a:solidFill>
                  <a:srgbClr val="FF0000"/>
                </a:solidFill>
                <a:sym typeface="Zapf Dingbats"/>
              </a:rPr>
              <a:t>distr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04162" y="4576290"/>
            <a:ext cx="382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0" y="5112802"/>
            <a:ext cx="6829140" cy="49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08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Proposal: Null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1" y="1745166"/>
            <a:ext cx="8126251" cy="3931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12" y="2443675"/>
            <a:ext cx="6921500" cy="2413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12" y="2071161"/>
            <a:ext cx="6096000" cy="241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0113" y="3935142"/>
            <a:ext cx="5444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Strengthened semantics: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12" y="4347046"/>
            <a:ext cx="5676900" cy="50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4169" y="1992051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4569" y="2345515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4569" y="1992051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4569" y="4369536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</a:t>
            </a:r>
          </a:p>
        </p:txBody>
      </p:sp>
      <p:pic>
        <p:nvPicPr>
          <p:cNvPr id="14" name="Picture 13" descr="latex-image-1.pdf">
            <a:extLst>
              <a:ext uri="{FF2B5EF4-FFF2-40B4-BE49-F238E27FC236}">
                <a16:creationId xmlns:a16="http://schemas.microsoft.com/office/drawing/2014/main" id="{DD71B362-8142-9042-894F-61C50A147D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75" y="3319109"/>
            <a:ext cx="6489700" cy="50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CC76C5-1CE6-7F4A-B1B7-6C33E9EA8530}"/>
              </a:ext>
            </a:extLst>
          </p:cNvPr>
          <p:cNvSpPr txBox="1"/>
          <p:nvPr/>
        </p:nvSpPr>
        <p:spPr>
          <a:xfrm>
            <a:off x="994569" y="3255474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c.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587254-DA43-6F42-A576-2A56430CE33C}"/>
              </a:ext>
            </a:extLst>
          </p:cNvPr>
          <p:cNvSpPr txBox="1"/>
          <p:nvPr/>
        </p:nvSpPr>
        <p:spPr>
          <a:xfrm>
            <a:off x="900113" y="2879769"/>
            <a:ext cx="5444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Competitor: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6E3B62-2770-9244-8D64-0306ECE6BB1A}"/>
              </a:ext>
            </a:extLst>
          </p:cNvPr>
          <p:cNvSpPr txBox="1"/>
          <p:nvPr/>
        </p:nvSpPr>
        <p:spPr>
          <a:xfrm>
            <a:off x="900113" y="4990515"/>
            <a:ext cx="5444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Combines with </a:t>
            </a:r>
            <a:r>
              <a:rPr lang="en-US" dirty="0" err="1"/>
              <a:t>Indef</a:t>
            </a:r>
            <a:r>
              <a:rPr lang="en-US" dirty="0"/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221727-3CE7-8446-A63A-64ADC2EB80FC}"/>
              </a:ext>
            </a:extLst>
          </p:cNvPr>
          <p:cNvSpPr txBox="1"/>
          <p:nvPr/>
        </p:nvSpPr>
        <p:spPr>
          <a:xfrm>
            <a:off x="994569" y="5424909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FF8D7-20FF-AE41-A9D1-787EE60FF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5612" y="5503388"/>
            <a:ext cx="6422965" cy="49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352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Accounting for </a:t>
            </a:r>
            <a:r>
              <a:rPr lang="en-US" dirty="0" err="1"/>
              <a:t>Partee’s</a:t>
            </a:r>
            <a:r>
              <a:rPr lang="en-US" dirty="0"/>
              <a:t> Generalization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9569" y="1939674"/>
            <a:ext cx="346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Miles wants to meet a policeman.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6263" y="1939674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29569" y="2460374"/>
            <a:ext cx="467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Miles</a:t>
            </a:r>
            <a:r>
              <a:rPr lang="en-US" i="1" baseline="30000" dirty="0"/>
              <a:t>u</a:t>
            </a:r>
            <a:r>
              <a:rPr lang="en-US" i="1" baseline="-25000" dirty="0"/>
              <a:t>1</a:t>
            </a:r>
            <a:r>
              <a:rPr lang="en-US" dirty="0"/>
              <a:t> [ a</a:t>
            </a:r>
            <a:r>
              <a:rPr lang="en-US" i="1" baseline="30000" dirty="0"/>
              <a:t>u’</a:t>
            </a:r>
            <a:r>
              <a:rPr lang="en-US" dirty="0"/>
              <a:t> policeman</a:t>
            </a:r>
            <a:r>
              <a:rPr lang="en-US" baseline="-25000" dirty="0"/>
              <a:t>2</a:t>
            </a:r>
            <a:r>
              <a:rPr lang="en-US" dirty="0"/>
              <a:t> [ t</a:t>
            </a:r>
            <a:r>
              <a:rPr lang="en-US" baseline="-25000" dirty="0"/>
              <a:t>1 </a:t>
            </a:r>
            <a:r>
              <a:rPr lang="en-US" dirty="0"/>
              <a:t>wants to meet t</a:t>
            </a:r>
            <a:r>
              <a:rPr lang="en-US" baseline="-25000" dirty="0"/>
              <a:t>2</a:t>
            </a:r>
            <a:r>
              <a:rPr lang="en-US" dirty="0"/>
              <a:t>] 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0769" y="1939674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70769" y="2446312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b.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773113" y="3074988"/>
          <a:ext cx="6376986" cy="7366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77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i="1" baseline="0" dirty="0"/>
                        <a:t>J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miles</a:t>
                      </a:r>
                      <a:endParaRPr lang="en-US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Content Placeholder 3"/>
          <p:cNvGraphicFramePr>
            <a:graphicFrameLocks/>
          </p:cNvGraphicFramePr>
          <p:nvPr>
            <p:extLst/>
          </p:nvPr>
        </p:nvGraphicFramePr>
        <p:xfrm>
          <a:off x="773113" y="4172848"/>
          <a:ext cx="6364287" cy="7366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105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/>
                        <a:t>miles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08400" y="47879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/>
              <a:t>…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11213" y="5279430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/>
              <a:t>p </a:t>
            </a:r>
            <a:r>
              <a:rPr lang="en-US" dirty="0"/>
              <a:t>is a policeman-individual.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1213" y="5686862"/>
            <a:ext cx="601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 values of </a:t>
            </a:r>
            <a:r>
              <a:rPr lang="en-US" i="1" dirty="0"/>
              <a:t>u’ </a:t>
            </a:r>
            <a:r>
              <a:rPr lang="en-US" dirty="0"/>
              <a:t>are atomic and unique with respect to  </a:t>
            </a:r>
            <a:r>
              <a:rPr lang="en-US" i="1" dirty="0"/>
              <a:t>H</a:t>
            </a:r>
            <a:r>
              <a:rPr lang="en-US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1569" y="6021474"/>
            <a:ext cx="2612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Wingdings"/>
                <a:ea typeface="Wingdings"/>
                <a:cs typeface="Wingdings"/>
                <a:sym typeface="Wingdings"/>
              </a:rPr>
              <a:t>⇒</a:t>
            </a:r>
            <a:r>
              <a:rPr lang="en-US" sz="1600" dirty="0"/>
              <a:t> </a:t>
            </a:r>
            <a:r>
              <a:rPr lang="en-US" sz="1600" i="1" dirty="0"/>
              <a:t>p</a:t>
            </a:r>
            <a:r>
              <a:rPr lang="en-US" sz="1600" dirty="0"/>
              <a:t> is an atomic individual.</a:t>
            </a:r>
          </a:p>
        </p:txBody>
      </p:sp>
    </p:spTree>
    <p:extLst>
      <p:ext uri="{BB962C8B-B14F-4D97-AF65-F5344CB8AC3E}">
        <p14:creationId xmlns:p14="http://schemas.microsoft.com/office/powerpoint/2010/main" val="424368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1" grpId="0"/>
      <p:bldP spid="2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Accounting for </a:t>
            </a:r>
            <a:r>
              <a:rPr lang="en-US" dirty="0" err="1"/>
              <a:t>Partee’s</a:t>
            </a:r>
            <a:r>
              <a:rPr lang="en-US" dirty="0"/>
              <a:t> Generalization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9569" y="1838074"/>
            <a:ext cx="329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Miles wants to meet policemen.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6263" y="1838074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29569" y="2320674"/>
            <a:ext cx="543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Miles</a:t>
            </a:r>
            <a:r>
              <a:rPr lang="en-US" i="1" baseline="30000" dirty="0"/>
              <a:t>u</a:t>
            </a:r>
            <a:r>
              <a:rPr lang="en-US" i="1" baseline="-25000" dirty="0"/>
              <a:t>1</a:t>
            </a:r>
            <a:r>
              <a:rPr lang="en-US" dirty="0"/>
              <a:t> [ [</a:t>
            </a:r>
            <a:r>
              <a:rPr lang="en-US" dirty="0" err="1"/>
              <a:t>Indef</a:t>
            </a:r>
            <a:r>
              <a:rPr lang="en-US" baseline="30000" dirty="0" err="1"/>
              <a:t>u</a:t>
            </a:r>
            <a:r>
              <a:rPr lang="en-US" baseline="30000" dirty="0"/>
              <a:t>’</a:t>
            </a:r>
            <a:r>
              <a:rPr lang="en-US" dirty="0"/>
              <a:t> </a:t>
            </a:r>
            <a:r>
              <a:rPr lang="en-US" dirty="0" err="1"/>
              <a:t>Cl</a:t>
            </a:r>
            <a:r>
              <a:rPr lang="en-US" dirty="0"/>
              <a:t> policemen]</a:t>
            </a:r>
            <a:r>
              <a:rPr lang="en-US" baseline="-25000" dirty="0"/>
              <a:t>2</a:t>
            </a:r>
            <a:r>
              <a:rPr lang="en-US" dirty="0"/>
              <a:t> [ t</a:t>
            </a:r>
            <a:r>
              <a:rPr lang="en-US" baseline="-25000" dirty="0"/>
              <a:t>1 </a:t>
            </a:r>
            <a:r>
              <a:rPr lang="en-US" dirty="0"/>
              <a:t>wants to meet t</a:t>
            </a:r>
            <a:r>
              <a:rPr lang="en-US" baseline="-25000" dirty="0"/>
              <a:t>2</a:t>
            </a:r>
            <a:r>
              <a:rPr lang="en-US" dirty="0"/>
              <a:t>] 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0769" y="1838074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70769" y="2306612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b.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773113" y="2922588"/>
          <a:ext cx="6376986" cy="7366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77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i="1" baseline="0" dirty="0"/>
                        <a:t>J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miles</a:t>
                      </a:r>
                      <a:endParaRPr lang="en-US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Content Placeholder 3"/>
          <p:cNvGraphicFramePr>
            <a:graphicFrameLocks/>
          </p:cNvGraphicFramePr>
          <p:nvPr>
            <p:extLst/>
          </p:nvPr>
        </p:nvGraphicFramePr>
        <p:xfrm>
          <a:off x="773113" y="4045848"/>
          <a:ext cx="6364287" cy="7366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105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/>
                        <a:t>miles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08400" y="4635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/>
              <a:t>…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11213" y="5177830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/>
              <a:t>p </a:t>
            </a:r>
            <a:r>
              <a:rPr lang="en-US" dirty="0"/>
              <a:t>is a policeman-individual.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1213" y="5610662"/>
            <a:ext cx="743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 values of</a:t>
            </a:r>
            <a:r>
              <a:rPr lang="en-US" i="1" dirty="0"/>
              <a:t> u’ </a:t>
            </a:r>
            <a:r>
              <a:rPr lang="en-US" dirty="0"/>
              <a:t>are atomic and </a:t>
            </a:r>
            <a:r>
              <a:rPr lang="en-US" b="1" dirty="0"/>
              <a:t>non-unique </a:t>
            </a:r>
            <a:r>
              <a:rPr lang="en-US" dirty="0"/>
              <a:t>with respect to  </a:t>
            </a:r>
            <a:r>
              <a:rPr lang="en-US" i="1" dirty="0"/>
              <a:t>H</a:t>
            </a:r>
            <a:r>
              <a:rPr lang="en-US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294" y="5979994"/>
            <a:ext cx="764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since </a:t>
            </a:r>
            <a:r>
              <a:rPr lang="en-US" i="1" dirty="0"/>
              <a:t>H</a:t>
            </a:r>
            <a:r>
              <a:rPr lang="en-US" dirty="0"/>
              <a:t>  singleton, the non-uniqueness condition on </a:t>
            </a:r>
            <a:r>
              <a:rPr lang="en-US" i="1" dirty="0"/>
              <a:t>u’</a:t>
            </a:r>
            <a:r>
              <a:rPr lang="en-US" dirty="0"/>
              <a:t> cannot be satisfied.</a:t>
            </a:r>
          </a:p>
        </p:txBody>
      </p:sp>
    </p:spTree>
    <p:extLst>
      <p:ext uri="{BB962C8B-B14F-4D97-AF65-F5344CB8AC3E}">
        <p14:creationId xmlns:p14="http://schemas.microsoft.com/office/powerpoint/2010/main" val="292815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1" grpId="0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Accounting for </a:t>
            </a:r>
            <a:r>
              <a:rPr lang="en-US" dirty="0" err="1"/>
              <a:t>Partee’s</a:t>
            </a:r>
            <a:r>
              <a:rPr lang="en-US" dirty="0"/>
              <a:t> Generalization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9569" y="1838074"/>
            <a:ext cx="474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Three schoolboys all want to meet policemen.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6263" y="1838074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29569" y="2320674"/>
            <a:ext cx="716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Three</a:t>
            </a:r>
            <a:r>
              <a:rPr lang="en-US" i="1" baseline="30000" dirty="0" err="1"/>
              <a:t>u</a:t>
            </a:r>
            <a:r>
              <a:rPr lang="en-US" i="1" baseline="30000" dirty="0"/>
              <a:t>  </a:t>
            </a:r>
            <a:r>
              <a:rPr lang="en-US" dirty="0"/>
              <a:t>schoolboys</a:t>
            </a:r>
            <a:r>
              <a:rPr lang="en-US" i="1" baseline="-25000" dirty="0"/>
              <a:t>1 </a:t>
            </a:r>
            <a:r>
              <a:rPr lang="en-US" dirty="0"/>
              <a:t> [ all  [</a:t>
            </a:r>
            <a:r>
              <a:rPr lang="en-US" dirty="0" err="1"/>
              <a:t>Indef</a:t>
            </a:r>
            <a:r>
              <a:rPr lang="en-US" baseline="30000" dirty="0" err="1"/>
              <a:t>u</a:t>
            </a:r>
            <a:r>
              <a:rPr lang="en-US" baseline="30000" dirty="0"/>
              <a:t>’</a:t>
            </a:r>
            <a:r>
              <a:rPr lang="en-US" dirty="0"/>
              <a:t> </a:t>
            </a:r>
            <a:r>
              <a:rPr lang="en-US" dirty="0" err="1"/>
              <a:t>Cl</a:t>
            </a:r>
            <a:r>
              <a:rPr lang="en-US" dirty="0"/>
              <a:t> policemen]</a:t>
            </a:r>
            <a:r>
              <a:rPr lang="en-US" baseline="-25000" dirty="0"/>
              <a:t>2</a:t>
            </a:r>
            <a:r>
              <a:rPr lang="en-US" dirty="0"/>
              <a:t> [ t</a:t>
            </a:r>
            <a:r>
              <a:rPr lang="en-US" baseline="-25000" dirty="0"/>
              <a:t>1 </a:t>
            </a:r>
            <a:r>
              <a:rPr lang="en-US" dirty="0"/>
              <a:t>want to meet t</a:t>
            </a:r>
            <a:r>
              <a:rPr lang="en-US" baseline="-25000" dirty="0"/>
              <a:t>2</a:t>
            </a:r>
            <a:r>
              <a:rPr lang="en-US" dirty="0"/>
              <a:t>] ] 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0769" y="1838074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70769" y="2306612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b.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773113" y="2922588"/>
          <a:ext cx="6376986" cy="86109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77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178">
                <a:tc>
                  <a:txBody>
                    <a:bodyPr/>
                    <a:lstStyle/>
                    <a:p>
                      <a:pPr algn="ctr"/>
                      <a:r>
                        <a:rPr lang="en-US" b="0" i="1" baseline="0" dirty="0"/>
                        <a:t>J</a:t>
                      </a:r>
                      <a:endParaRPr lang="en-US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34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s</a:t>
                      </a:r>
                      <a:r>
                        <a:rPr lang="en-US" i="1" baseline="-25000" dirty="0"/>
                        <a:t>1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s</a:t>
                      </a:r>
                      <a:r>
                        <a:rPr lang="en-US" i="1" baseline="-25000" dirty="0"/>
                        <a:t>2 </a:t>
                      </a:r>
                      <a:r>
                        <a:rPr lang="en-US" i="1" dirty="0"/>
                        <a:t>⨁ </a:t>
                      </a:r>
                      <a:r>
                        <a:rPr lang="en-US" i="1" baseline="0" dirty="0"/>
                        <a:t>s</a:t>
                      </a:r>
                      <a:r>
                        <a:rPr lang="en-US" i="1" baseline="-25000" dirty="0"/>
                        <a:t>3</a:t>
                      </a:r>
                      <a:endParaRPr lang="en-US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73113" y="3938032"/>
            <a:ext cx="5132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All </a:t>
            </a:r>
            <a:r>
              <a:rPr lang="en-US" dirty="0"/>
              <a:t>introduces weak </a:t>
            </a:r>
            <a:r>
              <a:rPr lang="en-US" dirty="0" err="1"/>
              <a:t>distributivity</a:t>
            </a:r>
            <a:r>
              <a:rPr lang="en-US" dirty="0"/>
              <a:t> with respect to </a:t>
            </a:r>
            <a:r>
              <a:rPr lang="en-US" i="1" dirty="0"/>
              <a:t>u</a:t>
            </a:r>
            <a:r>
              <a:rPr lang="en-US" dirty="0"/>
              <a:t>:</a:t>
            </a: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/>
          </p:nvPr>
        </p:nvGraphicFramePr>
        <p:xfrm>
          <a:off x="773113" y="4640580"/>
          <a:ext cx="6364288" cy="14782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52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h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/>
                        <a:t>s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h</a:t>
                      </a:r>
                      <a:r>
                        <a:rPr lang="en-US" i="1" baseline="-25000" dirty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s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h</a:t>
                      </a:r>
                      <a:r>
                        <a:rPr lang="en-US" i="1" baseline="-25000" dirty="0"/>
                        <a:t>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s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47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Accounting for </a:t>
            </a:r>
            <a:r>
              <a:rPr lang="en-US" dirty="0" err="1"/>
              <a:t>Partee’s</a:t>
            </a:r>
            <a:r>
              <a:rPr lang="en-US" dirty="0"/>
              <a:t> Generalization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9569" y="1838074"/>
            <a:ext cx="474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Three schoolboys all want to meet policemen.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6263" y="1838074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29569" y="2320674"/>
            <a:ext cx="716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Three</a:t>
            </a:r>
            <a:r>
              <a:rPr lang="en-US" i="1" baseline="30000" dirty="0" err="1"/>
              <a:t>u</a:t>
            </a:r>
            <a:r>
              <a:rPr lang="en-US" i="1" baseline="30000" dirty="0"/>
              <a:t>  </a:t>
            </a:r>
            <a:r>
              <a:rPr lang="en-US" dirty="0"/>
              <a:t>schoolboys</a:t>
            </a:r>
            <a:r>
              <a:rPr lang="en-US" i="1" baseline="-25000" dirty="0"/>
              <a:t>1 </a:t>
            </a:r>
            <a:r>
              <a:rPr lang="en-US" dirty="0"/>
              <a:t> [ all  [</a:t>
            </a:r>
            <a:r>
              <a:rPr lang="en-US" dirty="0" err="1"/>
              <a:t>Indef</a:t>
            </a:r>
            <a:r>
              <a:rPr lang="en-US" baseline="30000" dirty="0" err="1"/>
              <a:t>u</a:t>
            </a:r>
            <a:r>
              <a:rPr lang="en-US" baseline="30000" dirty="0"/>
              <a:t>’</a:t>
            </a:r>
            <a:r>
              <a:rPr lang="en-US" dirty="0"/>
              <a:t> </a:t>
            </a:r>
            <a:r>
              <a:rPr lang="en-US" dirty="0" err="1"/>
              <a:t>Cl</a:t>
            </a:r>
            <a:r>
              <a:rPr lang="en-US" dirty="0"/>
              <a:t> policemen]</a:t>
            </a:r>
            <a:r>
              <a:rPr lang="en-US" baseline="-25000" dirty="0"/>
              <a:t>2</a:t>
            </a:r>
            <a:r>
              <a:rPr lang="en-US" dirty="0"/>
              <a:t> [ t</a:t>
            </a:r>
            <a:r>
              <a:rPr lang="en-US" baseline="-25000" dirty="0"/>
              <a:t>1 </a:t>
            </a:r>
            <a:r>
              <a:rPr lang="en-US" dirty="0"/>
              <a:t>want to meet t</a:t>
            </a:r>
            <a:r>
              <a:rPr lang="en-US" baseline="-25000" dirty="0"/>
              <a:t>2</a:t>
            </a:r>
            <a:r>
              <a:rPr lang="en-US" dirty="0"/>
              <a:t>] ] 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0769" y="1838074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70769" y="2306612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b.</a:t>
            </a:r>
            <a:endParaRPr lang="en-US" dirty="0"/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/>
          </p:nvPr>
        </p:nvGraphicFramePr>
        <p:xfrm>
          <a:off x="773113" y="2909300"/>
          <a:ext cx="6364287" cy="14782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105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u’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/>
                        <a:t>s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/>
                        <a:t>p</a:t>
                      </a:r>
                      <a:r>
                        <a:rPr lang="en-US" i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s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p</a:t>
                      </a:r>
                      <a:r>
                        <a:rPr lang="en-US" i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k</a:t>
                      </a:r>
                      <a:r>
                        <a:rPr lang="en-US" i="1" baseline="-25000" dirty="0"/>
                        <a:t>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s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/>
                        <a:t>p</a:t>
                      </a:r>
                      <a:r>
                        <a:rPr lang="en-US" i="1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1213" y="4822230"/>
            <a:ext cx="585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/>
              <a:t>p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i="1" baseline="-25000" dirty="0"/>
              <a:t>2</a:t>
            </a:r>
            <a:r>
              <a:rPr lang="en-US" dirty="0"/>
              <a:t>, and </a:t>
            </a:r>
            <a:r>
              <a:rPr lang="en-US" i="1" dirty="0"/>
              <a:t>p</a:t>
            </a:r>
            <a:r>
              <a:rPr lang="en-US" i="1" baseline="-25000" dirty="0"/>
              <a:t>3</a:t>
            </a:r>
            <a:r>
              <a:rPr lang="en-US" i="1" dirty="0"/>
              <a:t> </a:t>
            </a:r>
            <a:r>
              <a:rPr lang="en-US" dirty="0"/>
              <a:t>are policeman-individuals.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1213" y="5255062"/>
            <a:ext cx="743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 values of</a:t>
            </a:r>
            <a:r>
              <a:rPr lang="en-US" i="1" dirty="0"/>
              <a:t> u’ </a:t>
            </a:r>
            <a:r>
              <a:rPr lang="en-US" dirty="0"/>
              <a:t>are atomic and </a:t>
            </a:r>
            <a:r>
              <a:rPr lang="en-US" b="1" dirty="0"/>
              <a:t>non-unique </a:t>
            </a:r>
            <a:r>
              <a:rPr lang="en-US" dirty="0"/>
              <a:t>with respect to  </a:t>
            </a:r>
            <a:r>
              <a:rPr lang="en-US" i="1" dirty="0"/>
              <a:t>K</a:t>
            </a:r>
            <a:r>
              <a:rPr lang="en-US" dirty="0"/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6294" y="4461828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/>
              <a:t>s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i="1" baseline="-25000" dirty="0"/>
              <a:t>2</a:t>
            </a:r>
            <a:r>
              <a:rPr lang="en-US" dirty="0"/>
              <a:t>, and </a:t>
            </a:r>
            <a:r>
              <a:rPr lang="en-US" i="1" dirty="0"/>
              <a:t>s</a:t>
            </a:r>
            <a:r>
              <a:rPr lang="en-US" i="1" baseline="-25000" dirty="0"/>
              <a:t>3</a:t>
            </a:r>
            <a:r>
              <a:rPr lang="en-US" i="1" dirty="0"/>
              <a:t> </a:t>
            </a:r>
            <a:r>
              <a:rPr lang="en-US" dirty="0"/>
              <a:t>are atomic schoolboy-individuals.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21569" y="5624394"/>
            <a:ext cx="3527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Wingdings"/>
                <a:ea typeface="Wingdings"/>
                <a:cs typeface="Wingdings"/>
                <a:sym typeface="Wingdings"/>
              </a:rPr>
              <a:t>⇒</a:t>
            </a:r>
            <a:r>
              <a:rPr lang="en-US" sz="1600" dirty="0"/>
              <a:t> </a:t>
            </a:r>
            <a:r>
              <a:rPr lang="en-US" sz="1600" i="1" dirty="0"/>
              <a:t>p</a:t>
            </a:r>
            <a:r>
              <a:rPr lang="en-US" sz="1600" i="1" baseline="-25000" dirty="0"/>
              <a:t>1</a:t>
            </a:r>
            <a:r>
              <a:rPr lang="en-US" sz="1600" dirty="0"/>
              <a:t>, </a:t>
            </a:r>
            <a:r>
              <a:rPr lang="en-US" sz="1600" i="1" dirty="0"/>
              <a:t>p</a:t>
            </a:r>
            <a:r>
              <a:rPr lang="en-US" sz="1600" i="1" baseline="-25000" dirty="0"/>
              <a:t>2</a:t>
            </a:r>
            <a:r>
              <a:rPr lang="en-US" sz="1600" dirty="0"/>
              <a:t>, and </a:t>
            </a:r>
            <a:r>
              <a:rPr lang="en-US" sz="1600" i="1" dirty="0"/>
              <a:t>p</a:t>
            </a:r>
            <a:r>
              <a:rPr lang="en-US" sz="1600" i="1" baseline="-25000" dirty="0"/>
              <a:t>3</a:t>
            </a:r>
            <a:r>
              <a:rPr lang="en-US" sz="1600" i="1" dirty="0"/>
              <a:t> </a:t>
            </a:r>
            <a:r>
              <a:rPr lang="en-US" sz="1600" dirty="0"/>
              <a:t>are atomic individuals.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1569" y="5999342"/>
            <a:ext cx="3964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Wingdings"/>
                <a:ea typeface="Wingdings"/>
                <a:cs typeface="Wingdings"/>
                <a:sym typeface="Wingdings"/>
              </a:rPr>
              <a:t>⇒</a:t>
            </a:r>
            <a:r>
              <a:rPr lang="en-US" sz="1600" dirty="0"/>
              <a:t> </a:t>
            </a:r>
            <a:r>
              <a:rPr lang="en-US" sz="1600" i="1" dirty="0"/>
              <a:t>p</a:t>
            </a:r>
            <a:r>
              <a:rPr lang="en-US" sz="1600" i="1" baseline="-25000" dirty="0"/>
              <a:t>1</a:t>
            </a:r>
            <a:r>
              <a:rPr lang="en-US" sz="1600" dirty="0"/>
              <a:t>, </a:t>
            </a:r>
            <a:r>
              <a:rPr lang="en-US" sz="1600" i="1" dirty="0"/>
              <a:t>p</a:t>
            </a:r>
            <a:r>
              <a:rPr lang="en-US" sz="1600" i="1" baseline="-25000" dirty="0"/>
              <a:t>2</a:t>
            </a:r>
            <a:r>
              <a:rPr lang="en-US" sz="1600" dirty="0"/>
              <a:t>, and </a:t>
            </a:r>
            <a:r>
              <a:rPr lang="en-US" sz="1600" i="1" dirty="0"/>
              <a:t>p</a:t>
            </a:r>
            <a:r>
              <a:rPr lang="en-US" sz="1600" i="1" baseline="-25000" dirty="0"/>
              <a:t>3</a:t>
            </a:r>
            <a:r>
              <a:rPr lang="en-US" sz="1600" i="1" dirty="0"/>
              <a:t> </a:t>
            </a:r>
            <a:r>
              <a:rPr lang="en-US" sz="1600" dirty="0"/>
              <a:t>are not the same individual.</a:t>
            </a:r>
          </a:p>
        </p:txBody>
      </p:sp>
    </p:spTree>
    <p:extLst>
      <p:ext uri="{BB962C8B-B14F-4D97-AF65-F5344CB8AC3E}">
        <p14:creationId xmlns:p14="http://schemas.microsoft.com/office/powerpoint/2010/main" val="411028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/>
      <p:bldP spid="21" grpId="0"/>
      <p:bldP spid="2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Accounting for </a:t>
            </a:r>
            <a:r>
              <a:rPr lang="en-US" dirty="0" err="1"/>
              <a:t>Partee’s</a:t>
            </a:r>
            <a:r>
              <a:rPr lang="en-US" dirty="0"/>
              <a:t> Generalization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113" y="2831068"/>
            <a:ext cx="704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On the other hand, given the non-uniqueness condition associated with </a:t>
            </a:r>
            <a:r>
              <a:rPr lang="en-US" dirty="0" err="1"/>
              <a:t>Cl</a:t>
            </a:r>
            <a:r>
              <a:rPr lang="en-US" dirty="0"/>
              <a:t>, </a:t>
            </a:r>
            <a:r>
              <a:rPr lang="en-US" dirty="0" err="1"/>
              <a:t>Cl+NP</a:t>
            </a:r>
            <a:r>
              <a:rPr lang="en-US" baseline="-25000" dirty="0" err="1"/>
              <a:t>pl</a:t>
            </a:r>
            <a:r>
              <a:rPr lang="en-US" dirty="0" err="1"/>
              <a:t>’s</a:t>
            </a:r>
            <a:r>
              <a:rPr lang="en-US" dirty="0"/>
              <a:t> </a:t>
            </a:r>
            <a:r>
              <a:rPr lang="en-US" i="1" baseline="-25000" dirty="0"/>
              <a:t> </a:t>
            </a:r>
            <a:r>
              <a:rPr lang="en-US" dirty="0"/>
              <a:t>are only licensed in the scope of operators which introduce weak </a:t>
            </a:r>
            <a:r>
              <a:rPr lang="en-US" dirty="0" err="1"/>
              <a:t>distributivity</a:t>
            </a:r>
            <a:r>
              <a:rPr lang="en-US" dirty="0"/>
              <a:t>, thus expanding the cardinality of the info state.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113" y="2039898"/>
            <a:ext cx="6805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In the absence of </a:t>
            </a:r>
            <a:r>
              <a:rPr lang="en-US" dirty="0" err="1"/>
              <a:t>Cl</a:t>
            </a:r>
            <a:r>
              <a:rPr lang="en-US" dirty="0"/>
              <a:t>, the bare plural is kind-referring, and hence takes obligatory narrow scope.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00113" y="4046498"/>
            <a:ext cx="6805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Hence we correctly predict the contrast between dependent and non-dependent bare plurals with respect to scope.</a:t>
            </a:r>
          </a:p>
        </p:txBody>
      </p:sp>
    </p:spTree>
    <p:extLst>
      <p:ext uri="{BB962C8B-B14F-4D97-AF65-F5344CB8AC3E}">
        <p14:creationId xmlns:p14="http://schemas.microsoft.com/office/powerpoint/2010/main" val="7781362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1" y="2146300"/>
            <a:ext cx="720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000" dirty="0"/>
              <a:t>A semantic system with plural info states allows for a natural formalization of a) the distinction between weak and strong distributivity, and b) ontological and state-level plurality.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1" y="3276600"/>
            <a:ext cx="7200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000" dirty="0"/>
              <a:t>These distinctions allow us to account for the three-way contrast between non-quantificational DPs (non-distributive), DPs involving plural quantifiers (weakly distributive), and DPs involving singular quantifiers (strongly distributive)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1" y="4663539"/>
            <a:ext cx="72009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mr-IN" sz="2000" dirty="0"/>
              <a:t>…</a:t>
            </a:r>
            <a:r>
              <a:rPr lang="en-GB" sz="2000" dirty="0"/>
              <a:t> and</a:t>
            </a:r>
            <a:r>
              <a:rPr lang="en-US" sz="2000" dirty="0"/>
              <a:t> the contrast between cardinality modifiers (encode ontological cardinality conditions) and grammatical number features (make reference to state-level (non-)uniqueness).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505449"/>
            <a:ext cx="71024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000" dirty="0"/>
              <a:t>This approach allows for a unified account of dependent plural-licensing and collective predication.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3498163"/>
            <a:ext cx="71024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000" dirty="0"/>
              <a:t>It also correctly predicts the existence of long-distance dependent plurals.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E9B66B-427C-7E44-8446-221E86093BDB}"/>
              </a:ext>
            </a:extLst>
          </p:cNvPr>
          <p:cNvSpPr txBox="1"/>
          <p:nvPr/>
        </p:nvSpPr>
        <p:spPr>
          <a:xfrm>
            <a:off x="1142999" y="4483048"/>
            <a:ext cx="71024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Finally, I have argued that the proposed system for the first time opens the way to an account of Partee’s Generalization concerning the </a:t>
            </a:r>
            <a:r>
              <a:rPr lang="en-US" sz="2000" dirty="0" err="1"/>
              <a:t>scopal</a:t>
            </a:r>
            <a:r>
              <a:rPr lang="en-US" sz="2000" dirty="0"/>
              <a:t> properties of English dependent and non-dependent bare plurals.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6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880931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Further Applications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4600" y="2952690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Collective predication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4600" y="340989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Intervention effects in the licensing of dependent plurals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4600" y="4209990"/>
            <a:ext cx="473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Long-distance dependent plurals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4599" y="4679890"/>
            <a:ext cx="7000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Contrast in </a:t>
            </a:r>
            <a:r>
              <a:rPr lang="en-US" sz="2400" dirty="0" err="1"/>
              <a:t>scopal</a:t>
            </a:r>
            <a:r>
              <a:rPr lang="en-US" sz="2400" dirty="0"/>
              <a:t> properties between dependent and non-dependent bare plurals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44601" y="2139890"/>
            <a:ext cx="751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Link between number marking on restrictor NPs and distributivity strength</a:t>
            </a:r>
          </a:p>
        </p:txBody>
      </p:sp>
    </p:spTree>
    <p:extLst>
      <p:ext uri="{BB962C8B-B14F-4D97-AF65-F5344CB8AC3E}">
        <p14:creationId xmlns:p14="http://schemas.microsoft.com/office/powerpoint/2010/main" val="97365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Puzzle: Dependent Plurals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590801"/>
            <a:ext cx="7345363" cy="39319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(10)    a. All the girls watched movies. </a:t>
            </a:r>
            <a:r>
              <a:rPr lang="en-US" dirty="0">
                <a:solidFill>
                  <a:srgbClr val="36B91E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dirty="0">
                <a:solidFill>
                  <a:srgbClr val="36B91E"/>
                </a:solidFill>
                <a:sym typeface="Zapf Dingbats"/>
              </a:rPr>
              <a:t>Co-</a:t>
            </a:r>
            <a:r>
              <a:rPr lang="en-US" dirty="0" err="1">
                <a:solidFill>
                  <a:srgbClr val="36B91E"/>
                </a:solidFill>
                <a:sym typeface="Zapf Dingbats"/>
              </a:rPr>
              <a:t>distr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b. Most of the girls watched movies. </a:t>
            </a:r>
            <a:r>
              <a:rPr lang="en-US" dirty="0">
                <a:solidFill>
                  <a:srgbClr val="36B91E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dirty="0">
                <a:solidFill>
                  <a:srgbClr val="36B91E"/>
                </a:solidFill>
                <a:sym typeface="Zapf Dingbats"/>
              </a:rPr>
              <a:t>Co-</a:t>
            </a:r>
            <a:r>
              <a:rPr lang="en-US" dirty="0" err="1">
                <a:solidFill>
                  <a:srgbClr val="36B91E"/>
                </a:solidFill>
                <a:sym typeface="Zapf Dingbats"/>
              </a:rPr>
              <a:t>distr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c. Both girls watched movies. </a:t>
            </a:r>
            <a:r>
              <a:rPr lang="en-US" dirty="0">
                <a:solidFill>
                  <a:srgbClr val="36B91E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dirty="0">
                <a:solidFill>
                  <a:srgbClr val="36B91E"/>
                </a:solidFill>
                <a:sym typeface="Zapf Dingbats"/>
              </a:rPr>
              <a:t>Co-</a:t>
            </a:r>
            <a:r>
              <a:rPr lang="en-US" dirty="0" err="1">
                <a:solidFill>
                  <a:srgbClr val="36B91E"/>
                </a:solidFill>
                <a:sym typeface="Zapf Dingbats"/>
              </a:rPr>
              <a:t>distr</a:t>
            </a:r>
            <a:endParaRPr lang="en-US" dirty="0">
              <a:solidFill>
                <a:srgbClr val="36B91E"/>
              </a:solidFill>
              <a:sym typeface="Zapf Dingbat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BB80A2-5B12-B441-B688-748944C43675}"/>
              </a:ext>
            </a:extLst>
          </p:cNvPr>
          <p:cNvSpPr/>
          <p:nvPr/>
        </p:nvSpPr>
        <p:spPr>
          <a:xfrm>
            <a:off x="1392599" y="5644823"/>
            <a:ext cx="7504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ym typeface="Zapf Dingbats"/>
              </a:rPr>
              <a:t>Chomsky (1975), De </a:t>
            </a:r>
            <a:r>
              <a:rPr lang="en-US" sz="1400" dirty="0" err="1">
                <a:sym typeface="Zapf Dingbats"/>
              </a:rPr>
              <a:t>Mey</a:t>
            </a:r>
            <a:r>
              <a:rPr lang="en-US" sz="1400" dirty="0">
                <a:sym typeface="Zapf Dingbats"/>
              </a:rPr>
              <a:t> (1981), Kamp &amp; </a:t>
            </a:r>
            <a:r>
              <a:rPr lang="en-US" sz="1400" dirty="0" err="1">
                <a:sym typeface="Zapf Dingbats"/>
              </a:rPr>
              <a:t>Reyle</a:t>
            </a:r>
            <a:r>
              <a:rPr lang="en-US" sz="1400" dirty="0">
                <a:sym typeface="Zapf Dingbats"/>
              </a:rPr>
              <a:t> (1993), Spector (2003), Zweig (2008, 2009) </a:t>
            </a:r>
            <a:r>
              <a:rPr lang="en-US" sz="1400" dirty="0" err="1">
                <a:sym typeface="Zapf Dingbats"/>
              </a:rPr>
              <a:t>a.o.</a:t>
            </a:r>
            <a:endParaRPr lang="en-US" sz="1400" b="1" dirty="0">
              <a:sym typeface="Zapf Dingbat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852EA7-C9F3-3D43-A927-1CC36652F317}"/>
              </a:ext>
            </a:extLst>
          </p:cNvPr>
          <p:cNvSpPr/>
          <p:nvPr/>
        </p:nvSpPr>
        <p:spPr>
          <a:xfrm>
            <a:off x="900112" y="4475738"/>
            <a:ext cx="77781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DPs with plural quantifiers (e.g.</a:t>
            </a:r>
            <a:r>
              <a:rPr lang="en-US" sz="2200" i="1" dirty="0"/>
              <a:t> all, most, both</a:t>
            </a:r>
            <a:r>
              <a:rPr lang="en-US" sz="2200" dirty="0"/>
              <a:t>) pattern with non-distributive DPs (e.g. </a:t>
            </a:r>
            <a:r>
              <a:rPr lang="en-US" sz="2200" i="1" dirty="0"/>
              <a:t>the girls, three girls</a:t>
            </a:r>
            <a:r>
              <a:rPr lang="en-US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93300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Collective Predication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Two types of collective predicates generate a three-way distinction:</a:t>
            </a:r>
            <a:r>
              <a:rPr lang="en-US" sz="1800" dirty="0"/>
              <a:t>(</a:t>
            </a:r>
            <a:r>
              <a:rPr lang="en-US" sz="1800" dirty="0" err="1"/>
              <a:t>Vendler</a:t>
            </a:r>
            <a:r>
              <a:rPr lang="en-US" sz="1800" dirty="0"/>
              <a:t> 1967, </a:t>
            </a:r>
            <a:r>
              <a:rPr lang="en-US" sz="1800" dirty="0" err="1"/>
              <a:t>Scha</a:t>
            </a:r>
            <a:r>
              <a:rPr lang="en-US" sz="1800" dirty="0"/>
              <a:t> 1984, </a:t>
            </a:r>
            <a:r>
              <a:rPr lang="en-US" sz="1800" dirty="0" err="1"/>
              <a:t>Dowty</a:t>
            </a:r>
            <a:r>
              <a:rPr lang="en-US" sz="1800" dirty="0"/>
              <a:t> 1987, Winter 2000, </a:t>
            </a:r>
            <a:r>
              <a:rPr lang="en-US" sz="1800" dirty="0" err="1"/>
              <a:t>Hackl</a:t>
            </a:r>
            <a:r>
              <a:rPr lang="en-US" sz="1800" dirty="0"/>
              <a:t> 2002)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35253" y="2988383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1588" y="3027145"/>
            <a:ext cx="379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students gathered in the hallway.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079" y="3006226"/>
            <a:ext cx="382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4288" y="3395445"/>
            <a:ext cx="407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the students gathered in the hallway.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3779" y="3374526"/>
            <a:ext cx="383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6988" y="3763745"/>
            <a:ext cx="3907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*Each student gathered in the hallway.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6479" y="3742826"/>
            <a:ext cx="366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3353" y="4220283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(15)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29688" y="4259045"/>
            <a:ext cx="3116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students are a good team.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9179" y="4238126"/>
            <a:ext cx="382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2388" y="4627345"/>
            <a:ext cx="350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*All the students are a good team.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1879" y="4606426"/>
            <a:ext cx="383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29688" y="4995645"/>
            <a:ext cx="310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*Each student is a good team.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34579" y="4974726"/>
            <a:ext cx="366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15604352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Intervention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Zweig’s (2008, 2009) observation:</a:t>
            </a:r>
          </a:p>
          <a:p>
            <a:pPr marL="0" indent="0">
              <a:buNone/>
            </a:pPr>
            <a:r>
              <a:rPr lang="en-US" sz="2000" dirty="0"/>
              <a:t>Singular DPs block the licensing of dependent plurals: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73353" y="3369383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9788" y="3408145"/>
            <a:ext cx="288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boys told a girl secrets.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34757" y="4252291"/>
            <a:ext cx="51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3353" y="4037054"/>
            <a:ext cx="41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  <a:r>
              <a:rPr lang="en-US" i="1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9653" y="4037054"/>
            <a:ext cx="4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</a:t>
            </a:r>
            <a:r>
              <a:rPr lang="en-US" i="1" baseline="-25000" dirty="0"/>
              <a:t>1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20880000">
            <a:off x="2098357" y="4188791"/>
            <a:ext cx="51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38653" y="3860543"/>
            <a:ext cx="38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i="1" baseline="-25000" dirty="0"/>
              <a:t>1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720000">
            <a:off x="2111057" y="4366591"/>
            <a:ext cx="51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38653" y="4203443"/>
            <a:ext cx="38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i="1" baseline="-25000" dirty="0"/>
              <a:t>2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234757" y="4899991"/>
            <a:ext cx="51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73353" y="4684754"/>
            <a:ext cx="41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  <a:r>
              <a:rPr lang="en-US" i="1" baseline="-2500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49653" y="4684754"/>
            <a:ext cx="4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</a:t>
            </a:r>
            <a:r>
              <a:rPr lang="en-US" i="1" baseline="-25000" dirty="0"/>
              <a:t>2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20880000">
            <a:off x="2098357" y="4836491"/>
            <a:ext cx="51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38653" y="4508243"/>
            <a:ext cx="38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i="1" baseline="-25000" dirty="0"/>
              <a:t>3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720000">
            <a:off x="2111057" y="5014291"/>
            <a:ext cx="51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638653" y="4851143"/>
            <a:ext cx="38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i="1" baseline="-25000" dirty="0"/>
              <a:t>4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600257" y="4264991"/>
            <a:ext cx="51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38853" y="4049754"/>
            <a:ext cx="41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  <a:r>
              <a:rPr lang="en-US" i="1" baseline="-250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15153" y="4049754"/>
            <a:ext cx="38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i="1" baseline="-25000" dirty="0"/>
              <a:t>1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720000">
            <a:off x="3698557" y="4772991"/>
            <a:ext cx="51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62553" y="4305043"/>
            <a:ext cx="4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</a:t>
            </a:r>
            <a:r>
              <a:rPr lang="en-US" i="1" baseline="-25000" dirty="0"/>
              <a:t>1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4600257" y="4912691"/>
            <a:ext cx="51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38853" y="4697454"/>
            <a:ext cx="41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  <a:r>
              <a:rPr lang="en-US" i="1" baseline="-25000" dirty="0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15153" y="4697454"/>
            <a:ext cx="38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i="1" baseline="-25000" dirty="0"/>
              <a:t>2</a:t>
            </a:r>
          </a:p>
        </p:txBody>
      </p:sp>
      <p:cxnSp>
        <p:nvCxnSpPr>
          <p:cNvPr id="39" name="Straight Connector 38"/>
          <p:cNvCxnSpPr/>
          <p:nvPr/>
        </p:nvCxnSpPr>
        <p:spPr>
          <a:xfrm rot="20880000">
            <a:off x="3698557" y="4379291"/>
            <a:ext cx="51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200457" y="4252291"/>
            <a:ext cx="51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39053" y="4037054"/>
            <a:ext cx="41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  <a:r>
              <a:rPr lang="en-US" i="1" baseline="-25000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15353" y="3998954"/>
            <a:ext cx="4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</a:t>
            </a:r>
            <a:r>
              <a:rPr lang="en-US" i="1" baseline="-25000" dirty="0"/>
              <a:t>1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7069683" y="4242575"/>
            <a:ext cx="503645" cy="12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17053" y="4000243"/>
            <a:ext cx="38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i="1" baseline="-25000" dirty="0"/>
              <a:t>1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200457" y="4899991"/>
            <a:ext cx="51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839053" y="4684754"/>
            <a:ext cx="41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  <a:r>
              <a:rPr lang="en-US" i="1" baseline="-25000" dirty="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715353" y="4684754"/>
            <a:ext cx="4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</a:t>
            </a:r>
            <a:r>
              <a:rPr lang="en-US" i="1" baseline="-25000" dirty="0"/>
              <a:t>2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7069683" y="4902975"/>
            <a:ext cx="503645" cy="12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617053" y="4689925"/>
            <a:ext cx="38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i="1" baseline="-25000" dirty="0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594224" y="3862596"/>
            <a:ext cx="418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#</a:t>
            </a:r>
            <a:endParaRPr lang="en-US" sz="2000" i="1" baseline="-25000" dirty="0"/>
          </a:p>
        </p:txBody>
      </p:sp>
    </p:spTree>
    <p:extLst>
      <p:ext uri="{BB962C8B-B14F-4D97-AF65-F5344CB8AC3E}">
        <p14:creationId xmlns:p14="http://schemas.microsoft.com/office/powerpoint/2010/main" val="9974214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Intervention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Zweig’s (2008, 2009) observation:</a:t>
            </a:r>
          </a:p>
          <a:p>
            <a:pPr marL="0" indent="0">
              <a:buNone/>
            </a:pPr>
            <a:r>
              <a:rPr lang="en-US" sz="2000" dirty="0"/>
              <a:t>Plural DPs do not block the licensing of dependent plurals </a:t>
            </a:r>
            <a:r>
              <a:rPr lang="en-US" sz="1800" dirty="0"/>
              <a:t>(at least in some dialects)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73353" y="3623383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9788" y="3662145"/>
            <a:ext cx="335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boys told three girls secrets.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37957" y="4772991"/>
            <a:ext cx="51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6553" y="4557754"/>
            <a:ext cx="41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  <a:r>
              <a:rPr lang="en-US" i="1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2853" y="4557754"/>
            <a:ext cx="4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</a:t>
            </a:r>
            <a:r>
              <a:rPr lang="en-US" i="1" baseline="-250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41853" y="4533643"/>
            <a:ext cx="38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i="1" baseline="-25000" dirty="0"/>
              <a:t>1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720000">
            <a:off x="1437957" y="4912691"/>
            <a:ext cx="51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20880000">
            <a:off x="1437957" y="4607891"/>
            <a:ext cx="51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952853" y="4291054"/>
            <a:ext cx="4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</a:t>
            </a:r>
            <a:r>
              <a:rPr lang="en-US" i="1" baseline="-25000" dirty="0"/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52853" y="4773654"/>
            <a:ext cx="4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</a:t>
            </a:r>
            <a:r>
              <a:rPr lang="en-US" i="1" baseline="-25000" dirty="0"/>
              <a:t>3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2301557" y="4785691"/>
            <a:ext cx="51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720000">
            <a:off x="2301557" y="4620591"/>
            <a:ext cx="51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20880000">
            <a:off x="2301557" y="4950791"/>
            <a:ext cx="51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698557" y="4772991"/>
            <a:ext cx="51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37153" y="4557754"/>
            <a:ext cx="41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  <a:r>
              <a:rPr lang="en-US" i="1" baseline="-25000" dirty="0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213453" y="4557754"/>
            <a:ext cx="4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</a:t>
            </a:r>
            <a:r>
              <a:rPr lang="en-US" i="1" baseline="-25000" dirty="0"/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102453" y="4533643"/>
            <a:ext cx="38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i="1" baseline="-25000" dirty="0"/>
              <a:t>2</a:t>
            </a:r>
          </a:p>
        </p:txBody>
      </p:sp>
      <p:cxnSp>
        <p:nvCxnSpPr>
          <p:cNvPr id="61" name="Straight Connector 60"/>
          <p:cNvCxnSpPr/>
          <p:nvPr/>
        </p:nvCxnSpPr>
        <p:spPr>
          <a:xfrm rot="720000">
            <a:off x="3698557" y="4912691"/>
            <a:ext cx="51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20880000">
            <a:off x="3698557" y="4607891"/>
            <a:ext cx="51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213453" y="4291054"/>
            <a:ext cx="4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</a:t>
            </a:r>
            <a:r>
              <a:rPr lang="en-US" i="1" baseline="-25000" dirty="0"/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213453" y="4773654"/>
            <a:ext cx="4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</a:t>
            </a:r>
            <a:r>
              <a:rPr lang="en-US" i="1" baseline="-25000" dirty="0"/>
              <a:t>6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4562157" y="4785691"/>
            <a:ext cx="51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720000">
            <a:off x="4562157" y="4620591"/>
            <a:ext cx="51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20880000">
            <a:off x="4562157" y="4950791"/>
            <a:ext cx="51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3327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Long-Distance Dependent Plurals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Co-</a:t>
            </a:r>
            <a:r>
              <a:rPr lang="en-US" sz="2000" dirty="0" err="1"/>
              <a:t>variational</a:t>
            </a:r>
            <a:r>
              <a:rPr lang="en-US" sz="2000" dirty="0"/>
              <a:t> relations between plural DPs can transcend clausal boundaries: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5253" y="2988383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1588" y="3027145"/>
            <a:ext cx="508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Solipsists believe that only their own minds exist.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079" y="3006226"/>
            <a:ext cx="382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4288" y="3395445"/>
            <a:ext cx="6468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Everyone loves to claim that their teams’ mascots are the best on</a:t>
            </a:r>
          </a:p>
          <a:p>
            <a:r>
              <a:rPr lang="en-US" dirty="0"/>
              <a:t>the planet. It’s human nature.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3779" y="3374526"/>
            <a:ext cx="383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6988" y="3992345"/>
            <a:ext cx="6097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Both Managers Johnny Brady and Charley Givens expressed </a:t>
            </a:r>
          </a:p>
          <a:p>
            <a:r>
              <a:rPr lang="en-US" dirty="0"/>
              <a:t>confidence that their teams would win Thursday’s game.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6479" y="3971426"/>
            <a:ext cx="366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5253" y="4753683"/>
            <a:ext cx="64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(18)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1588" y="4792445"/>
            <a:ext cx="670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students left the room immediately after receiving their grades.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71079" y="4771526"/>
            <a:ext cx="382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4288" y="5160745"/>
            <a:ext cx="6472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student left the room immediately after receiving his grade.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83779" y="5139826"/>
            <a:ext cx="383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24500" y="5539936"/>
            <a:ext cx="271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(from </a:t>
            </a:r>
            <a:r>
              <a:rPr lang="en-US" dirty="0" err="1"/>
              <a:t>Schwarzchild</a:t>
            </a:r>
            <a:r>
              <a:rPr lang="en-US" dirty="0"/>
              <a:t> 1996)</a:t>
            </a:r>
          </a:p>
        </p:txBody>
      </p:sp>
    </p:spTree>
    <p:extLst>
      <p:ext uri="{BB962C8B-B14F-4D97-AF65-F5344CB8AC3E}">
        <p14:creationId xmlns:p14="http://schemas.microsoft.com/office/powerpoint/2010/main" val="9974214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Partee’s</a:t>
            </a:r>
            <a:r>
              <a:rPr lang="en-US" sz="3200" dirty="0"/>
              <a:t> Generalization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51566"/>
            <a:ext cx="7345363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4900" y="1745734"/>
            <a:ext cx="1697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/>
              <a:t>Partee</a:t>
            </a:r>
            <a:r>
              <a:rPr lang="en-GB" sz="2000" dirty="0"/>
              <a:t> (1985):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9408" y="2151566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3621" y="2145844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0500" y="2145844"/>
            <a:ext cx="4450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Miles wants to meet a policeman.</a:t>
            </a:r>
            <a:br>
              <a:rPr lang="en-US" dirty="0"/>
            </a:br>
            <a:r>
              <a:rPr lang="en-US" dirty="0"/>
              <a:t>Miles wants to meet policemen.</a:t>
            </a:r>
            <a:br>
              <a:rPr lang="en-US" dirty="0"/>
            </a:br>
            <a:r>
              <a:rPr lang="en-US" dirty="0"/>
              <a:t>All the schoolboys want to meet policemen.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0500" y="3238500"/>
            <a:ext cx="5003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Jimmy must find a congressman before noon.</a:t>
            </a:r>
            <a:br>
              <a:rPr lang="en-US" dirty="0"/>
            </a:br>
            <a:r>
              <a:rPr lang="en-US" dirty="0"/>
              <a:t>Jimmy must find congressmen before noon.</a:t>
            </a:r>
            <a:br>
              <a:rPr lang="en-US" dirty="0"/>
            </a:br>
            <a:r>
              <a:rPr lang="en-US" dirty="0"/>
              <a:t>All the aides must find congressmen before noon.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0500" y="4270970"/>
            <a:ext cx="5774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Bill believes a fascist to have robbed the bank.</a:t>
            </a:r>
            <a:br>
              <a:rPr lang="en-US" dirty="0"/>
            </a:br>
            <a:r>
              <a:rPr lang="en-US" dirty="0"/>
              <a:t>Bill believes fascists to have robbed the bank.</a:t>
            </a:r>
            <a:br>
              <a:rPr lang="en-US" dirty="0"/>
            </a:br>
            <a:r>
              <a:rPr lang="en-US" dirty="0"/>
              <a:t>All the detectives believe fascists to have robbed the bank.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0500" y="5313065"/>
            <a:ext cx="561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is looking for a book on Danish cooking. </a:t>
            </a:r>
          </a:p>
          <a:p>
            <a:r>
              <a:rPr lang="en-US" dirty="0"/>
              <a:t>Max is looking for books on Danish cooking. </a:t>
            </a:r>
          </a:p>
          <a:p>
            <a:r>
              <a:rPr lang="en-US" dirty="0"/>
              <a:t>All the R.A.’s are looking for books on Danish cooking.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3621" y="2419874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3621" y="2679708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9408" y="3245270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3621" y="3239548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3621" y="3513578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3621" y="3773412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9408" y="4276692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3621" y="4270970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3621" y="4545000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3621" y="4804834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9408" y="5300365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(23)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3621" y="5294643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3621" y="5568673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13621" y="5828507"/>
            <a:ext cx="8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10003" y="2138410"/>
            <a:ext cx="227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want</a:t>
            </a:r>
            <a:r>
              <a:rPr lang="en-GB" dirty="0"/>
              <a:t> &gt; </a:t>
            </a:r>
            <a:r>
              <a:rPr lang="en-GB" i="1" dirty="0"/>
              <a:t>∃, ∃</a:t>
            </a:r>
            <a:r>
              <a:rPr lang="en-GB" dirty="0"/>
              <a:t> &gt; </a:t>
            </a:r>
            <a:r>
              <a:rPr lang="en-GB" i="1" dirty="0"/>
              <a:t>want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6210003" y="2426748"/>
            <a:ext cx="2375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want</a:t>
            </a:r>
            <a:r>
              <a:rPr lang="en-GB" dirty="0"/>
              <a:t> &gt; </a:t>
            </a:r>
            <a:r>
              <a:rPr lang="en-GB" i="1" dirty="0"/>
              <a:t>∃, *∃</a:t>
            </a:r>
            <a:r>
              <a:rPr lang="en-GB" dirty="0"/>
              <a:t> &gt; </a:t>
            </a:r>
            <a:r>
              <a:rPr lang="en-GB" i="1" dirty="0"/>
              <a:t>want</a:t>
            </a:r>
            <a:endParaRPr lang="en-US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6210003" y="2699842"/>
            <a:ext cx="227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want</a:t>
            </a:r>
            <a:r>
              <a:rPr lang="en-GB" dirty="0"/>
              <a:t> &gt; </a:t>
            </a:r>
            <a:r>
              <a:rPr lang="en-GB" i="1" dirty="0"/>
              <a:t>∃, ∃</a:t>
            </a:r>
            <a:r>
              <a:rPr lang="en-GB" dirty="0"/>
              <a:t> &gt; </a:t>
            </a:r>
            <a:r>
              <a:rPr lang="en-GB" i="1" dirty="0"/>
              <a:t>want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759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17040"/>
            <a:ext cx="7345363" cy="39319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dirty="0"/>
              <a:t>Introduction of new </a:t>
            </a:r>
            <a:r>
              <a:rPr lang="en-US" dirty="0" err="1"/>
              <a:t>drefs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sz="2000" dirty="0"/>
              <a:t>New </a:t>
            </a:r>
            <a:r>
              <a:rPr lang="en-US" sz="2000" dirty="0" err="1"/>
              <a:t>dref</a:t>
            </a:r>
            <a:r>
              <a:rPr lang="en-US" sz="2000" dirty="0"/>
              <a:t> introduction is modeled as value re-assignment.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For assignments: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/>
              <a:t>For plural info states: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3149600"/>
            <a:ext cx="4254500" cy="266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4095750"/>
            <a:ext cx="7797800" cy="2667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4521200"/>
            <a:ext cx="7708900" cy="55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645" y="3077746"/>
            <a:ext cx="643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(A1)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645" y="4023896"/>
            <a:ext cx="643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(A2)</a:t>
            </a:r>
          </a:p>
        </p:txBody>
      </p:sp>
    </p:spTree>
    <p:extLst>
      <p:ext uri="{BB962C8B-B14F-4D97-AF65-F5344CB8AC3E}">
        <p14:creationId xmlns:p14="http://schemas.microsoft.com/office/powerpoint/2010/main" val="19551254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Appendix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4576346"/>
            <a:ext cx="6997700" cy="11811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34" y="3930819"/>
            <a:ext cx="4762500" cy="2159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34" y="3295650"/>
            <a:ext cx="4267200" cy="2159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34" y="2476500"/>
            <a:ext cx="6375400" cy="457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9366" y="2366546"/>
            <a:ext cx="643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(A3)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9366" y="3172996"/>
            <a:ext cx="643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(A4)</a:t>
            </a:r>
          </a:p>
        </p:txBody>
      </p:sp>
      <p:sp>
        <p:nvSpPr>
          <p:cNvPr id="19" name="Content Placeholder 18"/>
          <p:cNvSpPr txBox="1">
            <a:spLocks noGrp="1"/>
          </p:cNvSpPr>
          <p:nvPr>
            <p:ph idx="1"/>
          </p:nvPr>
        </p:nvSpPr>
        <p:spPr>
          <a:xfrm>
            <a:off x="865188" y="1842672"/>
            <a:ext cx="7345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/>
              <a:t>Distributivity operators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5188" y="3808165"/>
            <a:ext cx="643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(A5)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0113" y="4407069"/>
            <a:ext cx="643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(A6)</a:t>
            </a:r>
          </a:p>
        </p:txBody>
      </p:sp>
    </p:spTree>
    <p:extLst>
      <p:ext uri="{BB962C8B-B14F-4D97-AF65-F5344CB8AC3E}">
        <p14:creationId xmlns:p14="http://schemas.microsoft.com/office/powerpoint/2010/main" val="24857123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Appendix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2792115"/>
            <a:ext cx="6819900" cy="317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3422650"/>
            <a:ext cx="7010400" cy="31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1807" y="2654300"/>
            <a:ext cx="83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(A7)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9588" y="3284835"/>
            <a:ext cx="83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(A8)</a:t>
            </a:r>
          </a:p>
        </p:txBody>
      </p:sp>
      <p:sp>
        <p:nvSpPr>
          <p:cNvPr id="7" name="Content Placeholder 18"/>
          <p:cNvSpPr txBox="1">
            <a:spLocks noGrp="1"/>
          </p:cNvSpPr>
          <p:nvPr>
            <p:ph idx="1"/>
          </p:nvPr>
        </p:nvSpPr>
        <p:spPr>
          <a:xfrm>
            <a:off x="900113" y="1894644"/>
            <a:ext cx="7345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/>
              <a:t>Distributivity operators</a:t>
            </a:r>
          </a:p>
        </p:txBody>
      </p:sp>
    </p:spTree>
    <p:extLst>
      <p:ext uri="{BB962C8B-B14F-4D97-AF65-F5344CB8AC3E}">
        <p14:creationId xmlns:p14="http://schemas.microsoft.com/office/powerpoint/2010/main" val="30548466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39901"/>
            <a:ext cx="7345363" cy="393192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200"/>
              </a:spcBef>
            </a:pPr>
            <a:r>
              <a:rPr lang="en-US" sz="5200" dirty="0"/>
              <a:t>van den Berg, Martin. 1994. A Direct Definition of Generalized Dynamic Quantifiers. In Paul Dekker &amp; Martin </a:t>
            </a:r>
            <a:r>
              <a:rPr lang="en-US" sz="5200" dirty="0" err="1"/>
              <a:t>Stokhof</a:t>
            </a:r>
            <a:r>
              <a:rPr lang="en-US" sz="5200" dirty="0"/>
              <a:t> (eds.), </a:t>
            </a:r>
            <a:r>
              <a:rPr lang="en-US" sz="5200" i="1" dirty="0"/>
              <a:t>Proceedings of the 9th Amsterdam Colloquium</a:t>
            </a:r>
            <a:r>
              <a:rPr lang="en-US" sz="5200" dirty="0"/>
              <a:t>, Amsterdam: ILLC/Department of Philosophy, University of Amsterdam. </a:t>
            </a:r>
          </a:p>
          <a:p>
            <a:pPr>
              <a:spcBef>
                <a:spcPts val="200"/>
              </a:spcBef>
            </a:pPr>
            <a:r>
              <a:rPr lang="en-US" sz="5200" dirty="0"/>
              <a:t>van den Berg, Martin. 1996a. Full Dynamic Plural Logic.</a:t>
            </a:r>
          </a:p>
          <a:p>
            <a:pPr>
              <a:spcBef>
                <a:spcPts val="200"/>
              </a:spcBef>
            </a:pPr>
            <a:r>
              <a:rPr lang="en-US" sz="5200" dirty="0"/>
              <a:t>van den Berg, Martin. 1996b. </a:t>
            </a:r>
            <a:r>
              <a:rPr lang="en-US" sz="5200" i="1" dirty="0"/>
              <a:t>Some aspects of the Internal Structure of Discourse. The Dynamics of Nominal Anaphora</a:t>
            </a:r>
            <a:r>
              <a:rPr lang="en-US" sz="5200" dirty="0"/>
              <a:t>: University of Amsterdam dissertation. </a:t>
            </a:r>
          </a:p>
          <a:p>
            <a:pPr>
              <a:spcBef>
                <a:spcPts val="200"/>
              </a:spcBef>
            </a:pPr>
            <a:r>
              <a:rPr lang="en-US" sz="5200" dirty="0" err="1"/>
              <a:t>Brasoveanu</a:t>
            </a:r>
            <a:r>
              <a:rPr lang="en-US" sz="5200" dirty="0"/>
              <a:t>, Adrian. 2007. </a:t>
            </a:r>
            <a:r>
              <a:rPr lang="en-US" sz="5200" i="1" dirty="0"/>
              <a:t>Structured Nominal and Modal Reference</a:t>
            </a:r>
            <a:r>
              <a:rPr lang="en-US" sz="5200" dirty="0"/>
              <a:t>: Rutgers, The Sate University of New Jersey dissertation.</a:t>
            </a:r>
          </a:p>
          <a:p>
            <a:pPr>
              <a:spcBef>
                <a:spcPts val="200"/>
              </a:spcBef>
            </a:pPr>
            <a:r>
              <a:rPr lang="en-US" sz="5200" dirty="0" err="1"/>
              <a:t>Brasoveanu</a:t>
            </a:r>
            <a:r>
              <a:rPr lang="en-US" sz="5200" dirty="0"/>
              <a:t>, Adrian. 2008. Donkey pluralities: plural information states versus non-atomic individuals. </a:t>
            </a:r>
            <a:r>
              <a:rPr lang="en-US" sz="5200" i="1" dirty="0"/>
              <a:t>Linguistics and Philosophy </a:t>
            </a:r>
            <a:r>
              <a:rPr lang="en-US" sz="5200" dirty="0"/>
              <a:t>31(2). 129– 209. </a:t>
            </a:r>
          </a:p>
          <a:p>
            <a:pPr>
              <a:spcBef>
                <a:spcPts val="200"/>
              </a:spcBef>
            </a:pPr>
            <a:r>
              <a:rPr lang="en-US" sz="5200" dirty="0"/>
              <a:t>Carlson, Gregory N. 1977. A Unified Analysis of the English Bare Plural. </a:t>
            </a:r>
            <a:r>
              <a:rPr lang="en-US" sz="5200" i="1" dirty="0"/>
              <a:t>Linguistics and Philosophy </a:t>
            </a:r>
            <a:r>
              <a:rPr lang="en-US" sz="5200" dirty="0"/>
              <a:t>1. 413–457. </a:t>
            </a:r>
          </a:p>
          <a:p>
            <a:pPr>
              <a:spcBef>
                <a:spcPts val="200"/>
              </a:spcBef>
            </a:pPr>
            <a:r>
              <a:rPr lang="en-US" sz="5200" dirty="0"/>
              <a:t>Champollion, Lucas. 2010. </a:t>
            </a:r>
            <a:r>
              <a:rPr lang="en-US" sz="5200" i="1" dirty="0"/>
              <a:t>Parts of a Whole: Distributivity as Bridge between Aspect and Measurement</a:t>
            </a:r>
            <a:r>
              <a:rPr lang="en-US" sz="5200" dirty="0"/>
              <a:t>: University of Pennsylvania dissertation. </a:t>
            </a:r>
          </a:p>
          <a:p>
            <a:pPr>
              <a:spcBef>
                <a:spcPts val="200"/>
              </a:spcBef>
            </a:pPr>
            <a:r>
              <a:rPr lang="en-US" sz="5200" dirty="0" err="1"/>
              <a:t>Chierchia</a:t>
            </a:r>
            <a:r>
              <a:rPr lang="en-US" sz="5200" dirty="0"/>
              <a:t>, </a:t>
            </a:r>
            <a:r>
              <a:rPr lang="en-US" sz="5200" dirty="0" err="1"/>
              <a:t>Gennaro</a:t>
            </a:r>
            <a:r>
              <a:rPr lang="en-US" sz="5200" dirty="0"/>
              <a:t>. 1998. Reference to kinds across languages. </a:t>
            </a:r>
            <a:r>
              <a:rPr lang="en-US" sz="5200" i="1" dirty="0"/>
              <a:t>Natural Language Semantics </a:t>
            </a:r>
            <a:r>
              <a:rPr lang="en-US" sz="5200" dirty="0"/>
              <a:t>6. 339–405. </a:t>
            </a:r>
          </a:p>
          <a:p>
            <a:pPr>
              <a:spcBef>
                <a:spcPts val="200"/>
              </a:spcBef>
            </a:pPr>
            <a:r>
              <a:rPr lang="en-US" sz="5200" dirty="0" err="1"/>
              <a:t>Ivlieva</a:t>
            </a:r>
            <a:r>
              <a:rPr lang="en-US" sz="5200" dirty="0"/>
              <a:t>, Natalia. 2013. </a:t>
            </a:r>
            <a:r>
              <a:rPr lang="en-US" sz="5200" i="1" dirty="0"/>
              <a:t>Scalar </a:t>
            </a:r>
            <a:r>
              <a:rPr lang="en-US" sz="5200" i="1" dirty="0" err="1"/>
              <a:t>Implicatures</a:t>
            </a:r>
            <a:r>
              <a:rPr lang="en-US" sz="5200" i="1" dirty="0"/>
              <a:t> and the Grammar of Plurality and Disjunction</a:t>
            </a:r>
            <a:r>
              <a:rPr lang="en-US" sz="5200" dirty="0"/>
              <a:t>: MIT dissertation. </a:t>
            </a:r>
          </a:p>
          <a:p>
            <a:pPr>
              <a:spcBef>
                <a:spcPts val="200"/>
              </a:spcBef>
            </a:pPr>
            <a:r>
              <a:rPr lang="en-US" sz="5200" dirty="0"/>
              <a:t>Kamp, Hans &amp; </a:t>
            </a:r>
            <a:r>
              <a:rPr lang="en-US" sz="5200" dirty="0" err="1"/>
              <a:t>Uwe</a:t>
            </a:r>
            <a:r>
              <a:rPr lang="en-US" sz="5200" dirty="0"/>
              <a:t> </a:t>
            </a:r>
            <a:r>
              <a:rPr lang="en-US" sz="5200" dirty="0" err="1"/>
              <a:t>Reyle</a:t>
            </a:r>
            <a:r>
              <a:rPr lang="en-US" sz="5200" dirty="0"/>
              <a:t>. 1993. </a:t>
            </a:r>
            <a:r>
              <a:rPr lang="en-US" sz="5200" i="1" dirty="0"/>
              <a:t>From discourse to logic: introduction to model the- </a:t>
            </a:r>
            <a:r>
              <a:rPr lang="en-US" sz="5200" i="1" dirty="0" err="1"/>
              <a:t>oretic</a:t>
            </a:r>
            <a:r>
              <a:rPr lang="en-US" sz="5200" i="1" dirty="0"/>
              <a:t> semantics of natural language, formal logic and discourse representation theory</a:t>
            </a:r>
            <a:r>
              <a:rPr lang="en-US" sz="5200" dirty="0"/>
              <a:t>. Dordrecht: Kluwer. </a:t>
            </a:r>
          </a:p>
          <a:p>
            <a:pPr>
              <a:spcBef>
                <a:spcPts val="200"/>
              </a:spcBef>
            </a:pPr>
            <a:r>
              <a:rPr lang="en-US" sz="5200" dirty="0" err="1"/>
              <a:t>Krifka</a:t>
            </a:r>
            <a:r>
              <a:rPr lang="en-US" sz="5200" dirty="0"/>
              <a:t>, Manfred. 1989. </a:t>
            </a:r>
            <a:r>
              <a:rPr lang="en-US" sz="5200" i="1" dirty="0" err="1"/>
              <a:t>Nominalreferenz</a:t>
            </a:r>
            <a:r>
              <a:rPr lang="en-US" sz="5200" i="1" dirty="0"/>
              <a:t> und </a:t>
            </a:r>
            <a:r>
              <a:rPr lang="en-US" sz="5200" i="1" dirty="0" err="1"/>
              <a:t>Zeitkonstitution</a:t>
            </a:r>
            <a:r>
              <a:rPr lang="en-US" sz="5200" i="1" dirty="0"/>
              <a:t>: </a:t>
            </a:r>
            <a:r>
              <a:rPr lang="en-US" sz="5200" i="1" dirty="0" err="1"/>
              <a:t>Zur</a:t>
            </a:r>
            <a:r>
              <a:rPr lang="en-US" sz="5200" i="1" dirty="0"/>
              <a:t> </a:t>
            </a:r>
            <a:r>
              <a:rPr lang="en-US" sz="5200" i="1" dirty="0" err="1"/>
              <a:t>Semantik</a:t>
            </a:r>
            <a:r>
              <a:rPr lang="en-US" sz="5200" i="1" dirty="0"/>
              <a:t> von </a:t>
            </a:r>
            <a:r>
              <a:rPr lang="en-US" sz="5200" i="1" dirty="0" err="1"/>
              <a:t>Massentermen</a:t>
            </a:r>
            <a:r>
              <a:rPr lang="en-US" sz="5200" i="1" dirty="0"/>
              <a:t>, </a:t>
            </a:r>
            <a:r>
              <a:rPr lang="en-US" sz="5200" i="1" dirty="0" err="1"/>
              <a:t>Pluraltermen</a:t>
            </a:r>
            <a:r>
              <a:rPr lang="en-US" sz="5200" i="1" dirty="0"/>
              <a:t> und </a:t>
            </a:r>
            <a:r>
              <a:rPr lang="en-US" sz="5200" i="1" dirty="0" err="1"/>
              <a:t>Aspektklassen</a:t>
            </a:r>
            <a:r>
              <a:rPr lang="en-US" sz="5200" dirty="0"/>
              <a:t>. </a:t>
            </a:r>
            <a:r>
              <a:rPr lang="en-US" sz="5200" dirty="0" err="1"/>
              <a:t>München</a:t>
            </a:r>
            <a:r>
              <a:rPr lang="en-US" sz="5200" dirty="0"/>
              <a:t>: Wilhelm Fink. </a:t>
            </a:r>
          </a:p>
          <a:p>
            <a:pPr>
              <a:spcBef>
                <a:spcPts val="200"/>
              </a:spcBef>
            </a:pPr>
            <a:r>
              <a:rPr lang="en-US" sz="5200" dirty="0" err="1"/>
              <a:t>Landman</a:t>
            </a:r>
            <a:r>
              <a:rPr lang="en-US" sz="5200" dirty="0"/>
              <a:t>, Fred. 1989. Groups I. </a:t>
            </a:r>
            <a:r>
              <a:rPr lang="en-US" sz="5200" i="1" dirty="0"/>
              <a:t>Linguistics and Philosophy </a:t>
            </a:r>
            <a:r>
              <a:rPr lang="en-US" sz="5200" dirty="0"/>
              <a:t>12(5). 559–605. </a:t>
            </a:r>
          </a:p>
          <a:p>
            <a:pPr>
              <a:spcBef>
                <a:spcPts val="200"/>
              </a:spcBef>
            </a:pPr>
            <a:r>
              <a:rPr lang="en-US" sz="5200" dirty="0"/>
              <a:t>Link, </a:t>
            </a:r>
            <a:r>
              <a:rPr lang="en-US" sz="5200" dirty="0" err="1"/>
              <a:t>Godehard</a:t>
            </a:r>
            <a:r>
              <a:rPr lang="en-US" sz="5200" dirty="0"/>
              <a:t>. 1983. The Logical </a:t>
            </a:r>
            <a:r>
              <a:rPr lang="en-US" sz="5200" dirty="0" err="1"/>
              <a:t>Anlysis</a:t>
            </a:r>
            <a:r>
              <a:rPr lang="en-US" sz="5200" dirty="0"/>
              <a:t> of Plurals and ass Terms: A Lattice-Theoretical Approach. In Rainer </a:t>
            </a:r>
            <a:r>
              <a:rPr lang="en-US" sz="5200" dirty="0" err="1"/>
              <a:t>Bauerle</a:t>
            </a:r>
            <a:r>
              <a:rPr lang="en-US" sz="5200" dirty="0"/>
              <a:t>, </a:t>
            </a:r>
            <a:r>
              <a:rPr lang="en-US" sz="5200" dirty="0" err="1"/>
              <a:t>Christoph</a:t>
            </a:r>
            <a:r>
              <a:rPr lang="en-US" sz="5200" dirty="0"/>
              <a:t> </a:t>
            </a:r>
            <a:r>
              <a:rPr lang="en-US" sz="5200" dirty="0" err="1"/>
              <a:t>Schwarze</a:t>
            </a:r>
            <a:r>
              <a:rPr lang="en-US" sz="5200" dirty="0"/>
              <a:t> &amp; </a:t>
            </a:r>
            <a:r>
              <a:rPr lang="en-US" sz="5200" dirty="0" err="1"/>
              <a:t>Arnim</a:t>
            </a:r>
            <a:r>
              <a:rPr lang="en-US" sz="5200" dirty="0"/>
              <a:t> von 118 </a:t>
            </a:r>
            <a:r>
              <a:rPr lang="en-US" sz="5200" dirty="0" err="1"/>
              <a:t>Stechow</a:t>
            </a:r>
            <a:r>
              <a:rPr lang="en-US" sz="5200" dirty="0"/>
              <a:t> (eds.), </a:t>
            </a:r>
            <a:r>
              <a:rPr lang="en-US" sz="5200" i="1" dirty="0"/>
              <a:t>Meaning, Use and Interpretation of Language</a:t>
            </a:r>
            <a:r>
              <a:rPr lang="en-US" sz="5200" dirty="0"/>
              <a:t>, Berlin: De </a:t>
            </a:r>
            <a:r>
              <a:rPr lang="en-US" sz="5200" dirty="0" err="1"/>
              <a:t>Gruyter</a:t>
            </a:r>
            <a:r>
              <a:rPr lang="en-US" sz="5200" dirty="0"/>
              <a:t>. 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693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321309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200"/>
              </a:spcBef>
            </a:pPr>
            <a:r>
              <a:rPr lang="en-US" sz="1900" dirty="0" err="1"/>
              <a:t>Muskens</a:t>
            </a:r>
            <a:r>
              <a:rPr lang="en-US" sz="1900" dirty="0"/>
              <a:t>, Richard. 1996. Combining Montague semantics and discourse representation. </a:t>
            </a:r>
            <a:r>
              <a:rPr lang="en-US" sz="1900" i="1" dirty="0"/>
              <a:t>Linguistics and Philosophy </a:t>
            </a:r>
            <a:r>
              <a:rPr lang="en-US" sz="1900" dirty="0"/>
              <a:t>19. 143–186. </a:t>
            </a:r>
          </a:p>
          <a:p>
            <a:pPr>
              <a:spcBef>
                <a:spcPts val="200"/>
              </a:spcBef>
            </a:pPr>
            <a:r>
              <a:rPr lang="en-US" sz="1900" dirty="0" err="1"/>
              <a:t>Partee</a:t>
            </a:r>
            <a:r>
              <a:rPr lang="en-US" sz="1900" dirty="0"/>
              <a:t>, Barbara H. 1975. Comments on C. J. Fillmore’s and N. Chomsky’s papers. In Robert Austerlitz (ed.), </a:t>
            </a:r>
            <a:r>
              <a:rPr lang="en-US" sz="1900" i="1" dirty="0"/>
              <a:t>Scope of American Linguistics</a:t>
            </a:r>
            <a:r>
              <a:rPr lang="en-US" sz="1900" dirty="0"/>
              <a:t>, 197–209. </a:t>
            </a:r>
            <a:r>
              <a:rPr lang="en-US" sz="1900" dirty="0" err="1"/>
              <a:t>Lisse</a:t>
            </a:r>
            <a:r>
              <a:rPr lang="en-US" sz="1900" dirty="0"/>
              <a:t>: The Peter De </a:t>
            </a:r>
            <a:r>
              <a:rPr lang="en-US" sz="1900" dirty="0" err="1"/>
              <a:t>Ridder</a:t>
            </a:r>
            <a:r>
              <a:rPr lang="en-US" sz="1900" dirty="0"/>
              <a:t> Press.</a:t>
            </a:r>
          </a:p>
          <a:p>
            <a:pPr>
              <a:spcBef>
                <a:spcPts val="200"/>
              </a:spcBef>
            </a:pPr>
            <a:r>
              <a:rPr lang="en-US" sz="1900" dirty="0" err="1"/>
              <a:t>Partee</a:t>
            </a:r>
            <a:r>
              <a:rPr lang="en-US" sz="1900" dirty="0"/>
              <a:t>, Barbara H. 1985. “Dependent Plurals” Are Distinct From Bare Plurals. </a:t>
            </a:r>
          </a:p>
          <a:p>
            <a:pPr>
              <a:spcBef>
                <a:spcPts val="200"/>
              </a:spcBef>
            </a:pPr>
            <a:r>
              <a:rPr lang="en-US" sz="1900" dirty="0" err="1"/>
              <a:t>Sauerland</a:t>
            </a:r>
            <a:r>
              <a:rPr lang="en-US" sz="1900" dirty="0"/>
              <a:t>, </a:t>
            </a:r>
            <a:r>
              <a:rPr lang="en-US" sz="1900" dirty="0" err="1"/>
              <a:t>Uli</a:t>
            </a:r>
            <a:r>
              <a:rPr lang="en-US" sz="1900" dirty="0"/>
              <a:t>. 1998. Plurals, Derived Predicates and Reciprocals. In </a:t>
            </a:r>
            <a:r>
              <a:rPr lang="en-US" sz="1900" dirty="0" err="1"/>
              <a:t>Uli</a:t>
            </a:r>
            <a:r>
              <a:rPr lang="en-US" sz="1900" dirty="0"/>
              <a:t> </a:t>
            </a:r>
            <a:r>
              <a:rPr lang="en-US" sz="1900" dirty="0" err="1"/>
              <a:t>Sauerland</a:t>
            </a:r>
            <a:r>
              <a:rPr lang="en-US" sz="1900" dirty="0"/>
              <a:t> &amp; Orin </a:t>
            </a:r>
            <a:r>
              <a:rPr lang="en-US" sz="1900" dirty="0" err="1"/>
              <a:t>Percus</a:t>
            </a:r>
            <a:r>
              <a:rPr lang="en-US" sz="1900" dirty="0"/>
              <a:t> (eds.), </a:t>
            </a:r>
            <a:r>
              <a:rPr lang="en-US" sz="1900" i="1" dirty="0"/>
              <a:t>The Interpretive Tract, MIT Working Papers in Linguistics 25</a:t>
            </a:r>
            <a:r>
              <a:rPr lang="en-US" sz="1900" dirty="0"/>
              <a:t>, Cambridge, MA. </a:t>
            </a:r>
          </a:p>
          <a:p>
            <a:pPr>
              <a:spcBef>
                <a:spcPts val="200"/>
              </a:spcBef>
            </a:pPr>
            <a:r>
              <a:rPr lang="en-US" sz="1900" dirty="0"/>
              <a:t>Spector, Benjamin. 2003. Plural indefinite DPs as PLURAL-polarity items. In Joseph </a:t>
            </a:r>
            <a:r>
              <a:rPr lang="en-US" sz="1900" dirty="0" err="1"/>
              <a:t>Quer</a:t>
            </a:r>
            <a:r>
              <a:rPr lang="en-US" sz="1900" dirty="0"/>
              <a:t>, Jan </a:t>
            </a:r>
            <a:r>
              <a:rPr lang="en-US" sz="1900" dirty="0" err="1"/>
              <a:t>Shroten</a:t>
            </a:r>
            <a:r>
              <a:rPr lang="en-US" sz="1900" dirty="0"/>
              <a:t>, Mauro </a:t>
            </a:r>
            <a:r>
              <a:rPr lang="en-US" sz="1900" dirty="0" err="1"/>
              <a:t>Scorretti</a:t>
            </a:r>
            <a:r>
              <a:rPr lang="en-US" sz="1900" dirty="0"/>
              <a:t>, Petra </a:t>
            </a:r>
            <a:r>
              <a:rPr lang="en-US" sz="1900" dirty="0" err="1"/>
              <a:t>Sleeman</a:t>
            </a:r>
            <a:r>
              <a:rPr lang="en-US" sz="1900" dirty="0"/>
              <a:t> &amp; </a:t>
            </a:r>
            <a:r>
              <a:rPr lang="en-US" sz="1900" dirty="0" err="1"/>
              <a:t>Els</a:t>
            </a:r>
            <a:r>
              <a:rPr lang="en-US" sz="1900" dirty="0"/>
              <a:t> </a:t>
            </a:r>
            <a:r>
              <a:rPr lang="en-US" sz="1900" dirty="0" err="1"/>
              <a:t>Verheugd</a:t>
            </a:r>
            <a:r>
              <a:rPr lang="en-US" sz="1900" dirty="0"/>
              <a:t> (eds.), </a:t>
            </a:r>
            <a:r>
              <a:rPr lang="en-US" sz="1900" i="1" dirty="0"/>
              <a:t>Romance languages and linguistic theory 2001: Selected papers from ‘Going Romance’</a:t>
            </a:r>
            <a:r>
              <a:rPr lang="en-US" sz="1900" dirty="0"/>
              <a:t>, Amsterdam/Philadelphia: John </a:t>
            </a:r>
            <a:r>
              <a:rPr lang="en-US" sz="1900" dirty="0" err="1"/>
              <a:t>Benjamins</a:t>
            </a:r>
            <a:r>
              <a:rPr lang="en-US" sz="1900" dirty="0"/>
              <a:t>. </a:t>
            </a:r>
          </a:p>
          <a:p>
            <a:pPr>
              <a:spcBef>
                <a:spcPts val="200"/>
              </a:spcBef>
            </a:pPr>
            <a:r>
              <a:rPr lang="en-US" sz="1900" dirty="0" err="1"/>
              <a:t>Sternefeld</a:t>
            </a:r>
            <a:r>
              <a:rPr lang="en-US" sz="1900" dirty="0"/>
              <a:t>, Wolfgang. 1998. Reciprocity and Cumulative Predication. </a:t>
            </a:r>
            <a:r>
              <a:rPr lang="en-US" sz="1900" i="1" dirty="0" err="1"/>
              <a:t>Natu</a:t>
            </a:r>
            <a:r>
              <a:rPr lang="en-US" sz="1900" i="1" dirty="0"/>
              <a:t>- </a:t>
            </a:r>
            <a:r>
              <a:rPr lang="en-US" sz="1900" i="1" dirty="0" err="1"/>
              <a:t>ral</a:t>
            </a:r>
            <a:r>
              <a:rPr lang="en-US" sz="1900" i="1" dirty="0"/>
              <a:t> language semantics </a:t>
            </a:r>
            <a:r>
              <a:rPr lang="en-US" sz="1900" dirty="0"/>
              <a:t>303–337. </a:t>
            </a:r>
          </a:p>
          <a:p>
            <a:pPr>
              <a:spcBef>
                <a:spcPts val="200"/>
              </a:spcBef>
            </a:pPr>
            <a:r>
              <a:rPr lang="en-US" sz="1900" dirty="0"/>
              <a:t>Zweig, </a:t>
            </a:r>
            <a:r>
              <a:rPr lang="en-US" sz="1900" dirty="0" err="1"/>
              <a:t>Eytan</a:t>
            </a:r>
            <a:r>
              <a:rPr lang="en-US" sz="1900" dirty="0"/>
              <a:t>. 2008. </a:t>
            </a:r>
            <a:r>
              <a:rPr lang="en-US" sz="1900" i="1" dirty="0"/>
              <a:t>Dependent Plurals and Plural Meaning</a:t>
            </a:r>
            <a:r>
              <a:rPr lang="en-US" sz="1900" dirty="0"/>
              <a:t>: New York University dissertation.</a:t>
            </a:r>
          </a:p>
          <a:p>
            <a:pPr>
              <a:spcBef>
                <a:spcPts val="200"/>
              </a:spcBef>
            </a:pPr>
            <a:r>
              <a:rPr lang="en-US" sz="1900" dirty="0"/>
              <a:t>Zweig, </a:t>
            </a:r>
            <a:r>
              <a:rPr lang="en-US" sz="1900" dirty="0" err="1"/>
              <a:t>Eytan</a:t>
            </a:r>
            <a:r>
              <a:rPr lang="en-US" sz="1900" dirty="0"/>
              <a:t>. 2009. Number-Neutral Bare plurals and the Multiplicity </a:t>
            </a:r>
            <a:r>
              <a:rPr lang="en-US" sz="1900" dirty="0" err="1"/>
              <a:t>Implicature</a:t>
            </a:r>
            <a:r>
              <a:rPr lang="en-US" sz="1900" dirty="0"/>
              <a:t>. </a:t>
            </a:r>
            <a:r>
              <a:rPr lang="en-US" sz="1900" i="1" dirty="0"/>
              <a:t>Linguistics and Philosophy </a:t>
            </a:r>
            <a:r>
              <a:rPr lang="en-US" sz="1900" dirty="0"/>
              <a:t>32. 353–407.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24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Dependent Plurals:</a:t>
            </a:r>
            <a:br>
              <a:rPr lang="en-US" sz="3200" dirty="0"/>
            </a:br>
            <a:r>
              <a:rPr lang="en-US" sz="3200" dirty="0"/>
              <a:t>Distributivity-based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133601"/>
            <a:ext cx="7937500" cy="39319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(11)  a. All the girl watched three movies.   </a:t>
            </a:r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dirty="0">
                <a:solidFill>
                  <a:srgbClr val="FF0000"/>
                </a:solidFill>
                <a:sym typeface="Zapf Dingbats"/>
              </a:rPr>
              <a:t>Co-</a:t>
            </a:r>
            <a:r>
              <a:rPr lang="en-US" dirty="0" err="1">
                <a:solidFill>
                  <a:srgbClr val="FF0000"/>
                </a:solidFill>
                <a:sym typeface="Zapf Dingbats"/>
              </a:rPr>
              <a:t>distr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b. Most of the girls watched three movies.   </a:t>
            </a:r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dirty="0">
                <a:solidFill>
                  <a:srgbClr val="FF0000"/>
                </a:solidFill>
                <a:sym typeface="Zapf Dingbats"/>
              </a:rPr>
              <a:t>Co-</a:t>
            </a:r>
            <a:r>
              <a:rPr lang="en-US" dirty="0" err="1">
                <a:solidFill>
                  <a:srgbClr val="FF0000"/>
                </a:solidFill>
                <a:sym typeface="Zapf Dingbats"/>
              </a:rPr>
              <a:t>distr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c. Both girls watched two movies.</a:t>
            </a:r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  ✗</a:t>
            </a:r>
            <a:r>
              <a:rPr lang="en-US" dirty="0">
                <a:solidFill>
                  <a:srgbClr val="FF0000"/>
                </a:solidFill>
                <a:sym typeface="Zapf Dingbats"/>
              </a:rPr>
              <a:t>Co-</a:t>
            </a:r>
            <a:r>
              <a:rPr lang="en-US" dirty="0" err="1">
                <a:solidFill>
                  <a:srgbClr val="FF0000"/>
                </a:solidFill>
                <a:sym typeface="Zapf Dingbats"/>
              </a:rPr>
              <a:t>distr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Plural quantifiers (e.g.</a:t>
            </a:r>
            <a:r>
              <a:rPr lang="en-US" i="1" dirty="0"/>
              <a:t> all, most, both</a:t>
            </a:r>
            <a:r>
              <a:rPr lang="en-US" dirty="0"/>
              <a:t>) pattern with singular quantifiers (e.g. </a:t>
            </a:r>
            <a:r>
              <a:rPr lang="en-US" i="1" dirty="0"/>
              <a:t>each, every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67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Data: Overview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272612"/>
              </p:ext>
            </p:extLst>
          </p:nvPr>
        </p:nvGraphicFramePr>
        <p:xfrm>
          <a:off x="900113" y="2133600"/>
          <a:ext cx="7345364" cy="1381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36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</a:t>
                      </a:r>
                      <a:r>
                        <a:rPr lang="en-US" dirty="0" err="1"/>
                        <a:t>Distr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All/most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Each/Every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DPs with Numerals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Bare plurals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0113" y="3822700"/>
            <a:ext cx="69373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‘Bare plurals’ don</a:t>
            </a:r>
            <a:r>
              <a:rPr lang="mr-IN" dirty="0"/>
              <a:t>’</a:t>
            </a:r>
            <a:r>
              <a:rPr lang="en-US" dirty="0"/>
              <a:t>t have to be completely bare:</a:t>
            </a:r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(15)   a. All the students handed in their papers.</a:t>
            </a:r>
          </a:p>
          <a:p>
            <a:pPr>
              <a:spcAft>
                <a:spcPts val="600"/>
              </a:spcAft>
            </a:pPr>
            <a:r>
              <a:rPr lang="en-US" dirty="0"/>
              <a:t>         b. Most of the students read the papers they were assigned.</a:t>
            </a:r>
          </a:p>
          <a:p>
            <a:r>
              <a:rPr lang="en-US" dirty="0"/>
              <a:t>         c. </a:t>
            </a:r>
            <a:r>
              <a:rPr lang="nb-NO" dirty="0"/>
              <a:t>Most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these</a:t>
            </a:r>
            <a:r>
              <a:rPr lang="nb-NO" dirty="0"/>
              <a:t> </a:t>
            </a:r>
            <a:r>
              <a:rPr lang="nb-NO" dirty="0" err="1"/>
              <a:t>groups</a:t>
            </a:r>
            <a:r>
              <a:rPr lang="nb-NO" dirty="0"/>
              <a:t> live </a:t>
            </a:r>
            <a:r>
              <a:rPr lang="nb-NO" dirty="0" err="1"/>
              <a:t>permanently</a:t>
            </a:r>
            <a:r>
              <a:rPr lang="nb-NO" dirty="0"/>
              <a:t> </a:t>
            </a:r>
            <a:r>
              <a:rPr lang="nb-NO" dirty="0" err="1"/>
              <a:t>along</a:t>
            </a:r>
            <a:r>
              <a:rPr lang="nb-NO" dirty="0"/>
              <a:t> </a:t>
            </a:r>
            <a:r>
              <a:rPr lang="nb-NO" dirty="0" err="1"/>
              <a:t>certain</a:t>
            </a:r>
            <a:endParaRPr lang="nb-NO" dirty="0"/>
          </a:p>
          <a:p>
            <a:r>
              <a:rPr lang="nb-NO" dirty="0"/>
              <a:t>             </a:t>
            </a:r>
            <a:r>
              <a:rPr lang="nb-NO" dirty="0" err="1"/>
              <a:t>coastlines</a:t>
            </a:r>
            <a:r>
              <a:rPr lang="nb-NO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50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12665</TotalTime>
  <Words>5425</Words>
  <Application>Microsoft Macintosh PowerPoint</Application>
  <PresentationFormat>On-screen Show (4:3)</PresentationFormat>
  <Paragraphs>1146</Paragraphs>
  <Slides>79</Slides>
  <Notes>3</Notes>
  <HiddenSlides>8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Brush Script MT</vt:lpstr>
      <vt:lpstr>Arial</vt:lpstr>
      <vt:lpstr>Calibri</vt:lpstr>
      <vt:lpstr>Calisto MT</vt:lpstr>
      <vt:lpstr>Symbol</vt:lpstr>
      <vt:lpstr>Wingdings</vt:lpstr>
      <vt:lpstr>Zapf Dingbats</vt:lpstr>
      <vt:lpstr>Capital</vt:lpstr>
      <vt:lpstr>Dependent Plurals and Three Levels of Multiplicity</vt:lpstr>
      <vt:lpstr>Encoding Co-Distributivity</vt:lpstr>
      <vt:lpstr>Ontological Plurality</vt:lpstr>
      <vt:lpstr>Cumulativity</vt:lpstr>
      <vt:lpstr>Cumulativity</vt:lpstr>
      <vt:lpstr>Distributivity</vt:lpstr>
      <vt:lpstr>The Puzzle: Dependent Plurals</vt:lpstr>
      <vt:lpstr>Dependent Plurals: Distributivity-based Analysis</vt:lpstr>
      <vt:lpstr>The Data: Overview</vt:lpstr>
      <vt:lpstr>Dependent Plurals: Distributivity-based Analysis</vt:lpstr>
      <vt:lpstr>Dependent Plurals: Distributivity-based Analysis</vt:lpstr>
      <vt:lpstr>Dependent Plurals: Cumulativity-based Analysis</vt:lpstr>
      <vt:lpstr>Dependent Plurals: Cumulativity-based Analysis</vt:lpstr>
      <vt:lpstr>Dependent Plurals: Cumulativity-based Analysis</vt:lpstr>
      <vt:lpstr>Dependent Plurals: Cumulativity-based Analysis</vt:lpstr>
      <vt:lpstr>The Data: Overview</vt:lpstr>
      <vt:lpstr>Semantics with Plural Info States</vt:lpstr>
      <vt:lpstr>Plural Info States</vt:lpstr>
      <vt:lpstr>DRSs</vt:lpstr>
      <vt:lpstr>Truth</vt:lpstr>
      <vt:lpstr>Truth</vt:lpstr>
      <vt:lpstr>Weak Distributivity</vt:lpstr>
      <vt:lpstr>Strong Distributivity</vt:lpstr>
      <vt:lpstr>Assignment-level Plurality</vt:lpstr>
      <vt:lpstr>State-level Plurality</vt:lpstr>
      <vt:lpstr>Proposal: Determiners</vt:lpstr>
      <vt:lpstr>Proposal: Numerals</vt:lpstr>
      <vt:lpstr>Proposal: Numerals</vt:lpstr>
      <vt:lpstr>Proposal: Number</vt:lpstr>
      <vt:lpstr>Proposal: Number</vt:lpstr>
      <vt:lpstr>Proposal: Number</vt:lpstr>
      <vt:lpstr>All vs Non-Q</vt:lpstr>
      <vt:lpstr>All vs Non-Q</vt:lpstr>
      <vt:lpstr>All vs Non-Q</vt:lpstr>
      <vt:lpstr>All vs Non-Q</vt:lpstr>
      <vt:lpstr>All vs Non-Q</vt:lpstr>
      <vt:lpstr>All vs Each</vt:lpstr>
      <vt:lpstr>All vs Each</vt:lpstr>
      <vt:lpstr>All vs Each</vt:lpstr>
      <vt:lpstr>All vs Each</vt:lpstr>
      <vt:lpstr>All vs Each</vt:lpstr>
      <vt:lpstr>All vs Each</vt:lpstr>
      <vt:lpstr>Conclusions</vt:lpstr>
      <vt:lpstr>Collective Predication</vt:lpstr>
      <vt:lpstr>Collective Predication</vt:lpstr>
      <vt:lpstr>Collective Predication</vt:lpstr>
      <vt:lpstr>Collective Predication</vt:lpstr>
      <vt:lpstr>Collective Predication</vt:lpstr>
      <vt:lpstr>Collective Predication</vt:lpstr>
      <vt:lpstr>Collective Predication</vt:lpstr>
      <vt:lpstr>Long-Distance Dependent Plurals</vt:lpstr>
      <vt:lpstr>Long-Distance Dependent Plurals</vt:lpstr>
      <vt:lpstr>Long-Distance Dependent Plurals</vt:lpstr>
      <vt:lpstr>Partee’s Generalization:  The Data</vt:lpstr>
      <vt:lpstr>Bare Plurals and Kinds</vt:lpstr>
      <vt:lpstr>Bare Plurals and Kinds</vt:lpstr>
      <vt:lpstr>Singular and Numerals as Classifiers</vt:lpstr>
      <vt:lpstr>Singular and Numerals as Classifiers</vt:lpstr>
      <vt:lpstr>Proposal: Null Classifier</vt:lpstr>
      <vt:lpstr>Proposal: Null Classifier</vt:lpstr>
      <vt:lpstr>Accounting for Partee’s Generalization</vt:lpstr>
      <vt:lpstr>Accounting for Partee’s Generalization</vt:lpstr>
      <vt:lpstr>Accounting for Partee’s Generalization</vt:lpstr>
      <vt:lpstr>Accounting for Partee’s Generalization</vt:lpstr>
      <vt:lpstr>Accounting for Partee’s Generalization</vt:lpstr>
      <vt:lpstr>Conclusions</vt:lpstr>
      <vt:lpstr>Conclusions</vt:lpstr>
      <vt:lpstr>PowerPoint Presentation</vt:lpstr>
      <vt:lpstr>Further Applications</vt:lpstr>
      <vt:lpstr>Collective Predication</vt:lpstr>
      <vt:lpstr>Intervention Effects</vt:lpstr>
      <vt:lpstr>Intervention Effects</vt:lpstr>
      <vt:lpstr>Long-Distance Dependent Plurals</vt:lpstr>
      <vt:lpstr>Partee’s Generalization</vt:lpstr>
      <vt:lpstr>Appendix</vt:lpstr>
      <vt:lpstr>Appendix</vt:lpstr>
      <vt:lpstr>Appendix</vt:lpstr>
      <vt:lpstr>References</vt:lpstr>
      <vt:lpstr>References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Dependent Plurals and Two Types of Distributivity</dc:title>
  <dc:creator>Sergey Minor</dc:creator>
  <cp:lastModifiedBy>Sergey Minor</cp:lastModifiedBy>
  <cp:revision>258</cp:revision>
  <dcterms:created xsi:type="dcterms:W3CDTF">2016-02-04T16:47:55Z</dcterms:created>
  <dcterms:modified xsi:type="dcterms:W3CDTF">2019-04-10T21:20:15Z</dcterms:modified>
</cp:coreProperties>
</file>