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7" r:id="rId7"/>
    <p:sldId id="257" r:id="rId8"/>
    <p:sldId id="269" r:id="rId9"/>
    <p:sldId id="270" r:id="rId10"/>
    <p:sldId id="271" r:id="rId11"/>
    <p:sldId id="268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6"/>
    <p:restoredTop sz="94590"/>
  </p:normalViewPr>
  <p:slideViewPr>
    <p:cSldViewPr snapToGrid="0" snapToObjects="1">
      <p:cViewPr>
        <p:scale>
          <a:sx n="89" d="100"/>
          <a:sy n="89" d="100"/>
        </p:scale>
        <p:origin x="-11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cap="all" normalizeH="0" baseline="0">
                <a:effectLst/>
              </a:rPr>
              <a:t>Ta łza</a:t>
            </a:r>
            <a:r>
              <a:rPr lang="en-US" sz="1500" b="1" i="0" u="none" strike="noStrike" cap="all" normalizeH="0" baseline="0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Лист1!$A$3:$I$3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0.06</c:v>
                </c:pt>
                <c:pt idx="3">
                  <c:v>0.93</c:v>
                </c:pt>
                <c:pt idx="4">
                  <c:v>0.06</c:v>
                </c:pt>
                <c:pt idx="5">
                  <c:v>0.93</c:v>
                </c:pt>
                <c:pt idx="6">
                  <c:v>0</c:v>
                </c:pt>
                <c:pt idx="7">
                  <c:v>0.93</c:v>
                </c:pt>
                <c:pt idx="8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4-C04A-9A60-6E2407A2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28553680"/>
        <c:axId val="1329101664"/>
      </c:lineChart>
      <c:catAx>
        <c:axId val="1328553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101664"/>
        <c:crosses val="autoZero"/>
        <c:auto val="1"/>
        <c:lblAlgn val="ctr"/>
        <c:lblOffset val="100"/>
        <c:noMultiLvlLbl val="0"/>
      </c:catAx>
      <c:valAx>
        <c:axId val="1329101664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855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effectLst/>
              </a:rPr>
              <a:t>Choć pól i łąk</a:t>
            </a:r>
            <a:endParaRPr lang="ru-RU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23140857392827"/>
          <c:y val="0.15310185185185185"/>
          <c:w val="0.89376859142607179"/>
          <c:h val="0.69709900845727613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Лист1!$A$5:$G$5</c:f>
              <c:numCache>
                <c:formatCode>General</c:formatCode>
                <c:ptCount val="7"/>
                <c:pt idx="0">
                  <c:v>0</c:v>
                </c:pt>
                <c:pt idx="1">
                  <c:v>0.92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1E-3A47-BA3A-93F05181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30618752"/>
        <c:axId val="1330610912"/>
      </c:lineChart>
      <c:catAx>
        <c:axId val="1330618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610912"/>
        <c:crosses val="autoZero"/>
        <c:auto val="1"/>
        <c:lblAlgn val="ctr"/>
        <c:lblOffset val="100"/>
        <c:noMultiLvlLbl val="0"/>
      </c:catAx>
      <c:valAx>
        <c:axId val="1330610912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61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cap="all" normalizeH="0" baseline="0">
                <a:effectLst/>
              </a:rPr>
              <a:t>Ulewa</a:t>
            </a:r>
            <a:r>
              <a:rPr lang="en-US" sz="1500" b="1" i="0" u="none" strike="noStrike" cap="all" normalizeH="0" baseline="0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Лист1!$A$7:$H$7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AB-8E40-B8CD-8C4FFD6DF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29254400"/>
        <c:axId val="1354470080"/>
      </c:lineChart>
      <c:catAx>
        <c:axId val="13292544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470080"/>
        <c:crosses val="autoZero"/>
        <c:auto val="1"/>
        <c:lblAlgn val="ctr"/>
        <c:lblOffset val="100"/>
        <c:noMultiLvlLbl val="0"/>
      </c:catAx>
      <c:valAx>
        <c:axId val="135447008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2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cap="all" normalizeH="0" baseline="0">
                <a:effectLst/>
              </a:rPr>
              <a:t>Daremne żale</a:t>
            </a:r>
            <a:r>
              <a:rPr lang="en-US" sz="1500" b="1" i="0" u="none" strike="noStrike" cap="all" normalizeH="0" baseline="0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Лист1!$A$9:$H$9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0.9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D-CD46-9E4B-CFDA7FD8D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54850496"/>
        <c:axId val="1355319440"/>
      </c:lineChart>
      <c:catAx>
        <c:axId val="1354850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319440"/>
        <c:crosses val="autoZero"/>
        <c:auto val="1"/>
        <c:lblAlgn val="ctr"/>
        <c:lblOffset val="100"/>
        <c:noMultiLvlLbl val="0"/>
      </c:catAx>
      <c:valAx>
        <c:axId val="135531944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85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effectLst/>
              </a:rPr>
              <a:t>"Pieśń o domu</a:t>
            </a:r>
            <a:r>
              <a:rPr lang="ru-RU" sz="1500" baseline="0">
                <a:effectLst/>
              </a:rPr>
              <a:t>"</a:t>
            </a:r>
            <a:endParaRPr lang="ru-RU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500" b="1" i="0" u="none" strike="noStrike" kern="1200" cap="all" spc="100" normalizeH="0" baseline="0"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Лист1!$A$1:$H$1</c:f>
              <c:numCache>
                <c:formatCode>General</c:formatCode>
                <c:ptCount val="8"/>
                <c:pt idx="0">
                  <c:v>0.375</c:v>
                </c:pt>
                <c:pt idx="1">
                  <c:v>0.625</c:v>
                </c:pt>
                <c:pt idx="2">
                  <c:v>8.3000000000000004E-2</c:v>
                </c:pt>
                <c:pt idx="3">
                  <c:v>0.95799999999999996</c:v>
                </c:pt>
                <c:pt idx="4">
                  <c:v>4.1000000000000002E-2</c:v>
                </c:pt>
                <c:pt idx="5">
                  <c:v>0.91600000000000004</c:v>
                </c:pt>
                <c:pt idx="6">
                  <c:v>4.1000000000000002E-2</c:v>
                </c:pt>
                <c:pt idx="7">
                  <c:v>0.95799999999999996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2B-AA4D-9B0B-932AD2885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88862447"/>
        <c:axId val="1890873871"/>
      </c:lineChart>
      <c:catAx>
        <c:axId val="18888624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873871"/>
        <c:crosses val="autoZero"/>
        <c:auto val="1"/>
        <c:lblAlgn val="ctr"/>
        <c:lblOffset val="100"/>
        <c:noMultiLvlLbl val="0"/>
      </c:catAx>
      <c:valAx>
        <c:axId val="1890873871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86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"Angelus"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23140857392827"/>
          <c:y val="0.18238444152814234"/>
          <c:w val="0.89376859142607179"/>
          <c:h val="0.7141127150772820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Лист1!$A$1:$H$1</c:f>
              <c:numCache>
                <c:formatCode>General</c:formatCode>
                <c:ptCount val="8"/>
                <c:pt idx="0">
                  <c:v>0.156</c:v>
                </c:pt>
                <c:pt idx="1">
                  <c:v>0.78100000000000003</c:v>
                </c:pt>
                <c:pt idx="2">
                  <c:v>0</c:v>
                </c:pt>
                <c:pt idx="3">
                  <c:v>0.93700000000000006</c:v>
                </c:pt>
                <c:pt idx="4">
                  <c:v>0</c:v>
                </c:pt>
                <c:pt idx="5">
                  <c:v>0.96799999999999997</c:v>
                </c:pt>
                <c:pt idx="6">
                  <c:v>3.1E-2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F7-C444-B48D-A4D442D79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89019951"/>
        <c:axId val="1888741391"/>
      </c:lineChart>
      <c:catAx>
        <c:axId val="18890199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741391"/>
        <c:crosses val="autoZero"/>
        <c:auto val="1"/>
        <c:lblAlgn val="ctr"/>
        <c:lblOffset val="100"/>
        <c:noMultiLvlLbl val="0"/>
      </c:catAx>
      <c:valAx>
        <c:axId val="1888741391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019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"Z</a:t>
            </a:r>
            <a:r>
              <a:rPr lang="en-US" baseline="0"/>
              <a:t> oddali"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Лист1!$A$1:$H$1</c:f>
              <c:numCache>
                <c:formatCode>General</c:formatCode>
                <c:ptCount val="8"/>
                <c:pt idx="0">
                  <c:v>0.2</c:v>
                </c:pt>
                <c:pt idx="1">
                  <c:v>0.75</c:v>
                </c:pt>
                <c:pt idx="2">
                  <c:v>0.05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50-544C-AFC2-CE6EEDCF0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69798671"/>
        <c:axId val="1893186015"/>
      </c:lineChart>
      <c:catAx>
        <c:axId val="186979867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3186015"/>
        <c:crosses val="autoZero"/>
        <c:auto val="1"/>
        <c:lblAlgn val="ctr"/>
        <c:lblOffset val="100"/>
        <c:noMultiLvlLbl val="0"/>
      </c:catAx>
      <c:valAx>
        <c:axId val="1893186015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79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" sz="1500" b="0" i="0" u="none" strike="noStrike" cap="all" normalizeH="0" baseline="0" dirty="0">
                <a:effectLst/>
              </a:rPr>
              <a:t>MŁODY ŻOŁNIERZU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Лист1!$A$1:$F$1</c:f>
              <c:numCache>
                <c:formatCode>General</c:formatCode>
                <c:ptCount val="6"/>
                <c:pt idx="0">
                  <c:v>7.0000000000000007E-2</c:v>
                </c:pt>
                <c:pt idx="1">
                  <c:v>0.92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9-BD4F-904F-B4A8E0D70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93211215"/>
        <c:axId val="1889290431"/>
      </c:lineChart>
      <c:catAx>
        <c:axId val="18932112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290431"/>
        <c:crosses val="autoZero"/>
        <c:auto val="1"/>
        <c:lblAlgn val="ctr"/>
        <c:lblOffset val="100"/>
        <c:noMultiLvlLbl val="0"/>
      </c:catAx>
      <c:valAx>
        <c:axId val="1889290431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321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cap="all" normalizeH="0" baseline="0">
                <a:effectLst/>
              </a:rPr>
              <a:t>"Zaszumiał las"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Лист1!$A$1:$H$1</c:f>
              <c:numCache>
                <c:formatCode>General</c:formatCode>
                <c:ptCount val="8"/>
                <c:pt idx="0">
                  <c:v>0.125</c:v>
                </c:pt>
                <c:pt idx="1">
                  <c:v>0.875</c:v>
                </c:pt>
                <c:pt idx="2">
                  <c:v>0</c:v>
                </c:pt>
                <c:pt idx="3">
                  <c:v>1</c:v>
                </c:pt>
                <c:pt idx="4">
                  <c:v>0.125</c:v>
                </c:pt>
                <c:pt idx="5">
                  <c:v>0.875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3A-A942-8604-9A555DB47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31791648"/>
        <c:axId val="1331793280"/>
      </c:lineChart>
      <c:catAx>
        <c:axId val="1331791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793280"/>
        <c:crosses val="autoZero"/>
        <c:auto val="1"/>
        <c:lblAlgn val="ctr"/>
        <c:lblOffset val="100"/>
        <c:noMultiLvlLbl val="0"/>
      </c:catAx>
      <c:valAx>
        <c:axId val="133179328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79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E74D0-56AF-4746-8192-B20C5FD93AF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0D95B-2CBC-C64F-8516-FC8C70DF4D3D}">
      <dgm:prSet phldrT="[Текст]"/>
      <dgm:spPr/>
      <dgm:t>
        <a:bodyPr/>
        <a:lstStyle/>
        <a:p>
          <a:r>
            <a:rPr lang="ru-RU" dirty="0"/>
            <a:t>Стопа</a:t>
          </a:r>
        </a:p>
      </dgm:t>
    </dgm:pt>
    <dgm:pt modelId="{BBAD7ABE-86AB-824C-A4E8-E3AE8DCD49E6}" type="parTrans" cxnId="{BBD0468F-BCAA-784C-84CA-FB4A2419334A}">
      <dgm:prSet/>
      <dgm:spPr/>
      <dgm:t>
        <a:bodyPr/>
        <a:lstStyle/>
        <a:p>
          <a:endParaRPr lang="ru-RU"/>
        </a:p>
      </dgm:t>
    </dgm:pt>
    <dgm:pt modelId="{F0F794A3-917B-064D-BA76-9CFE10E805B1}" type="sibTrans" cxnId="{BBD0468F-BCAA-784C-84CA-FB4A2419334A}">
      <dgm:prSet/>
      <dgm:spPr/>
      <dgm:t>
        <a:bodyPr/>
        <a:lstStyle/>
        <a:p>
          <a:endParaRPr lang="ru-RU"/>
        </a:p>
      </dgm:t>
    </dgm:pt>
    <dgm:pt modelId="{1706D9B7-0B71-5946-8BEA-A3AA233ECAAA}">
      <dgm:prSet phldrT="[Текст]"/>
      <dgm:spPr/>
      <dgm:t>
        <a:bodyPr/>
        <a:lstStyle/>
        <a:p>
          <a:r>
            <a:rPr lang="ru-RU" dirty="0"/>
            <a:t>Стих, состоящий из стоп</a:t>
          </a:r>
        </a:p>
      </dgm:t>
    </dgm:pt>
    <dgm:pt modelId="{D50022F4-28C3-FA47-BDE8-ED49F6C361B6}" type="parTrans" cxnId="{1A8F876D-257C-D64C-B192-7135A9FD03D1}">
      <dgm:prSet/>
      <dgm:spPr/>
      <dgm:t>
        <a:bodyPr/>
        <a:lstStyle/>
        <a:p>
          <a:endParaRPr lang="ru-RU"/>
        </a:p>
      </dgm:t>
    </dgm:pt>
    <dgm:pt modelId="{8AABA6D3-7D62-A346-9B16-DD36CC481083}" type="sibTrans" cxnId="{1A8F876D-257C-D64C-B192-7135A9FD03D1}">
      <dgm:prSet/>
      <dgm:spPr/>
      <dgm:t>
        <a:bodyPr/>
        <a:lstStyle/>
        <a:p>
          <a:endParaRPr lang="ru-RU"/>
        </a:p>
      </dgm:t>
    </dgm:pt>
    <dgm:pt modelId="{1A57795A-35B7-3147-A9E8-44AB9168BF90}">
      <dgm:prSet phldrT="[Текст]"/>
      <dgm:spPr/>
      <dgm:t>
        <a:bodyPr/>
        <a:lstStyle/>
        <a:p>
          <a:r>
            <a:rPr lang="ru-RU" dirty="0"/>
            <a:t>Античный жанр стихов</a:t>
          </a:r>
        </a:p>
      </dgm:t>
    </dgm:pt>
    <dgm:pt modelId="{9BA42BB5-D96E-834C-BAC3-E50050548A71}" type="parTrans" cxnId="{E07C09AF-884C-4945-A906-A87D6FF18EFB}">
      <dgm:prSet/>
      <dgm:spPr/>
      <dgm:t>
        <a:bodyPr/>
        <a:lstStyle/>
        <a:p>
          <a:endParaRPr lang="ru-RU"/>
        </a:p>
      </dgm:t>
    </dgm:pt>
    <dgm:pt modelId="{A245D11D-0860-794D-8793-68F0D146954C}" type="sibTrans" cxnId="{E07C09AF-884C-4945-A906-A87D6FF18EFB}">
      <dgm:prSet/>
      <dgm:spPr/>
      <dgm:t>
        <a:bodyPr/>
        <a:lstStyle/>
        <a:p>
          <a:endParaRPr lang="ru-RU"/>
        </a:p>
      </dgm:t>
    </dgm:pt>
    <dgm:pt modelId="{76D2AF9E-FE29-4643-9EF4-75C6DD570B5A}" type="pres">
      <dgm:prSet presAssocID="{76EE74D0-56AF-4746-8192-B20C5FD93AF4}" presName="Name0" presStyleCnt="0">
        <dgm:presLayoutVars>
          <dgm:chMax val="7"/>
          <dgm:chPref val="7"/>
          <dgm:dir/>
        </dgm:presLayoutVars>
      </dgm:prSet>
      <dgm:spPr/>
    </dgm:pt>
    <dgm:pt modelId="{1D0AEDC9-E528-394B-9D98-A5754C4DEE4F}" type="pres">
      <dgm:prSet presAssocID="{76EE74D0-56AF-4746-8192-B20C5FD93AF4}" presName="Name1" presStyleCnt="0"/>
      <dgm:spPr/>
    </dgm:pt>
    <dgm:pt modelId="{00CFA6DA-FB7D-F042-B9BD-A15F29F41ACA}" type="pres">
      <dgm:prSet presAssocID="{76EE74D0-56AF-4746-8192-B20C5FD93AF4}" presName="cycle" presStyleCnt="0"/>
      <dgm:spPr/>
    </dgm:pt>
    <dgm:pt modelId="{925E3B15-AC37-CE4E-8DFD-1BB90AF8F4B2}" type="pres">
      <dgm:prSet presAssocID="{76EE74D0-56AF-4746-8192-B20C5FD93AF4}" presName="srcNode" presStyleLbl="node1" presStyleIdx="0" presStyleCnt="3"/>
      <dgm:spPr/>
    </dgm:pt>
    <dgm:pt modelId="{D3773A65-AF3A-E44D-BCFD-77A7E871CEE8}" type="pres">
      <dgm:prSet presAssocID="{76EE74D0-56AF-4746-8192-B20C5FD93AF4}" presName="conn" presStyleLbl="parChTrans1D2" presStyleIdx="0" presStyleCnt="1"/>
      <dgm:spPr/>
    </dgm:pt>
    <dgm:pt modelId="{3FE8F1B8-DDD8-FD4C-BFAA-20CA76557E63}" type="pres">
      <dgm:prSet presAssocID="{76EE74D0-56AF-4746-8192-B20C5FD93AF4}" presName="extraNode" presStyleLbl="node1" presStyleIdx="0" presStyleCnt="3"/>
      <dgm:spPr/>
    </dgm:pt>
    <dgm:pt modelId="{A2E75E16-613B-6944-9CE5-DBDA1EBE935F}" type="pres">
      <dgm:prSet presAssocID="{76EE74D0-56AF-4746-8192-B20C5FD93AF4}" presName="dstNode" presStyleLbl="node1" presStyleIdx="0" presStyleCnt="3"/>
      <dgm:spPr/>
    </dgm:pt>
    <dgm:pt modelId="{9539EAC0-A1C4-6A43-A288-1BCB7FA0951D}" type="pres">
      <dgm:prSet presAssocID="{2960D95B-2CBC-C64F-8516-FC8C70DF4D3D}" presName="text_1" presStyleLbl="node1" presStyleIdx="0" presStyleCnt="3">
        <dgm:presLayoutVars>
          <dgm:bulletEnabled val="1"/>
        </dgm:presLayoutVars>
      </dgm:prSet>
      <dgm:spPr/>
    </dgm:pt>
    <dgm:pt modelId="{E2F65D95-ABD5-4F4C-A204-74836183C3ED}" type="pres">
      <dgm:prSet presAssocID="{2960D95B-2CBC-C64F-8516-FC8C70DF4D3D}" presName="accent_1" presStyleCnt="0"/>
      <dgm:spPr/>
    </dgm:pt>
    <dgm:pt modelId="{343CB4A3-6AEF-534F-B2D1-EE0CF6F1A09A}" type="pres">
      <dgm:prSet presAssocID="{2960D95B-2CBC-C64F-8516-FC8C70DF4D3D}" presName="accentRepeatNode" presStyleLbl="solidFgAcc1" presStyleIdx="0" presStyleCnt="3"/>
      <dgm:spPr/>
    </dgm:pt>
    <dgm:pt modelId="{35E2089E-22C3-BA47-B49F-A12F7E39DFEE}" type="pres">
      <dgm:prSet presAssocID="{1706D9B7-0B71-5946-8BEA-A3AA233ECAAA}" presName="text_2" presStyleLbl="node1" presStyleIdx="1" presStyleCnt="3">
        <dgm:presLayoutVars>
          <dgm:bulletEnabled val="1"/>
        </dgm:presLayoutVars>
      </dgm:prSet>
      <dgm:spPr/>
    </dgm:pt>
    <dgm:pt modelId="{33D1CE39-C46D-F041-A1F0-D6D35E44D2D5}" type="pres">
      <dgm:prSet presAssocID="{1706D9B7-0B71-5946-8BEA-A3AA233ECAAA}" presName="accent_2" presStyleCnt="0"/>
      <dgm:spPr/>
    </dgm:pt>
    <dgm:pt modelId="{EEAE858F-752E-8545-972E-1DD2708E84A1}" type="pres">
      <dgm:prSet presAssocID="{1706D9B7-0B71-5946-8BEA-A3AA233ECAAA}" presName="accentRepeatNode" presStyleLbl="solidFgAcc1" presStyleIdx="1" presStyleCnt="3"/>
      <dgm:spPr/>
    </dgm:pt>
    <dgm:pt modelId="{2D814BA7-9545-A74D-B221-9908492AB7FF}" type="pres">
      <dgm:prSet presAssocID="{1A57795A-35B7-3147-A9E8-44AB9168BF90}" presName="text_3" presStyleLbl="node1" presStyleIdx="2" presStyleCnt="3">
        <dgm:presLayoutVars>
          <dgm:bulletEnabled val="1"/>
        </dgm:presLayoutVars>
      </dgm:prSet>
      <dgm:spPr/>
    </dgm:pt>
    <dgm:pt modelId="{63DE124E-8041-284B-BAFB-93EE4D5EE034}" type="pres">
      <dgm:prSet presAssocID="{1A57795A-35B7-3147-A9E8-44AB9168BF90}" presName="accent_3" presStyleCnt="0"/>
      <dgm:spPr/>
    </dgm:pt>
    <dgm:pt modelId="{E65DD7B6-973A-9847-AC55-6BB933A89190}" type="pres">
      <dgm:prSet presAssocID="{1A57795A-35B7-3147-A9E8-44AB9168BF90}" presName="accentRepeatNode" presStyleLbl="solidFgAcc1" presStyleIdx="2" presStyleCnt="3"/>
      <dgm:spPr/>
    </dgm:pt>
  </dgm:ptLst>
  <dgm:cxnLst>
    <dgm:cxn modelId="{5ED19614-8BDC-1B4F-86FE-5CF5D70D3CCC}" type="presOf" srcId="{1A57795A-35B7-3147-A9E8-44AB9168BF90}" destId="{2D814BA7-9545-A74D-B221-9908492AB7FF}" srcOrd="0" destOrd="0" presId="urn:microsoft.com/office/officeart/2008/layout/VerticalCurvedList"/>
    <dgm:cxn modelId="{8E51DB37-70AA-B449-BB9A-F71BCFC1ECFD}" type="presOf" srcId="{F0F794A3-917B-064D-BA76-9CFE10E805B1}" destId="{D3773A65-AF3A-E44D-BCFD-77A7E871CEE8}" srcOrd="0" destOrd="0" presId="urn:microsoft.com/office/officeart/2008/layout/VerticalCurvedList"/>
    <dgm:cxn modelId="{1A8F876D-257C-D64C-B192-7135A9FD03D1}" srcId="{76EE74D0-56AF-4746-8192-B20C5FD93AF4}" destId="{1706D9B7-0B71-5946-8BEA-A3AA233ECAAA}" srcOrd="1" destOrd="0" parTransId="{D50022F4-28C3-FA47-BDE8-ED49F6C361B6}" sibTransId="{8AABA6D3-7D62-A346-9B16-DD36CC481083}"/>
    <dgm:cxn modelId="{BBD0468F-BCAA-784C-84CA-FB4A2419334A}" srcId="{76EE74D0-56AF-4746-8192-B20C5FD93AF4}" destId="{2960D95B-2CBC-C64F-8516-FC8C70DF4D3D}" srcOrd="0" destOrd="0" parTransId="{BBAD7ABE-86AB-824C-A4E8-E3AE8DCD49E6}" sibTransId="{F0F794A3-917B-064D-BA76-9CFE10E805B1}"/>
    <dgm:cxn modelId="{4C7552AA-D015-604D-A83A-BA80415D1275}" type="presOf" srcId="{1706D9B7-0B71-5946-8BEA-A3AA233ECAAA}" destId="{35E2089E-22C3-BA47-B49F-A12F7E39DFEE}" srcOrd="0" destOrd="0" presId="urn:microsoft.com/office/officeart/2008/layout/VerticalCurvedList"/>
    <dgm:cxn modelId="{E07C09AF-884C-4945-A906-A87D6FF18EFB}" srcId="{76EE74D0-56AF-4746-8192-B20C5FD93AF4}" destId="{1A57795A-35B7-3147-A9E8-44AB9168BF90}" srcOrd="2" destOrd="0" parTransId="{9BA42BB5-D96E-834C-BAC3-E50050548A71}" sibTransId="{A245D11D-0860-794D-8793-68F0D146954C}"/>
    <dgm:cxn modelId="{6C63FFB0-06DF-614B-B9FB-0C2D9D9411A3}" type="presOf" srcId="{2960D95B-2CBC-C64F-8516-FC8C70DF4D3D}" destId="{9539EAC0-A1C4-6A43-A288-1BCB7FA0951D}" srcOrd="0" destOrd="0" presId="urn:microsoft.com/office/officeart/2008/layout/VerticalCurvedList"/>
    <dgm:cxn modelId="{25455CE1-D94C-CE40-AE3B-8E64FA7BBC6F}" type="presOf" srcId="{76EE74D0-56AF-4746-8192-B20C5FD93AF4}" destId="{76D2AF9E-FE29-4643-9EF4-75C6DD570B5A}" srcOrd="0" destOrd="0" presId="urn:microsoft.com/office/officeart/2008/layout/VerticalCurvedList"/>
    <dgm:cxn modelId="{706E52CB-F09F-D74C-8376-9F51AD0EB917}" type="presParOf" srcId="{76D2AF9E-FE29-4643-9EF4-75C6DD570B5A}" destId="{1D0AEDC9-E528-394B-9D98-A5754C4DEE4F}" srcOrd="0" destOrd="0" presId="urn:microsoft.com/office/officeart/2008/layout/VerticalCurvedList"/>
    <dgm:cxn modelId="{ABBC9C36-37BE-7B45-8D9D-8729389A3796}" type="presParOf" srcId="{1D0AEDC9-E528-394B-9D98-A5754C4DEE4F}" destId="{00CFA6DA-FB7D-F042-B9BD-A15F29F41ACA}" srcOrd="0" destOrd="0" presId="urn:microsoft.com/office/officeart/2008/layout/VerticalCurvedList"/>
    <dgm:cxn modelId="{7C00E360-AA27-0D46-934E-B779127AA2E1}" type="presParOf" srcId="{00CFA6DA-FB7D-F042-B9BD-A15F29F41ACA}" destId="{925E3B15-AC37-CE4E-8DFD-1BB90AF8F4B2}" srcOrd="0" destOrd="0" presId="urn:microsoft.com/office/officeart/2008/layout/VerticalCurvedList"/>
    <dgm:cxn modelId="{990985E2-0687-5B47-AAE8-FD51F1D051C4}" type="presParOf" srcId="{00CFA6DA-FB7D-F042-B9BD-A15F29F41ACA}" destId="{D3773A65-AF3A-E44D-BCFD-77A7E871CEE8}" srcOrd="1" destOrd="0" presId="urn:microsoft.com/office/officeart/2008/layout/VerticalCurvedList"/>
    <dgm:cxn modelId="{CC7A9DC7-5E6C-4E46-A3A2-868AE6C683A4}" type="presParOf" srcId="{00CFA6DA-FB7D-F042-B9BD-A15F29F41ACA}" destId="{3FE8F1B8-DDD8-FD4C-BFAA-20CA76557E63}" srcOrd="2" destOrd="0" presId="urn:microsoft.com/office/officeart/2008/layout/VerticalCurvedList"/>
    <dgm:cxn modelId="{161A3BD1-5C72-2245-9DA8-0D220D7E18D4}" type="presParOf" srcId="{00CFA6DA-FB7D-F042-B9BD-A15F29F41ACA}" destId="{A2E75E16-613B-6944-9CE5-DBDA1EBE935F}" srcOrd="3" destOrd="0" presId="urn:microsoft.com/office/officeart/2008/layout/VerticalCurvedList"/>
    <dgm:cxn modelId="{4E096897-15AB-3F4F-9144-3A72A99A701C}" type="presParOf" srcId="{1D0AEDC9-E528-394B-9D98-A5754C4DEE4F}" destId="{9539EAC0-A1C4-6A43-A288-1BCB7FA0951D}" srcOrd="1" destOrd="0" presId="urn:microsoft.com/office/officeart/2008/layout/VerticalCurvedList"/>
    <dgm:cxn modelId="{ED32FDBC-AC99-8F41-9696-F66D49DDD718}" type="presParOf" srcId="{1D0AEDC9-E528-394B-9D98-A5754C4DEE4F}" destId="{E2F65D95-ABD5-4F4C-A204-74836183C3ED}" srcOrd="2" destOrd="0" presId="urn:microsoft.com/office/officeart/2008/layout/VerticalCurvedList"/>
    <dgm:cxn modelId="{ED7B4FB3-F704-2B4D-96D1-2EC725A7FB1D}" type="presParOf" srcId="{E2F65D95-ABD5-4F4C-A204-74836183C3ED}" destId="{343CB4A3-6AEF-534F-B2D1-EE0CF6F1A09A}" srcOrd="0" destOrd="0" presId="urn:microsoft.com/office/officeart/2008/layout/VerticalCurvedList"/>
    <dgm:cxn modelId="{C95485B5-B5FC-3A44-99FE-699CC377346E}" type="presParOf" srcId="{1D0AEDC9-E528-394B-9D98-A5754C4DEE4F}" destId="{35E2089E-22C3-BA47-B49F-A12F7E39DFEE}" srcOrd="3" destOrd="0" presId="urn:microsoft.com/office/officeart/2008/layout/VerticalCurvedList"/>
    <dgm:cxn modelId="{285ADF16-2F65-3E49-8ADD-34A9DB2C770E}" type="presParOf" srcId="{1D0AEDC9-E528-394B-9D98-A5754C4DEE4F}" destId="{33D1CE39-C46D-F041-A1F0-D6D35E44D2D5}" srcOrd="4" destOrd="0" presId="urn:microsoft.com/office/officeart/2008/layout/VerticalCurvedList"/>
    <dgm:cxn modelId="{7456EF56-4A69-BB46-A896-3BD03CA3836E}" type="presParOf" srcId="{33D1CE39-C46D-F041-A1F0-D6D35E44D2D5}" destId="{EEAE858F-752E-8545-972E-1DD2708E84A1}" srcOrd="0" destOrd="0" presId="urn:microsoft.com/office/officeart/2008/layout/VerticalCurvedList"/>
    <dgm:cxn modelId="{0CDB185E-939E-BE44-9372-188D4BF6EE0D}" type="presParOf" srcId="{1D0AEDC9-E528-394B-9D98-A5754C4DEE4F}" destId="{2D814BA7-9545-A74D-B221-9908492AB7FF}" srcOrd="5" destOrd="0" presId="urn:microsoft.com/office/officeart/2008/layout/VerticalCurvedList"/>
    <dgm:cxn modelId="{217464A1-3480-124B-BFBF-E83D90C9130A}" type="presParOf" srcId="{1D0AEDC9-E528-394B-9D98-A5754C4DEE4F}" destId="{63DE124E-8041-284B-BAFB-93EE4D5EE034}" srcOrd="6" destOrd="0" presId="urn:microsoft.com/office/officeart/2008/layout/VerticalCurvedList"/>
    <dgm:cxn modelId="{A92BB6C9-E4BC-6149-8948-47A4BE6DFCFA}" type="presParOf" srcId="{63DE124E-8041-284B-BAFB-93EE4D5EE034}" destId="{E65DD7B6-973A-9847-AC55-6BB933A891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73A65-AF3A-E44D-BCFD-77A7E871CEE8}">
      <dsp:nvSpPr>
        <dsp:cNvPr id="0" name=""/>
        <dsp:cNvSpPr/>
      </dsp:nvSpPr>
      <dsp:spPr>
        <a:xfrm>
          <a:off x="-3837591" y="-589362"/>
          <a:ext cx="4573858" cy="4573858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9EAC0-A1C4-6A43-A288-1BCB7FA0951D}">
      <dsp:nvSpPr>
        <dsp:cNvPr id="0" name=""/>
        <dsp:cNvSpPr/>
      </dsp:nvSpPr>
      <dsp:spPr>
        <a:xfrm>
          <a:off x="473474" y="339513"/>
          <a:ext cx="5950965" cy="679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Стопа</a:t>
          </a:r>
        </a:p>
      </dsp:txBody>
      <dsp:txXfrm>
        <a:off x="473474" y="339513"/>
        <a:ext cx="5950965" cy="679026"/>
      </dsp:txXfrm>
    </dsp:sp>
    <dsp:sp modelId="{343CB4A3-6AEF-534F-B2D1-EE0CF6F1A09A}">
      <dsp:nvSpPr>
        <dsp:cNvPr id="0" name=""/>
        <dsp:cNvSpPr/>
      </dsp:nvSpPr>
      <dsp:spPr>
        <a:xfrm>
          <a:off x="49083" y="25463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2089E-22C3-BA47-B49F-A12F7E39DFEE}">
      <dsp:nvSpPr>
        <dsp:cNvPr id="0" name=""/>
        <dsp:cNvSpPr/>
      </dsp:nvSpPr>
      <dsp:spPr>
        <a:xfrm>
          <a:off x="720300" y="1358053"/>
          <a:ext cx="5704139" cy="679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Стих, состоящий из стоп</a:t>
          </a:r>
        </a:p>
      </dsp:txBody>
      <dsp:txXfrm>
        <a:off x="720300" y="1358053"/>
        <a:ext cx="5704139" cy="679026"/>
      </dsp:txXfrm>
    </dsp:sp>
    <dsp:sp modelId="{EEAE858F-752E-8545-972E-1DD2708E84A1}">
      <dsp:nvSpPr>
        <dsp:cNvPr id="0" name=""/>
        <dsp:cNvSpPr/>
      </dsp:nvSpPr>
      <dsp:spPr>
        <a:xfrm>
          <a:off x="295909" y="127317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14BA7-9545-A74D-B221-9908492AB7FF}">
      <dsp:nvSpPr>
        <dsp:cNvPr id="0" name=""/>
        <dsp:cNvSpPr/>
      </dsp:nvSpPr>
      <dsp:spPr>
        <a:xfrm>
          <a:off x="473474" y="2376593"/>
          <a:ext cx="5950965" cy="679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Античный жанр стихов</a:t>
          </a:r>
        </a:p>
      </dsp:txBody>
      <dsp:txXfrm>
        <a:off x="473474" y="2376593"/>
        <a:ext cx="5950965" cy="679026"/>
      </dsp:txXfrm>
    </dsp:sp>
    <dsp:sp modelId="{E65DD7B6-973A-9847-AC55-6BB933A89190}">
      <dsp:nvSpPr>
        <dsp:cNvPr id="0" name=""/>
        <dsp:cNvSpPr/>
      </dsp:nvSpPr>
      <dsp:spPr>
        <a:xfrm>
          <a:off x="49083" y="229171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AD84E-CFFE-B445-BD28-1C24686F8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Польский ямб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92371F-1C7C-104C-B9D4-B6501D703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Доклад Валерии Сидненко и Антона Сысоева</a:t>
            </a:r>
          </a:p>
        </p:txBody>
      </p:sp>
    </p:spTree>
    <p:extLst>
      <p:ext uri="{BB962C8B-B14F-4D97-AF65-F5344CB8AC3E}">
        <p14:creationId xmlns:p14="http://schemas.microsoft.com/office/powerpoint/2010/main" val="73964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257175" y="447188"/>
            <a:ext cx="4229100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Четырехстопный ямб</a:t>
            </a: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257175" y="2413000"/>
            <a:ext cx="437983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dirty="0" err="1">
                <a:solidFill>
                  <a:schemeClr val="bg1"/>
                </a:solidFill>
              </a:rPr>
              <a:t>Dar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mne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ż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le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pr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żny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tr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d</a:t>
            </a:r>
            <a:r>
              <a:rPr lang="en" dirty="0">
                <a:solidFill>
                  <a:schemeClr val="bg1"/>
                </a:solidFill>
              </a:rPr>
              <a:t>,</a:t>
            </a:r>
          </a:p>
          <a:p>
            <a:r>
              <a:rPr lang="en" dirty="0" err="1">
                <a:solidFill>
                  <a:schemeClr val="bg1"/>
                </a:solidFill>
              </a:rPr>
              <a:t>Bezs</a:t>
            </a:r>
            <a:r>
              <a:rPr lang="en" dirty="0" err="1">
                <a:highlight>
                  <a:srgbClr val="00FFFF"/>
                </a:highlight>
              </a:rPr>
              <a:t>i</a:t>
            </a:r>
            <a:r>
              <a:rPr lang="en" dirty="0" err="1">
                <a:solidFill>
                  <a:schemeClr val="bg1"/>
                </a:solidFill>
              </a:rPr>
              <a:t>lne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złorzecz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nia</a:t>
            </a:r>
            <a:r>
              <a:rPr lang="en" dirty="0">
                <a:solidFill>
                  <a:schemeClr val="bg1"/>
                </a:solidFill>
              </a:rPr>
              <a:t>!</a:t>
            </a:r>
          </a:p>
          <a:p>
            <a:r>
              <a:rPr lang="en" dirty="0" err="1">
                <a:solidFill>
                  <a:schemeClr val="bg1"/>
                </a:solidFill>
              </a:rPr>
              <a:t>Przeż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tych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kszt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łtów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ż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den</a:t>
            </a:r>
            <a:r>
              <a:rPr lang="en" dirty="0">
                <a:solidFill>
                  <a:schemeClr val="bg1"/>
                </a:solidFill>
              </a:rPr>
              <a:t> c</a:t>
            </a:r>
            <a:r>
              <a:rPr lang="en" dirty="0">
                <a:highlight>
                  <a:srgbClr val="00FFFF"/>
                </a:highlight>
              </a:rPr>
              <a:t>u</a:t>
            </a:r>
            <a:r>
              <a:rPr lang="en" dirty="0">
                <a:solidFill>
                  <a:schemeClr val="bg1"/>
                </a:solidFill>
              </a:rPr>
              <a:t>d</a:t>
            </a:r>
          </a:p>
          <a:p>
            <a:r>
              <a:rPr lang="en" dirty="0" err="1">
                <a:solidFill>
                  <a:schemeClr val="bg1"/>
                </a:solidFill>
              </a:rPr>
              <a:t>Nie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wr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ci</a:t>
            </a:r>
            <a:r>
              <a:rPr lang="en" dirty="0">
                <a:solidFill>
                  <a:schemeClr val="bg1"/>
                </a:solidFill>
              </a:rPr>
              <a:t> d</a:t>
            </a:r>
            <a:r>
              <a:rPr lang="en" dirty="0">
                <a:highlight>
                  <a:srgbClr val="00FFFF"/>
                </a:highlight>
              </a:rPr>
              <a:t>o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istn</a:t>
            </a:r>
            <a:r>
              <a:rPr lang="en" dirty="0" err="1">
                <a:highlight>
                  <a:srgbClr val="00FFFF"/>
                </a:highlight>
              </a:rPr>
              <a:t>ie</a:t>
            </a:r>
            <a:r>
              <a:rPr lang="en" dirty="0" err="1">
                <a:solidFill>
                  <a:schemeClr val="bg1"/>
                </a:solidFill>
              </a:rPr>
              <a:t>nia</a:t>
            </a:r>
            <a:r>
              <a:rPr lang="en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...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rgbClr val="FFFFFF"/>
                </a:solidFill>
              </a:rPr>
              <a:t>(”</a:t>
            </a:r>
            <a:r>
              <a:rPr lang="en-US" dirty="0" err="1">
                <a:solidFill>
                  <a:schemeClr val="bg1"/>
                </a:solidFill>
              </a:rPr>
              <a:t>Daremne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żale</a:t>
            </a:r>
            <a:r>
              <a:rPr lang="en-US" sz="1400" dirty="0">
                <a:solidFill>
                  <a:srgbClr val="FFFFFF"/>
                </a:solidFill>
              </a:rPr>
              <a:t>” </a:t>
            </a:r>
            <a:r>
              <a:rPr lang="en-US" sz="1400" dirty="0" err="1">
                <a:solidFill>
                  <a:srgbClr val="FFFFFF"/>
                </a:solidFill>
              </a:rPr>
              <a:t>Asnyk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187</a:t>
            </a:r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9294AD9-D240-A24C-99AD-A9ECF83C4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546991"/>
              </p:ext>
            </p:extLst>
          </p:nvPr>
        </p:nvGraphicFramePr>
        <p:xfrm>
          <a:off x="5353833" y="1371600"/>
          <a:ext cx="611981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20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Ямб</a:t>
            </a:r>
            <a:r>
              <a:rPr lang="en-US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во</a:t>
            </a:r>
            <a:r>
              <a:rPr lang="en-US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второй</a:t>
            </a:r>
            <a:r>
              <a:rPr lang="en-US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половине</a:t>
            </a:r>
            <a:r>
              <a:rPr lang="en-US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строки</a:t>
            </a: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818713" y="2413000"/>
            <a:ext cx="3404372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 err="1">
                <a:solidFill>
                  <a:srgbClr val="FFFFFF"/>
                </a:solidFill>
              </a:rPr>
              <a:t>Ko­chasz</a:t>
            </a:r>
            <a:r>
              <a:rPr lang="en-US" sz="1400" dirty="0">
                <a:solidFill>
                  <a:srgbClr val="FFFFFF"/>
                </a:solidFill>
              </a:rPr>
              <a:t> ty </a:t>
            </a:r>
            <a:r>
              <a:rPr lang="en-US" sz="1400" dirty="0" err="1">
                <a:solidFill>
                  <a:srgbClr val="FFFFFF"/>
                </a:solidFill>
              </a:rPr>
              <a:t>dom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b="1" dirty="0">
                <a:solidFill>
                  <a:srgbClr val="FFFFFF"/>
                </a:solidFill>
              </a:rPr>
              <a:t>ten </a:t>
            </a:r>
            <a:r>
              <a:rPr lang="en-US" sz="1400" b="1" dirty="0" err="1">
                <a:solidFill>
                  <a:srgbClr val="FFFFFF"/>
                </a:solidFill>
              </a:rPr>
              <a:t>st</a:t>
            </a:r>
            <a:r>
              <a:rPr lang="en-US" sz="1400" b="1" dirty="0" err="1">
                <a:highlight>
                  <a:srgbClr val="00FFFF"/>
                </a:highlight>
              </a:rPr>
              <a:t>a</a:t>
            </a:r>
            <a:r>
              <a:rPr lang="en-US" sz="1400" b="1" dirty="0" err="1">
                <a:solidFill>
                  <a:srgbClr val="FFFFFF"/>
                </a:solidFill>
              </a:rPr>
              <a:t>­ry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d</a:t>
            </a:r>
            <a:r>
              <a:rPr lang="en-US" sz="1400" b="1" dirty="0" err="1">
                <a:highlight>
                  <a:srgbClr val="00FFFF"/>
                </a:highlight>
              </a:rPr>
              <a:t>a</a:t>
            </a:r>
            <a:r>
              <a:rPr lang="en-US" sz="1400" b="1" dirty="0" err="1">
                <a:solidFill>
                  <a:srgbClr val="FFFFFF"/>
                </a:solidFill>
              </a:rPr>
              <a:t>ch</a:t>
            </a:r>
            <a:r>
              <a:rPr lang="en-US" sz="1400" b="1" dirty="0">
                <a:solidFill>
                  <a:srgbClr val="FFFFFF"/>
                </a:solidFill>
              </a:rPr>
              <a:t>, 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Co </a:t>
            </a:r>
            <a:r>
              <a:rPr lang="en-US" sz="1400" dirty="0" err="1">
                <a:solidFill>
                  <a:srgbClr val="FFFFFF"/>
                </a:solidFill>
              </a:rPr>
              <a:t>pra­wi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baśń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b="1" dirty="0">
                <a:solidFill>
                  <a:srgbClr val="FFFFFF"/>
                </a:solidFill>
              </a:rPr>
              <a:t>o </a:t>
            </a:r>
            <a:r>
              <a:rPr lang="en-US" sz="1400" b="1" dirty="0" err="1">
                <a:solidFill>
                  <a:srgbClr val="FFFFFF"/>
                </a:solidFill>
              </a:rPr>
              <a:t>d</a:t>
            </a:r>
            <a:r>
              <a:rPr lang="en-US" sz="1400" b="1" dirty="0" err="1">
                <a:highlight>
                  <a:srgbClr val="00FFFF"/>
                </a:highlight>
              </a:rPr>
              <a:t>a</a:t>
            </a:r>
            <a:r>
              <a:rPr lang="en-US" sz="1400" b="1" dirty="0" err="1">
                <a:solidFill>
                  <a:srgbClr val="FFFFFF"/>
                </a:solidFill>
              </a:rPr>
              <a:t>w­nych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dn</a:t>
            </a:r>
            <a:r>
              <a:rPr lang="en-US" sz="1400" b="1" dirty="0" err="1">
                <a:highlight>
                  <a:srgbClr val="00FFFF"/>
                </a:highlight>
              </a:rPr>
              <a:t>ia</a:t>
            </a:r>
            <a:r>
              <a:rPr lang="en-US" sz="1400" b="1" dirty="0" err="1">
                <a:solidFill>
                  <a:srgbClr val="FFFFFF"/>
                </a:solidFill>
              </a:rPr>
              <a:t>ch</a:t>
            </a:r>
            <a:r>
              <a:rPr lang="en-US" sz="1400" dirty="0">
                <a:solidFill>
                  <a:srgbClr val="FFFFFF"/>
                </a:solidFill>
              </a:rPr>
              <a:t>, 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 err="1">
                <a:solidFill>
                  <a:srgbClr val="FFFFFF"/>
                </a:solidFill>
              </a:rPr>
              <a:t>Omsza­łych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wrót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  <a:r>
              <a:rPr lang="en-US" sz="1400" b="1" dirty="0" err="1">
                <a:solidFill>
                  <a:srgbClr val="FFFFFF"/>
                </a:solidFill>
              </a:rPr>
              <a:t>ro­dz</a:t>
            </a:r>
            <a:r>
              <a:rPr lang="en-US" sz="1400" b="1" dirty="0" err="1">
                <a:highlight>
                  <a:srgbClr val="00FFFF"/>
                </a:highlight>
              </a:rPr>
              <a:t>i</a:t>
            </a:r>
            <a:r>
              <a:rPr lang="en-US" sz="1400" b="1" dirty="0" err="1">
                <a:solidFill>
                  <a:srgbClr val="FFFFFF"/>
                </a:solidFill>
              </a:rPr>
              <a:t>n­ny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pr</a:t>
            </a:r>
            <a:r>
              <a:rPr lang="en-US" sz="1400" b="1" dirty="0" err="1">
                <a:highlight>
                  <a:srgbClr val="00FFFF"/>
                </a:highlight>
              </a:rPr>
              <a:t>ó</a:t>
            </a:r>
            <a:r>
              <a:rPr lang="en-US" sz="1400" b="1" dirty="0" err="1">
                <a:solidFill>
                  <a:srgbClr val="FFFFFF"/>
                </a:solidFill>
              </a:rPr>
              <a:t>g</a:t>
            </a:r>
            <a:r>
              <a:rPr lang="en-US" sz="1400" dirty="0">
                <a:solidFill>
                  <a:srgbClr val="FFFFFF"/>
                </a:solidFill>
              </a:rPr>
              <a:t>, 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Co </a:t>
            </a:r>
            <a:r>
              <a:rPr lang="en-US" sz="1400" dirty="0" err="1">
                <a:solidFill>
                  <a:srgbClr val="FFFFFF"/>
                </a:solidFill>
              </a:rPr>
              <a:t>wita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cię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  <a:r>
              <a:rPr lang="en-US" sz="1400" b="1" dirty="0">
                <a:solidFill>
                  <a:srgbClr val="FFFFFF"/>
                </a:solidFill>
              </a:rPr>
              <a:t>z </a:t>
            </a:r>
            <a:r>
              <a:rPr lang="en-US" sz="1400" b="1" dirty="0" err="1">
                <a:solidFill>
                  <a:srgbClr val="FFFFFF"/>
                </a:solidFill>
              </a:rPr>
              <a:t>cier­n</a:t>
            </a:r>
            <a:r>
              <a:rPr lang="en-US" sz="1400" b="1" dirty="0" err="1">
                <a:highlight>
                  <a:srgbClr val="00FFFF"/>
                </a:highlight>
              </a:rPr>
              <a:t>io</a:t>
            </a:r>
            <a:r>
              <a:rPr lang="en-US" sz="1400" b="1" dirty="0" err="1">
                <a:solidFill>
                  <a:srgbClr val="FFFFFF"/>
                </a:solidFill>
              </a:rPr>
              <a:t>­wych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dr</a:t>
            </a:r>
            <a:r>
              <a:rPr lang="en-US" sz="1400" b="1" dirty="0" err="1">
                <a:highlight>
                  <a:srgbClr val="00FFFF"/>
                </a:highlight>
              </a:rPr>
              <a:t>ó</a:t>
            </a:r>
            <a:r>
              <a:rPr lang="en-US" sz="1400" b="1" dirty="0" err="1">
                <a:solidFill>
                  <a:srgbClr val="FFFFFF"/>
                </a:solidFill>
              </a:rPr>
              <a:t>g</a:t>
            </a:r>
            <a:r>
              <a:rPr lang="en-US" sz="1400" dirty="0">
                <a:solidFill>
                  <a:srgbClr val="FFFFFF"/>
                </a:solidFill>
              </a:rPr>
              <a:t>?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...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rgbClr val="FFFFFF"/>
                </a:solidFill>
              </a:rPr>
              <a:t>(”</a:t>
            </a:r>
            <a:r>
              <a:rPr lang="en-US" sz="1400" dirty="0" err="1">
                <a:solidFill>
                  <a:srgbClr val="FFFFFF"/>
                </a:solidFill>
              </a:rPr>
              <a:t>Pieśń</a:t>
            </a:r>
            <a:r>
              <a:rPr lang="en-US" sz="1400" dirty="0">
                <a:solidFill>
                  <a:srgbClr val="FFFFFF"/>
                </a:solidFill>
              </a:rPr>
              <a:t> o </a:t>
            </a:r>
            <a:r>
              <a:rPr lang="en-US" sz="1400" dirty="0" err="1">
                <a:solidFill>
                  <a:srgbClr val="FFFFFF"/>
                </a:solidFill>
              </a:rPr>
              <a:t>domu</a:t>
            </a:r>
            <a:r>
              <a:rPr lang="en-US" sz="1400" dirty="0">
                <a:solidFill>
                  <a:srgbClr val="FFFFFF"/>
                </a:solidFill>
              </a:rPr>
              <a:t>” Maria </a:t>
            </a:r>
            <a:r>
              <a:rPr lang="en-US" sz="1400" dirty="0" err="1">
                <a:solidFill>
                  <a:srgbClr val="FFFFFF"/>
                </a:solidFill>
              </a:rPr>
              <a:t>Konopnicka</a:t>
            </a:r>
            <a:r>
              <a:rPr lang="en-US" sz="1400" dirty="0">
                <a:solidFill>
                  <a:srgbClr val="FFFFFF"/>
                </a:solidFill>
              </a:rPr>
              <a:t>, 1915)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CDA1C86-319C-724E-B271-7B6A1A231A2F}"/>
              </a:ext>
            </a:extLst>
          </p:cNvPr>
          <p:cNvGraphicFramePr>
            <a:graphicFrameLocks/>
          </p:cNvGraphicFramePr>
          <p:nvPr/>
        </p:nvGraphicFramePr>
        <p:xfrm>
          <a:off x="5603706" y="1258529"/>
          <a:ext cx="5638853" cy="433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54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0" y="2570184"/>
            <a:ext cx="4637005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" dirty="0" err="1">
                <a:solidFill>
                  <a:schemeClr val="bg1"/>
                </a:solidFill>
              </a:rPr>
              <a:t>Więc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wsz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stkim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</a:t>
            </a:r>
            <a:r>
              <a:rPr lang="en" dirty="0" err="1">
                <a:highlight>
                  <a:srgbClr val="00FFFF"/>
                </a:highlight>
              </a:rPr>
              <a:t>ia</a:t>
            </a:r>
            <a:r>
              <a:rPr lang="en" dirty="0" err="1">
                <a:solidFill>
                  <a:schemeClr val="bg1"/>
                </a:solidFill>
              </a:rPr>
              <a:t>rom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wsz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stkim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sn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m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 err="1">
                <a:solidFill>
                  <a:schemeClr val="bg1"/>
                </a:solidFill>
              </a:rPr>
              <a:t>Zaprz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czył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gł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śno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śm</a:t>
            </a:r>
            <a:r>
              <a:rPr lang="en" dirty="0" err="1">
                <a:highlight>
                  <a:srgbClr val="00FFFF"/>
                </a:highlight>
              </a:rPr>
              <a:t>ia</a:t>
            </a:r>
            <a:r>
              <a:rPr lang="en" dirty="0" err="1">
                <a:solidFill>
                  <a:schemeClr val="bg1"/>
                </a:solidFill>
              </a:rPr>
              <a:t>ło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I </a:t>
            </a:r>
            <a:r>
              <a:rPr lang="en" dirty="0" err="1">
                <a:solidFill>
                  <a:schemeClr val="bg1"/>
                </a:solidFill>
              </a:rPr>
              <a:t>z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rwał</a:t>
            </a:r>
            <a:r>
              <a:rPr lang="en" dirty="0">
                <a:solidFill>
                  <a:schemeClr val="bg1"/>
                </a:solidFill>
              </a:rPr>
              <a:t> z </a:t>
            </a:r>
            <a:r>
              <a:rPr lang="en" dirty="0" err="1">
                <a:solidFill>
                  <a:schemeClr val="bg1"/>
                </a:solidFill>
              </a:rPr>
              <a:t>ż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cia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prz</a:t>
            </a:r>
            <a:r>
              <a:rPr lang="en" dirty="0" err="1">
                <a:highlight>
                  <a:srgbClr val="00FFFF"/>
                </a:highlight>
              </a:rPr>
              <a:t>ę</a:t>
            </a:r>
            <a:r>
              <a:rPr lang="en" dirty="0" err="1">
                <a:solidFill>
                  <a:schemeClr val="bg1"/>
                </a:solidFill>
              </a:rPr>
              <a:t>dzę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</a:t>
            </a:r>
            <a:r>
              <a:rPr lang="en" dirty="0" err="1">
                <a:highlight>
                  <a:srgbClr val="00FFFF"/>
                </a:highlight>
              </a:rPr>
              <a:t>ę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Pod </a:t>
            </a:r>
            <a:r>
              <a:rPr lang="en" dirty="0" err="1">
                <a:solidFill>
                  <a:schemeClr val="bg1"/>
                </a:solidFill>
              </a:rPr>
              <a:t>kt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rą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s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rce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drż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ło</a:t>
            </a:r>
            <a:r>
              <a:rPr lang="en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(«</a:t>
            </a:r>
            <a:r>
              <a:rPr lang="en-US" sz="1400" dirty="0">
                <a:solidFill>
                  <a:srgbClr val="FFFFFF"/>
                </a:solidFill>
              </a:rPr>
              <a:t>Angelus” Maria </a:t>
            </a:r>
            <a:r>
              <a:rPr lang="en-US" sz="1400" dirty="0" err="1">
                <a:solidFill>
                  <a:srgbClr val="FFFFFF"/>
                </a:solidFill>
              </a:rPr>
              <a:t>Konopnicka</a:t>
            </a:r>
            <a:r>
              <a:rPr lang="en-US" sz="1400" dirty="0">
                <a:solidFill>
                  <a:srgbClr val="FFFFFF"/>
                </a:solidFill>
              </a:rPr>
              <a:t>, 1903)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A238109-795C-9249-92B8-200F1F7D9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804704"/>
              </p:ext>
            </p:extLst>
          </p:nvPr>
        </p:nvGraphicFramePr>
        <p:xfrm>
          <a:off x="5571539" y="1225146"/>
          <a:ext cx="5645296" cy="440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A9F4B0-A88D-5C4C-A700-044ADCD07ACE}"/>
              </a:ext>
            </a:extLst>
          </p:cNvPr>
          <p:cNvSpPr txBox="1"/>
          <p:nvPr/>
        </p:nvSpPr>
        <p:spPr>
          <a:xfrm>
            <a:off x="246460" y="831384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Четырехстопный ямб</a:t>
            </a:r>
          </a:p>
        </p:txBody>
      </p:sp>
    </p:spTree>
    <p:extLst>
      <p:ext uri="{BB962C8B-B14F-4D97-AF65-F5344CB8AC3E}">
        <p14:creationId xmlns:p14="http://schemas.microsoft.com/office/powerpoint/2010/main" val="52757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198040" y="2560683"/>
            <a:ext cx="4637005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" dirty="0" err="1">
                <a:solidFill>
                  <a:schemeClr val="bg1"/>
                </a:solidFill>
              </a:rPr>
              <a:t>Czek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jcie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mn</a:t>
            </a:r>
            <a:r>
              <a:rPr lang="en" dirty="0" err="1">
                <a:highlight>
                  <a:srgbClr val="00FFFF"/>
                </a:highlight>
              </a:rPr>
              <a:t>ie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czek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jcie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mn</a:t>
            </a:r>
            <a:r>
              <a:rPr lang="en" dirty="0" err="1">
                <a:highlight>
                  <a:srgbClr val="00FFFF"/>
                </a:highlight>
              </a:rPr>
              <a:t>ie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 err="1">
                <a:solidFill>
                  <a:schemeClr val="bg1"/>
                </a:solidFill>
              </a:rPr>
              <a:t>Aż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sp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dną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j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sne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śn</a:t>
            </a:r>
            <a:r>
              <a:rPr lang="en" dirty="0" err="1">
                <a:highlight>
                  <a:srgbClr val="00FFFF"/>
                </a:highlight>
              </a:rPr>
              <a:t>ie</a:t>
            </a:r>
            <a:r>
              <a:rPr lang="en" dirty="0" err="1">
                <a:solidFill>
                  <a:schemeClr val="bg1"/>
                </a:solidFill>
              </a:rPr>
              <a:t>gi</a:t>
            </a:r>
            <a:r>
              <a:rPr lang="en" dirty="0">
                <a:solidFill>
                  <a:schemeClr val="bg1"/>
                </a:solidFill>
              </a:rPr>
              <a:t>!...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 err="1">
                <a:solidFill>
                  <a:schemeClr val="bg1"/>
                </a:solidFill>
              </a:rPr>
              <a:t>M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że</a:t>
            </a:r>
            <a:r>
              <a:rPr lang="en" dirty="0">
                <a:solidFill>
                  <a:schemeClr val="bg1"/>
                </a:solidFill>
              </a:rPr>
              <a:t> j</a:t>
            </a:r>
            <a:r>
              <a:rPr lang="en" dirty="0">
                <a:highlight>
                  <a:srgbClr val="00FFFF"/>
                </a:highlight>
              </a:rPr>
              <a:t>a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wr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cę</a:t>
            </a:r>
            <a:r>
              <a:rPr lang="en" dirty="0">
                <a:solidFill>
                  <a:schemeClr val="bg1"/>
                </a:solidFill>
              </a:rPr>
              <a:t> w </a:t>
            </a:r>
            <a:r>
              <a:rPr lang="en" dirty="0" err="1">
                <a:solidFill>
                  <a:schemeClr val="bg1"/>
                </a:solidFill>
              </a:rPr>
              <a:t>mr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źnej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mgl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Na </a:t>
            </a:r>
            <a:r>
              <a:rPr lang="en" dirty="0" err="1">
                <a:solidFill>
                  <a:schemeClr val="bg1"/>
                </a:solidFill>
              </a:rPr>
              <a:t>wł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sne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c</a:t>
            </a:r>
            <a:r>
              <a:rPr lang="en" dirty="0" err="1">
                <a:highlight>
                  <a:srgbClr val="00FFFF"/>
                </a:highlight>
              </a:rPr>
              <a:t>i</a:t>
            </a:r>
            <a:r>
              <a:rPr lang="en" dirty="0" err="1">
                <a:solidFill>
                  <a:schemeClr val="bg1"/>
                </a:solidFill>
              </a:rPr>
              <a:t>che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brz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gi</a:t>
            </a:r>
            <a:r>
              <a:rPr lang="en" dirty="0">
                <a:solidFill>
                  <a:schemeClr val="bg1"/>
                </a:solidFill>
              </a:rPr>
              <a:t>...</a:t>
            </a:r>
            <a:br>
              <a:rPr lang="en" sz="1400" dirty="0">
                <a:solidFill>
                  <a:schemeClr val="bg1"/>
                </a:solidFill>
              </a:rPr>
            </a:br>
            <a:br>
              <a:rPr lang="en" sz="1400" dirty="0">
                <a:solidFill>
                  <a:schemeClr val="bg1"/>
                </a:solidFill>
              </a:rPr>
            </a:br>
            <a:br>
              <a:rPr lang="en" sz="1400" dirty="0">
                <a:solidFill>
                  <a:schemeClr val="bg1"/>
                </a:solidFill>
              </a:rPr>
            </a:br>
            <a:br>
              <a:rPr lang="en" sz="1400" dirty="0"/>
            </a:br>
            <a:endParaRPr lang="ru-RU" sz="1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(«</a:t>
            </a:r>
            <a:r>
              <a:rPr lang="en-US" sz="1400" dirty="0">
                <a:solidFill>
                  <a:srgbClr val="FFFFFF"/>
                </a:solidFill>
              </a:rPr>
              <a:t>Z </a:t>
            </a:r>
            <a:r>
              <a:rPr lang="en-US" sz="1400" dirty="0" err="1">
                <a:solidFill>
                  <a:srgbClr val="FFFFFF"/>
                </a:solidFill>
              </a:rPr>
              <a:t>oddali</a:t>
            </a:r>
            <a:r>
              <a:rPr lang="en-US" sz="1400" dirty="0">
                <a:solidFill>
                  <a:srgbClr val="FFFFFF"/>
                </a:solidFill>
              </a:rPr>
              <a:t>” Maria </a:t>
            </a:r>
            <a:r>
              <a:rPr lang="en-US" sz="1400" dirty="0" err="1">
                <a:solidFill>
                  <a:srgbClr val="FFFFFF"/>
                </a:solidFill>
              </a:rPr>
              <a:t>Konopnicka</a:t>
            </a:r>
            <a:r>
              <a:rPr lang="en-US" sz="1400" dirty="0">
                <a:solidFill>
                  <a:srgbClr val="FFFFFF"/>
                </a:solidFill>
              </a:rPr>
              <a:t>, 1915)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9F4B0-A88D-5C4C-A700-044ADCD07ACE}"/>
              </a:ext>
            </a:extLst>
          </p:cNvPr>
          <p:cNvSpPr txBox="1"/>
          <p:nvPr/>
        </p:nvSpPr>
        <p:spPr>
          <a:xfrm>
            <a:off x="611961" y="826759"/>
            <a:ext cx="330090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EFEFE"/>
                </a:solidFill>
              </a:rPr>
              <a:t>Ямб</a:t>
            </a:r>
            <a:r>
              <a:rPr lang="en-US" sz="2800" b="1" dirty="0">
                <a:solidFill>
                  <a:srgbClr val="FEFEFE"/>
                </a:solidFill>
              </a:rPr>
              <a:t> </a:t>
            </a:r>
            <a:r>
              <a:rPr lang="en-US" sz="2800" b="1" dirty="0" err="1">
                <a:solidFill>
                  <a:srgbClr val="FEFEFE"/>
                </a:solidFill>
              </a:rPr>
              <a:t>во</a:t>
            </a:r>
            <a:r>
              <a:rPr lang="en-US" sz="2800" b="1" dirty="0">
                <a:solidFill>
                  <a:srgbClr val="FEFEFE"/>
                </a:solidFill>
              </a:rPr>
              <a:t> </a:t>
            </a:r>
            <a:r>
              <a:rPr lang="en-US" sz="2800" b="1" dirty="0" err="1">
                <a:solidFill>
                  <a:srgbClr val="FEFEFE"/>
                </a:solidFill>
              </a:rPr>
              <a:t>второй</a:t>
            </a:r>
            <a:r>
              <a:rPr lang="en-US" sz="2800" b="1" dirty="0">
                <a:solidFill>
                  <a:srgbClr val="FEFEFE"/>
                </a:solidFill>
              </a:rPr>
              <a:t> </a:t>
            </a:r>
            <a:endParaRPr lang="ru-RU" sz="2800" b="1" dirty="0">
              <a:solidFill>
                <a:srgbClr val="FEFEFE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EFEFE"/>
                </a:solidFill>
              </a:rPr>
              <a:t>половине</a:t>
            </a:r>
            <a:r>
              <a:rPr lang="en-US" sz="2800" b="1" dirty="0">
                <a:solidFill>
                  <a:srgbClr val="FEFEFE"/>
                </a:solidFill>
              </a:rPr>
              <a:t> </a:t>
            </a:r>
            <a:r>
              <a:rPr lang="en-US" sz="2800" b="1" dirty="0" err="1">
                <a:solidFill>
                  <a:srgbClr val="FEFEFE"/>
                </a:solidFill>
              </a:rPr>
              <a:t>строки</a:t>
            </a:r>
            <a:endParaRPr lang="en-US" sz="2800" b="1" dirty="0">
              <a:solidFill>
                <a:srgbClr val="FEFEFE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F1A0F0B-3AA8-B540-BFE4-A207EBFF5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31044"/>
              </p:ext>
            </p:extLst>
          </p:nvPr>
        </p:nvGraphicFramePr>
        <p:xfrm>
          <a:off x="5331103" y="1370603"/>
          <a:ext cx="6165273" cy="413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58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198040" y="2560683"/>
            <a:ext cx="4637005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" dirty="0">
                <a:solidFill>
                  <a:schemeClr val="bg1"/>
                </a:solidFill>
              </a:rPr>
              <a:t>W </a:t>
            </a:r>
            <a:r>
              <a:rPr lang="en" dirty="0" err="1">
                <a:solidFill>
                  <a:schemeClr val="bg1"/>
                </a:solidFill>
              </a:rPr>
              <a:t>śmiert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lny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highlight>
                  <a:srgbClr val="00FFFF"/>
                </a:highlight>
              </a:rPr>
              <a:t>i</a:t>
            </a:r>
            <a:r>
              <a:rPr lang="en" dirty="0" err="1">
                <a:solidFill>
                  <a:schemeClr val="bg1"/>
                </a:solidFill>
              </a:rPr>
              <a:t>dę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j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W </a:t>
            </a:r>
            <a:r>
              <a:rPr lang="en" dirty="0" err="1">
                <a:solidFill>
                  <a:schemeClr val="bg1"/>
                </a:solidFill>
              </a:rPr>
              <a:t>śmiert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lny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tr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d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i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zn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j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W </a:t>
            </a:r>
            <a:r>
              <a:rPr lang="en" dirty="0" err="1">
                <a:solidFill>
                  <a:schemeClr val="bg1"/>
                </a:solidFill>
              </a:rPr>
              <a:t>śmiert</a:t>
            </a:r>
            <a:r>
              <a:rPr lang="en" dirty="0" err="1">
                <a:highlight>
                  <a:srgbClr val="00FFFF"/>
                </a:highlight>
              </a:rPr>
              <a:t>e</a:t>
            </a:r>
            <a:r>
              <a:rPr lang="en" dirty="0" err="1">
                <a:solidFill>
                  <a:schemeClr val="bg1"/>
                </a:solidFill>
              </a:rPr>
              <a:t>lny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pr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ch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i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p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ł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W </a:t>
            </a:r>
            <a:r>
              <a:rPr lang="en" dirty="0" err="1">
                <a:solidFill>
                  <a:schemeClr val="bg1"/>
                </a:solidFill>
              </a:rPr>
              <a:t>b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j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kt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ry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</a:t>
            </a:r>
            <a:r>
              <a:rPr lang="en" dirty="0" err="1">
                <a:highlight>
                  <a:srgbClr val="00FFFF"/>
                </a:highlight>
              </a:rPr>
              <a:t>ie</a:t>
            </a:r>
            <a:r>
              <a:rPr lang="en" dirty="0" err="1">
                <a:solidFill>
                  <a:schemeClr val="bg1"/>
                </a:solidFill>
              </a:rPr>
              <a:t>cznie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ł</a:t>
            </a:r>
            <a:endParaRPr lang="en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br>
              <a:rPr lang="en" sz="1400" dirty="0">
                <a:solidFill>
                  <a:schemeClr val="bg1"/>
                </a:solidFill>
              </a:rPr>
            </a:br>
            <a:br>
              <a:rPr lang="en" sz="1400" dirty="0"/>
            </a:br>
            <a:endParaRPr lang="ru-RU" sz="1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(«</a:t>
            </a:r>
            <a:r>
              <a:rPr lang="en" sz="1400" cap="all" dirty="0">
                <a:solidFill>
                  <a:schemeClr val="bg1"/>
                </a:solidFill>
              </a:rPr>
              <a:t>MŁODY ŻOŁNIERZU</a:t>
            </a:r>
            <a:r>
              <a:rPr lang="en-US" sz="1400" dirty="0">
                <a:solidFill>
                  <a:srgbClr val="FFFFFF"/>
                </a:solidFill>
              </a:rPr>
              <a:t>” Maria </a:t>
            </a:r>
            <a:r>
              <a:rPr lang="en-US" sz="1400" dirty="0" err="1">
                <a:solidFill>
                  <a:srgbClr val="FFFFFF"/>
                </a:solidFill>
              </a:rPr>
              <a:t>Konopnicka</a:t>
            </a:r>
            <a:r>
              <a:rPr lang="en-US" sz="1400" dirty="0">
                <a:solidFill>
                  <a:srgbClr val="FFFFFF"/>
                </a:solidFill>
              </a:rPr>
              <a:t>, 1915)</a:t>
            </a:r>
            <a:endParaRPr lang="ru-R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9F4B0-A88D-5C4C-A700-044ADCD07ACE}"/>
              </a:ext>
            </a:extLst>
          </p:cNvPr>
          <p:cNvSpPr txBox="1"/>
          <p:nvPr/>
        </p:nvSpPr>
        <p:spPr>
          <a:xfrm>
            <a:off x="611961" y="826759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EFEFE"/>
                </a:solidFill>
              </a:rPr>
              <a:t>Трехстопный ямб</a:t>
            </a:r>
            <a:endParaRPr lang="en-US" sz="2800" b="1" dirty="0">
              <a:solidFill>
                <a:srgbClr val="FEFEFE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E286886-1542-7940-A9A9-DF921FD66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227829"/>
              </p:ext>
            </p:extLst>
          </p:nvPr>
        </p:nvGraphicFramePr>
        <p:xfrm>
          <a:off x="5485143" y="1312718"/>
          <a:ext cx="5888182" cy="42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81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9F4B0-A88D-5C4C-A700-044ADCD07ACE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Трехстопный ямб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214312" y="2413000"/>
            <a:ext cx="4186237" cy="44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solidFill>
                  <a:srgbClr val="FFFFFF"/>
                </a:solidFill>
              </a:rPr>
              <a:t>Zasz</a:t>
            </a:r>
            <a:r>
              <a:rPr lang="en-US" dirty="0" err="1">
                <a:highlight>
                  <a:srgbClr val="00FFFF"/>
                </a:highlight>
              </a:rPr>
              <a:t>u</a:t>
            </a:r>
            <a:r>
              <a:rPr lang="en-US" dirty="0" err="1">
                <a:solidFill>
                  <a:srgbClr val="FFFFFF"/>
                </a:solidFill>
              </a:rPr>
              <a:t>miał</a:t>
            </a:r>
            <a:r>
              <a:rPr lang="en-US" dirty="0">
                <a:solidFill>
                  <a:srgbClr val="FFFFFF"/>
                </a:solidFill>
              </a:rPr>
              <a:t> l</a:t>
            </a:r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s, </a:t>
            </a:r>
            <a:r>
              <a:rPr lang="en-US" dirty="0" err="1">
                <a:solidFill>
                  <a:srgbClr val="FFFFFF"/>
                </a:solidFill>
              </a:rPr>
              <a:t>zasz</a:t>
            </a:r>
            <a:r>
              <a:rPr lang="en-US" dirty="0" err="1">
                <a:highlight>
                  <a:srgbClr val="00FFFF"/>
                </a:highlight>
              </a:rPr>
              <a:t>u</a:t>
            </a:r>
            <a:r>
              <a:rPr lang="en-US" dirty="0" err="1">
                <a:solidFill>
                  <a:srgbClr val="FFFFFF"/>
                </a:solidFill>
              </a:rPr>
              <a:t>miał</a:t>
            </a:r>
            <a:r>
              <a:rPr lang="en-US" dirty="0">
                <a:solidFill>
                  <a:srgbClr val="FFFFFF"/>
                </a:solidFill>
              </a:rPr>
              <a:t> l</a:t>
            </a:r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s,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 Od </a:t>
            </a:r>
            <a:r>
              <a:rPr lang="en-US" dirty="0" err="1">
                <a:solidFill>
                  <a:srgbClr val="FFFFFF"/>
                </a:solidFill>
              </a:rPr>
              <a:t>pł</a:t>
            </a:r>
            <a:r>
              <a:rPr lang="en-US" dirty="0" err="1">
                <a:highlight>
                  <a:srgbClr val="00FFFF"/>
                </a:highlight>
              </a:rPr>
              <a:t>a</a:t>
            </a:r>
            <a:r>
              <a:rPr lang="en-US" dirty="0" err="1">
                <a:solidFill>
                  <a:srgbClr val="FFFFFF"/>
                </a:solidFill>
              </a:rPr>
              <a:t>czu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</a:t>
            </a:r>
            <a:r>
              <a:rPr lang="en-US" dirty="0" err="1">
                <a:highlight>
                  <a:srgbClr val="00FFFF"/>
                </a:highlight>
              </a:rPr>
              <a:t>o</a:t>
            </a:r>
            <a:r>
              <a:rPr lang="en-US" dirty="0" err="1">
                <a:solidFill>
                  <a:srgbClr val="FFFFFF"/>
                </a:solidFill>
              </a:rPr>
              <a:t>jej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</a:t>
            </a:r>
            <a:r>
              <a:rPr lang="en-US" dirty="0" err="1">
                <a:highlight>
                  <a:srgbClr val="00FFFF"/>
                </a:highlight>
              </a:rPr>
              <a:t>ie</a:t>
            </a:r>
            <a:r>
              <a:rPr lang="en-US" dirty="0" err="1">
                <a:solidFill>
                  <a:srgbClr val="FFFFFF"/>
                </a:solidFill>
              </a:rPr>
              <a:t>śni</a:t>
            </a:r>
            <a:r>
              <a:rPr lang="en-US" dirty="0">
                <a:solidFill>
                  <a:srgbClr val="FFFFFF"/>
                </a:solidFill>
              </a:rPr>
              <a:t>...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Po </a:t>
            </a:r>
            <a:r>
              <a:rPr lang="en-US" dirty="0" err="1">
                <a:solidFill>
                  <a:srgbClr val="FFFFFF"/>
                </a:solidFill>
              </a:rPr>
              <a:t>szcz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y</a:t>
            </a:r>
            <a:r>
              <a:rPr lang="en-US" dirty="0" err="1">
                <a:solidFill>
                  <a:srgbClr val="FFFFFF"/>
                </a:solidFill>
              </a:rPr>
              <a:t>tach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drz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e</a:t>
            </a:r>
            <a:r>
              <a:rPr lang="en-US" dirty="0" err="1">
                <a:solidFill>
                  <a:srgbClr val="FFFFFF"/>
                </a:solidFill>
              </a:rPr>
              <a:t>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u</a:t>
            </a:r>
            <a:r>
              <a:rPr lang="en-US" dirty="0" err="1">
                <a:solidFill>
                  <a:srgbClr val="FFFFFF"/>
                </a:solidFill>
              </a:rPr>
              <a:t>szył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się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śp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ie</a:t>
            </a:r>
            <a:r>
              <a:rPr lang="en-US" dirty="0" err="1">
                <a:solidFill>
                  <a:srgbClr val="FFFFFF"/>
                </a:solidFill>
              </a:rPr>
              <a:t>w</a:t>
            </a:r>
            <a:r>
              <a:rPr lang="en-US" dirty="0">
                <a:solidFill>
                  <a:srgbClr val="FFFFFF"/>
                </a:solidFill>
              </a:rPr>
              <a:t>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 </a:t>
            </a:r>
            <a:r>
              <a:rPr lang="en-US" dirty="0" err="1">
                <a:solidFill>
                  <a:srgbClr val="FFFFFF"/>
                </a:solidFill>
              </a:rPr>
              <a:t>Ptaszk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o</a:t>
            </a:r>
            <a:r>
              <a:rPr lang="en-US" dirty="0" err="1">
                <a:solidFill>
                  <a:srgbClr val="FFFFFF"/>
                </a:solidFill>
              </a:rPr>
              <a:t>wie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łk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a</a:t>
            </a:r>
            <a:r>
              <a:rPr lang="en-US" dirty="0" err="1">
                <a:solidFill>
                  <a:srgbClr val="FFFFFF"/>
                </a:solidFill>
              </a:rPr>
              <a:t>ją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</a:t>
            </a:r>
            <a:r>
              <a:rPr lang="en-US" dirty="0" err="1">
                <a:solidFill>
                  <a:srgbClr val="FFFFFF"/>
                </a:solidFill>
                <a:highlight>
                  <a:srgbClr val="00FFFF"/>
                </a:highlight>
              </a:rPr>
              <a:t>e</a:t>
            </a:r>
            <a:r>
              <a:rPr lang="en-US" dirty="0" err="1">
                <a:solidFill>
                  <a:srgbClr val="FFFFFF"/>
                </a:solidFill>
              </a:rPr>
              <a:t>śni</a:t>
            </a:r>
            <a:r>
              <a:rPr lang="en-US" dirty="0">
                <a:solidFill>
                  <a:srgbClr val="FFFFFF"/>
                </a:solidFill>
              </a:rPr>
              <a:t>...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(«</a:t>
            </a:r>
            <a:r>
              <a:rPr lang="en-US" sz="1600" dirty="0" err="1">
                <a:solidFill>
                  <a:srgbClr val="FFFFFF"/>
                </a:solidFill>
              </a:rPr>
              <a:t>Zaszumiał</a:t>
            </a:r>
            <a:r>
              <a:rPr lang="en-US" sz="1600" dirty="0">
                <a:solidFill>
                  <a:srgbClr val="FFFFFF"/>
                </a:solidFill>
              </a:rPr>
              <a:t> las” Maria </a:t>
            </a:r>
            <a:r>
              <a:rPr lang="en-US" sz="1600" dirty="0" err="1">
                <a:solidFill>
                  <a:srgbClr val="FFFFFF"/>
                </a:solidFill>
              </a:rPr>
              <a:t>Konopnicka</a:t>
            </a:r>
            <a:r>
              <a:rPr lang="en-US" sz="1600" dirty="0">
                <a:solidFill>
                  <a:srgbClr val="FFFFFF"/>
                </a:solidFill>
              </a:rPr>
              <a:t>, 1915)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1FD0849-EC37-044F-9F66-F6E30CF88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631217"/>
              </p:ext>
            </p:extLst>
          </p:nvPr>
        </p:nvGraphicFramePr>
        <p:xfrm>
          <a:off x="5603706" y="1258529"/>
          <a:ext cx="5638853" cy="433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87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FEFA7-802F-E245-9FE1-AAD7323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термина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363C308-0FC9-624E-8409-63E6829B5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075815"/>
              </p:ext>
            </p:extLst>
          </p:nvPr>
        </p:nvGraphicFramePr>
        <p:xfrm>
          <a:off x="4418012" y="2600325"/>
          <a:ext cx="6469063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164B0F-17F2-4749-886C-34C0C0C3992D}"/>
              </a:ext>
            </a:extLst>
          </p:cNvPr>
          <p:cNvSpPr/>
          <p:nvPr/>
        </p:nvSpPr>
        <p:spPr>
          <a:xfrm>
            <a:off x="1699360" y="3836226"/>
            <a:ext cx="162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ЯМБ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2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73EA943-C995-4E47-8BF6-99E62D3ABA3A}"/>
              </a:ext>
            </a:extLst>
          </p:cNvPr>
          <p:cNvSpPr/>
          <p:nvPr/>
        </p:nvSpPr>
        <p:spPr>
          <a:xfrm>
            <a:off x="2475185" y="2236076"/>
            <a:ext cx="3100552" cy="2385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Античный ямб:</a:t>
            </a:r>
          </a:p>
          <a:p>
            <a:pPr algn="ctr"/>
            <a:r>
              <a:rPr lang="en" dirty="0">
                <a:latin typeface="Cambria" panose="02040503050406030204" pitchFamily="18" charset="0"/>
              </a:rPr>
              <a:t>U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en" dirty="0">
                <a:latin typeface="Cambria" panose="02040503050406030204" pitchFamily="18" charset="0"/>
              </a:rPr>
              <a:t>—</a:t>
            </a:r>
            <a:endParaRPr lang="ru-RU" dirty="0">
              <a:latin typeface="Cambria" panose="02040503050406030204" pitchFamily="18" charset="0"/>
            </a:endParaRPr>
          </a:p>
          <a:p>
            <a:pPr algn="ctr"/>
            <a:r>
              <a:rPr lang="en" dirty="0">
                <a:latin typeface="Cambria" panose="02040503050406030204" pitchFamily="18" charset="0"/>
                <a:ea typeface="Apple Color Emoji" pitchFamily="2" charset="0"/>
                <a:cs typeface="Angsana New" panose="02020603050405020304" pitchFamily="18" charset="-34"/>
              </a:rPr>
              <a:t>U</a:t>
            </a:r>
            <a:r>
              <a:rPr lang="ru-RU" dirty="0">
                <a:latin typeface="Cambria" panose="02040503050406030204" pitchFamily="18" charset="0"/>
                <a:ea typeface="Apple Color Emoji" pitchFamily="2" charset="0"/>
                <a:cs typeface="Angsana New" panose="02020603050405020304" pitchFamily="18" charset="-34"/>
              </a:rPr>
              <a:t> </a:t>
            </a:r>
            <a:r>
              <a:rPr lang="en" dirty="0">
                <a:latin typeface="Cambria" panose="02040503050406030204" pitchFamily="18" charset="0"/>
                <a:ea typeface="Apple Color Emoji" pitchFamily="2" charset="0"/>
                <a:cs typeface="Angsana New" panose="02020603050405020304" pitchFamily="18" charset="-34"/>
              </a:rPr>
              <a:t>—́</a:t>
            </a:r>
            <a:endParaRPr lang="ru-RU" dirty="0">
              <a:latin typeface="Cambria" panose="02040503050406030204" pitchFamily="18" charset="0"/>
              <a:ea typeface="Apple Color Emoji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151C44A-BD37-8844-B506-0BD115825199}"/>
              </a:ext>
            </a:extLst>
          </p:cNvPr>
          <p:cNvSpPr/>
          <p:nvPr/>
        </p:nvSpPr>
        <p:spPr>
          <a:xfrm>
            <a:off x="6616264" y="2236076"/>
            <a:ext cx="3100552" cy="2385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Польский ямб: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en" dirty="0">
                <a:latin typeface="Cambria" panose="02040503050406030204" pitchFamily="18" charset="0"/>
              </a:rPr>
              <a:t>—</a:t>
            </a:r>
            <a:r>
              <a:rPr lang="ru-RU" dirty="0">
                <a:latin typeface="Cambria" panose="02040503050406030204" pitchFamily="18" charset="0"/>
                <a:ea typeface="Apple Color Emoji" pitchFamily="2" charset="0"/>
                <a:cs typeface="Angsana New" panose="02020603050405020304" pitchFamily="18" charset="-34"/>
              </a:rPr>
              <a:t> </a:t>
            </a:r>
            <a:r>
              <a:rPr lang="en" dirty="0">
                <a:latin typeface="Cambria" panose="02040503050406030204" pitchFamily="18" charset="0"/>
                <a:ea typeface="Apple Color Emoji" pitchFamily="2" charset="0"/>
                <a:cs typeface="Angsana New" panose="02020603050405020304" pitchFamily="18" charset="-34"/>
              </a:rPr>
              <a:t>—́</a:t>
            </a:r>
            <a:endParaRPr lang="ru-RU" dirty="0">
              <a:latin typeface="Cambria" panose="02040503050406030204" pitchFamily="18" charset="0"/>
              <a:ea typeface="Apple Color Emoji" pitchFamily="2" charset="0"/>
              <a:cs typeface="Angsana New" panose="02020603050405020304" pitchFamily="18" charset="-34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81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9A9A3-4B73-5F48-9DA1-82737055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57" y="1595690"/>
            <a:ext cx="5893840" cy="2645912"/>
          </a:xfrm>
        </p:spPr>
        <p:txBody>
          <a:bodyPr/>
          <a:lstStyle/>
          <a:p>
            <a:pPr algn="ctr"/>
            <a:r>
              <a:rPr lang="ru-RU" sz="2400" dirty="0"/>
              <a:t>Предлог, междометие, местоимение, союз, наречие</a:t>
            </a:r>
            <a:r>
              <a:rPr lang="en-US" sz="2400" dirty="0"/>
              <a:t> </a:t>
            </a:r>
            <a:r>
              <a:rPr lang="ru-RU" sz="2400" dirty="0"/>
              <a:t>(или любая другая часть речи, менее важная по смыслу)  </a:t>
            </a:r>
            <a:br>
              <a:rPr lang="ru-RU" sz="2400" dirty="0"/>
            </a:br>
            <a:r>
              <a:rPr lang="ru-RU" sz="2400" dirty="0"/>
              <a:t>+</a:t>
            </a:r>
            <a:br>
              <a:rPr lang="ru-RU" sz="2400" dirty="0"/>
            </a:br>
            <a:r>
              <a:rPr lang="ru-RU" sz="2400" dirty="0"/>
              <a:t>Односложное, по содержание более важное слово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E4867-8C14-F04B-B3EC-417E565EC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718" y="4443680"/>
            <a:ext cx="7076373" cy="942708"/>
          </a:xfrm>
        </p:spPr>
        <p:txBody>
          <a:bodyPr/>
          <a:lstStyle/>
          <a:p>
            <a:pPr algn="ctr"/>
            <a:r>
              <a:rPr lang="ru-RU" sz="2400" dirty="0"/>
              <a:t>Формула ямбической стопы в польском языке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77E874-C969-A74E-89DA-F309DC61A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4642" y="157164"/>
            <a:ext cx="3810001" cy="6586536"/>
          </a:xfrm>
        </p:spPr>
        <p:txBody>
          <a:bodyPr>
            <a:normAutofit/>
          </a:bodyPr>
          <a:lstStyle/>
          <a:p>
            <a:pPr algn="ctr"/>
            <a:r>
              <a:rPr lang="en" sz="2000" b="1" dirty="0" err="1"/>
              <a:t>na</a:t>
            </a:r>
            <a:r>
              <a:rPr lang="en" sz="2000" b="1" dirty="0"/>
              <a:t> </a:t>
            </a:r>
            <a:r>
              <a:rPr lang="en" sz="2000" b="1" dirty="0" err="1"/>
              <a:t>k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o</a:t>
            </a:r>
            <a:r>
              <a:rPr lang="en" sz="2000" b="1" dirty="0" err="1"/>
              <a:t>ń</a:t>
            </a:r>
            <a:endParaRPr lang="ru-RU" sz="2000" b="1" dirty="0"/>
          </a:p>
          <a:p>
            <a:pPr algn="ctr"/>
            <a:r>
              <a:rPr lang="en" sz="2000" b="1" dirty="0"/>
              <a:t>za </a:t>
            </a:r>
            <a:r>
              <a:rPr lang="en" sz="2000" b="1" dirty="0" err="1"/>
              <a:t>d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o</a:t>
            </a:r>
            <a:r>
              <a:rPr lang="en" sz="2000" b="1" dirty="0" err="1"/>
              <a:t>m</a:t>
            </a:r>
            <a:endParaRPr lang="ru-RU" sz="2000" b="1" dirty="0"/>
          </a:p>
          <a:p>
            <a:pPr algn="ctr"/>
            <a:r>
              <a:rPr lang="en" sz="2000" b="1" dirty="0"/>
              <a:t>u st</a:t>
            </a:r>
            <a:r>
              <a:rPr lang="en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o</a:t>
            </a:r>
            <a:r>
              <a:rPr lang="en" sz="2000" b="1" dirty="0"/>
              <a:t>p</a:t>
            </a:r>
            <a:endParaRPr lang="ru-RU" sz="2000" b="1" dirty="0"/>
          </a:p>
          <a:p>
            <a:pPr algn="ctr"/>
            <a:r>
              <a:rPr lang="en" sz="2000" b="1" dirty="0"/>
              <a:t>do </a:t>
            </a:r>
            <a:r>
              <a:rPr lang="en" sz="2000" b="1" dirty="0" err="1"/>
              <a:t>r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ą</a:t>
            </a:r>
            <a:r>
              <a:rPr lang="en" sz="2000" b="1" dirty="0" err="1"/>
              <a:t>k</a:t>
            </a:r>
            <a:endParaRPr lang="ru-RU" sz="2000" b="1" dirty="0"/>
          </a:p>
          <a:p>
            <a:pPr algn="ctr"/>
            <a:r>
              <a:rPr lang="en" sz="2000" b="1" dirty="0" err="1"/>
              <a:t>na</a:t>
            </a:r>
            <a:r>
              <a:rPr lang="en" sz="2000" b="1" dirty="0"/>
              <a:t> </a:t>
            </a:r>
            <a:r>
              <a:rPr lang="en" sz="2000" b="1" dirty="0" err="1"/>
              <a:t>śm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ie</a:t>
            </a:r>
            <a:r>
              <a:rPr lang="en" sz="2000" b="1" dirty="0" err="1"/>
              <a:t>rc</a:t>
            </a:r>
            <a:endParaRPr lang="ru-RU" sz="2000" b="1" dirty="0"/>
          </a:p>
          <a:p>
            <a:pPr algn="ctr"/>
            <a:r>
              <a:rPr lang="en" sz="2000" b="1" dirty="0" err="1"/>
              <a:t>i</a:t>
            </a:r>
            <a:r>
              <a:rPr lang="en" sz="2000" b="1" dirty="0"/>
              <a:t> t</a:t>
            </a:r>
            <a:r>
              <a:rPr lang="en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y</a:t>
            </a:r>
            <a:endParaRPr lang="ru-RU" sz="20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algn="ctr"/>
            <a:r>
              <a:rPr lang="en" sz="2000" b="1" dirty="0"/>
              <a:t>a </a:t>
            </a:r>
            <a:r>
              <a:rPr lang="en" sz="2000" b="1" dirty="0" err="1"/>
              <a:t>p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ie</a:t>
            </a:r>
            <a:r>
              <a:rPr lang="en" sz="2000" b="1" dirty="0" err="1"/>
              <a:t>c</a:t>
            </a:r>
            <a:endParaRPr lang="ru-RU" sz="2000" b="1" dirty="0"/>
          </a:p>
          <a:p>
            <a:pPr algn="ctr"/>
            <a:r>
              <a:rPr lang="en" sz="2000" b="1" dirty="0" err="1"/>
              <a:t>lecz</a:t>
            </a:r>
            <a:r>
              <a:rPr lang="en" sz="2000" b="1" dirty="0"/>
              <a:t> gr</a:t>
            </a:r>
            <a:r>
              <a:rPr lang="en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" sz="2000" b="1" dirty="0"/>
              <a:t>b</a:t>
            </a:r>
            <a:endParaRPr lang="ru-RU" sz="2000" b="1" dirty="0"/>
          </a:p>
          <a:p>
            <a:pPr algn="ctr"/>
            <a:r>
              <a:rPr lang="en" sz="2000" b="1" dirty="0" err="1"/>
              <a:t>gd</a:t>
            </a:r>
            <a:r>
              <a:rPr lang="en-US" sz="2000" b="1" dirty="0"/>
              <a:t>y</a:t>
            </a:r>
            <a:r>
              <a:rPr lang="en" sz="2000" b="1" dirty="0"/>
              <a:t> </a:t>
            </a:r>
            <a:r>
              <a:rPr lang="en" sz="2000" b="1" dirty="0" err="1"/>
              <a:t>sp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" sz="2000" b="1" dirty="0" err="1"/>
              <a:t>ł</a:t>
            </a:r>
            <a:endParaRPr lang="en" sz="2000" b="1" dirty="0"/>
          </a:p>
          <a:p>
            <a:pPr algn="ctr"/>
            <a:r>
              <a:rPr lang="en" sz="2000" b="1" dirty="0"/>
              <a:t>o t</a:t>
            </a:r>
            <a:r>
              <a:rPr lang="en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" sz="2000" b="1" dirty="0"/>
              <a:t>m</a:t>
            </a:r>
          </a:p>
          <a:p>
            <a:pPr algn="ctr"/>
            <a:r>
              <a:rPr lang="en" sz="2000" b="1" dirty="0"/>
              <a:t>pan J</a:t>
            </a:r>
            <a:r>
              <a:rPr lang="en" sz="2000" b="1" dirty="0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-US" sz="2000" b="1" dirty="0"/>
              <a:t>n</a:t>
            </a:r>
            <a:r>
              <a:rPr lang="en" sz="2000" b="1" dirty="0"/>
              <a:t> </a:t>
            </a:r>
          </a:p>
          <a:p>
            <a:pPr algn="ctr"/>
            <a:r>
              <a:rPr lang="en" sz="2000" b="1" dirty="0"/>
              <a:t>plan </a:t>
            </a:r>
            <a:r>
              <a:rPr lang="en" sz="2000" b="1" dirty="0" err="1"/>
              <a:t>m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ia</a:t>
            </a:r>
            <a:r>
              <a:rPr lang="en" sz="2000" b="1" dirty="0" err="1"/>
              <a:t>st</a:t>
            </a:r>
            <a:endParaRPr lang="en" sz="2000" b="1" dirty="0"/>
          </a:p>
          <a:p>
            <a:pPr algn="ctr"/>
            <a:r>
              <a:rPr lang="en" sz="2000" b="1" dirty="0" err="1"/>
              <a:t>złam</a:t>
            </a:r>
            <a:r>
              <a:rPr lang="en" sz="2000" b="1" dirty="0"/>
              <a:t> </a:t>
            </a:r>
            <a:r>
              <a:rPr lang="en" sz="2000" b="1" dirty="0" err="1"/>
              <a:t>k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" sz="2000" b="1" dirty="0" err="1"/>
              <a:t>rk</a:t>
            </a:r>
            <a:endParaRPr lang="en" sz="2000" b="1" dirty="0"/>
          </a:p>
          <a:p>
            <a:pPr algn="ctr"/>
            <a:r>
              <a:rPr lang="en" sz="2000" b="1" dirty="0" err="1"/>
              <a:t>daj</a:t>
            </a:r>
            <a:r>
              <a:rPr lang="en" sz="2000" b="1" dirty="0"/>
              <a:t> </a:t>
            </a:r>
            <a:r>
              <a:rPr lang="en" sz="2000" b="1" dirty="0" err="1"/>
              <a:t>gł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" sz="2000" b="1" dirty="0" err="1"/>
              <a:t>z</a:t>
            </a:r>
            <a:endParaRPr lang="en" sz="2000" b="1" dirty="0"/>
          </a:p>
          <a:p>
            <a:pPr algn="ctr"/>
            <a:r>
              <a:rPr lang="en" sz="2000" b="1" dirty="0" err="1"/>
              <a:t>grał</a:t>
            </a:r>
            <a:r>
              <a:rPr lang="en" sz="2000" b="1" dirty="0"/>
              <a:t> </a:t>
            </a:r>
            <a:r>
              <a:rPr lang="en" sz="2000" b="1" dirty="0" err="1"/>
              <a:t>p</a:t>
            </a:r>
            <a:r>
              <a:rPr lang="en" sz="20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ie</a:t>
            </a:r>
            <a:r>
              <a:rPr lang="en" sz="2000" b="1" dirty="0" err="1"/>
              <a:t>śń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646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C7B34-60B1-CA45-8F9A-6E82B113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Цезура в польском ямбе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1C026-6242-C34A-A889-5C48F47BC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Самый распространенный вариант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21F29-50FE-B742-872B-2762005B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3" y="3136900"/>
            <a:ext cx="5618822" cy="310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2400" dirty="0" err="1"/>
              <a:t>Aż</a:t>
            </a:r>
            <a:r>
              <a:rPr lang="en" sz="2400" dirty="0"/>
              <a:t>   sp</a:t>
            </a:r>
            <a:r>
              <a:rPr lang="en" sz="2400" dirty="0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-US" sz="2400" dirty="0"/>
              <a:t>|</a:t>
            </a:r>
            <a:r>
              <a:rPr lang="en" sz="2400" dirty="0" err="1"/>
              <a:t>dną</a:t>
            </a:r>
            <a:r>
              <a:rPr lang="en" sz="2400" dirty="0"/>
              <a:t>   </a:t>
            </a:r>
            <a:r>
              <a:rPr lang="en" sz="2400" dirty="0" err="1"/>
              <a:t>j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a</a:t>
            </a:r>
            <a:r>
              <a:rPr lang="en" sz="2400" dirty="0" err="1"/>
              <a:t>s|ne</a:t>
            </a:r>
            <a:r>
              <a:rPr lang="en" sz="2400" dirty="0"/>
              <a:t>   </a:t>
            </a:r>
            <a:r>
              <a:rPr lang="en" sz="2400" dirty="0" err="1"/>
              <a:t>śn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ie</a:t>
            </a:r>
            <a:r>
              <a:rPr lang="en" sz="2400" dirty="0" err="1"/>
              <a:t>|gi</a:t>
            </a:r>
            <a:r>
              <a:rPr lang="en" sz="2400" dirty="0"/>
              <a:t>!...</a:t>
            </a:r>
          </a:p>
          <a:p>
            <a:pPr marL="0" indent="0">
              <a:buNone/>
            </a:pPr>
            <a:r>
              <a:rPr lang="en" sz="2400" dirty="0" err="1"/>
              <a:t>Aż</a:t>
            </a:r>
            <a:r>
              <a:rPr lang="en" sz="2400" dirty="0"/>
              <a:t>   </a:t>
            </a:r>
            <a:r>
              <a:rPr lang="en" sz="2400" dirty="0" err="1"/>
              <a:t>bł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y</a:t>
            </a:r>
            <a:r>
              <a:rPr lang="en" sz="2400" dirty="0" err="1"/>
              <a:t>|sną</a:t>
            </a:r>
            <a:r>
              <a:rPr lang="en" sz="2400" dirty="0"/>
              <a:t>   </a:t>
            </a:r>
            <a:r>
              <a:rPr lang="en" sz="2400" dirty="0" err="1"/>
              <a:t>p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ie</a:t>
            </a:r>
            <a:r>
              <a:rPr lang="en" sz="2400" dirty="0" err="1"/>
              <a:t>r|wsze</a:t>
            </a:r>
            <a:r>
              <a:rPr lang="en" sz="2400" dirty="0"/>
              <a:t>   </a:t>
            </a:r>
            <a:r>
              <a:rPr lang="en" sz="2400" dirty="0" err="1"/>
              <a:t>gw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ia</a:t>
            </a:r>
            <a:r>
              <a:rPr lang="en" sz="2400" dirty="0" err="1"/>
              <a:t>z|dy</a:t>
            </a:r>
            <a:endParaRPr lang="en" sz="3200" dirty="0"/>
          </a:p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r>
              <a:rPr lang="en" sz="2000" dirty="0"/>
              <a:t>(“</a:t>
            </a:r>
            <a:r>
              <a:rPr lang="pl-PL" sz="1600" dirty="0"/>
              <a:t>Z oddali” Konopnicka)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8A357F-591E-C84C-8C63-6C45DED07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Редкий вариант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74960-BD0C-C846-A984-E0CD00D0A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0302" y="3136900"/>
            <a:ext cx="5194583" cy="3109913"/>
          </a:xfrm>
        </p:spPr>
        <p:txBody>
          <a:bodyPr/>
          <a:lstStyle/>
          <a:p>
            <a:pPr marL="0" indent="0">
              <a:buNone/>
            </a:pPr>
            <a:r>
              <a:rPr lang="en" sz="2400" dirty="0"/>
              <a:t>I </a:t>
            </a:r>
            <a:r>
              <a:rPr lang="en" sz="2400" dirty="0" err="1"/>
              <a:t>ż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ą</a:t>
            </a:r>
            <a:r>
              <a:rPr lang="en" sz="2400" dirty="0" err="1"/>
              <a:t>dz</a:t>
            </a:r>
            <a:r>
              <a:rPr lang="en" sz="2400" dirty="0"/>
              <a:t>|, </a:t>
            </a:r>
            <a:r>
              <a:rPr lang="en" sz="2400" dirty="0" err="1"/>
              <a:t>i</a:t>
            </a:r>
            <a:r>
              <a:rPr lang="en" sz="2400" dirty="0"/>
              <a:t> </a:t>
            </a:r>
            <a:r>
              <a:rPr lang="en" sz="2400" dirty="0" err="1"/>
              <a:t>p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y</a:t>
            </a:r>
            <a:r>
              <a:rPr lang="en" sz="2400" dirty="0" err="1"/>
              <a:t>ch</a:t>
            </a:r>
            <a:r>
              <a:rPr lang="en" sz="2400" dirty="0"/>
              <a:t>|, </a:t>
            </a:r>
            <a:r>
              <a:rPr lang="en" sz="2400" dirty="0" err="1"/>
              <a:t>i</a:t>
            </a:r>
            <a:r>
              <a:rPr lang="en" sz="2400" dirty="0"/>
              <a:t> </a:t>
            </a:r>
            <a:r>
              <a:rPr lang="en" sz="2400" dirty="0" err="1"/>
              <a:t>kl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ę</a:t>
            </a:r>
            <a:r>
              <a:rPr lang="en" sz="2400" dirty="0" err="1"/>
              <a:t>sk</a:t>
            </a:r>
            <a:r>
              <a:rPr lang="en" sz="2400" dirty="0"/>
              <a:t>|, </a:t>
            </a:r>
            <a:r>
              <a:rPr lang="en" sz="2400" dirty="0" err="1"/>
              <a:t>i</a:t>
            </a:r>
            <a:r>
              <a:rPr lang="en" sz="2400" dirty="0"/>
              <a:t> </a:t>
            </a:r>
            <a:r>
              <a:rPr lang="en" sz="2400" dirty="0" err="1"/>
              <a:t>trw</a:t>
            </a:r>
            <a:r>
              <a:rPr lang="en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ó</a:t>
            </a:r>
            <a:r>
              <a:rPr lang="en" sz="2400" dirty="0" err="1"/>
              <a:t>g</a:t>
            </a:r>
            <a:endParaRPr lang="en" sz="2400" dirty="0"/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sz="1600" dirty="0"/>
          </a:p>
          <a:p>
            <a:pPr marL="0" indent="0">
              <a:buNone/>
            </a:pPr>
            <a:endParaRPr lang="en" sz="1600" dirty="0"/>
          </a:p>
          <a:p>
            <a:pPr marL="0" indent="0">
              <a:buNone/>
            </a:pPr>
            <a:endParaRPr lang="en" sz="1600" dirty="0"/>
          </a:p>
          <a:p>
            <a:pPr marL="0" indent="0">
              <a:buNone/>
            </a:pPr>
            <a:r>
              <a:rPr lang="en" sz="1600" dirty="0"/>
              <a:t>(”</a:t>
            </a:r>
            <a:r>
              <a:rPr lang="en" sz="1600" dirty="0" err="1"/>
              <a:t>Mojej</a:t>
            </a:r>
            <a:r>
              <a:rPr lang="en" sz="1600" dirty="0"/>
              <a:t> </a:t>
            </a:r>
            <a:r>
              <a:rPr lang="en" sz="1600" dirty="0" err="1"/>
              <a:t>żonie</a:t>
            </a:r>
            <a:r>
              <a:rPr lang="en" sz="1600" dirty="0"/>
              <a:t>” L. </a:t>
            </a:r>
            <a:r>
              <a:rPr lang="en" sz="1600" dirty="0" err="1"/>
              <a:t>Rydel</a:t>
            </a:r>
            <a:r>
              <a:rPr lang="en" sz="1600" dirty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728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>
            <a:extLst>
              <a:ext uri="{FF2B5EF4-FFF2-40B4-BE49-F238E27FC236}">
                <a16:creationId xmlns:a16="http://schemas.microsoft.com/office/drawing/2014/main" id="{53E218B1-E90F-9946-90EC-7615D077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53" y="2076033"/>
            <a:ext cx="4521327" cy="3987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6">
            <a:extLst>
              <a:ext uri="{FF2B5EF4-FFF2-40B4-BE49-F238E27FC236}">
                <a16:creationId xmlns:a16="http://schemas.microsoft.com/office/drawing/2014/main" id="{A503454C-058E-6340-952C-F899D651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2041101"/>
            <a:ext cx="2892388" cy="405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C6AA8-60FA-F747-9B0B-562FE6AAD2FE}"/>
              </a:ext>
            </a:extLst>
          </p:cNvPr>
          <p:cNvSpPr/>
          <p:nvPr/>
        </p:nvSpPr>
        <p:spPr>
          <a:xfrm>
            <a:off x="1655575" y="1203741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Адам </a:t>
            </a:r>
            <a:r>
              <a:rPr lang="ru-RU" sz="2000" b="1" dirty="0" err="1"/>
              <a:t>Аснык</a:t>
            </a:r>
            <a:r>
              <a:rPr lang="ru-RU" sz="2000" b="1" dirty="0"/>
              <a:t> (1838—1897)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31BDC9-ECB9-FD48-BFBD-10EF7887BD1A}"/>
              </a:ext>
            </a:extLst>
          </p:cNvPr>
          <p:cNvSpPr/>
          <p:nvPr/>
        </p:nvSpPr>
        <p:spPr>
          <a:xfrm>
            <a:off x="6610526" y="1203741"/>
            <a:ext cx="435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Мария </a:t>
            </a:r>
            <a:r>
              <a:rPr lang="ru-RU" sz="2000" b="1" dirty="0" err="1"/>
              <a:t>Конопницкая</a:t>
            </a:r>
            <a:r>
              <a:rPr lang="ru-RU" sz="2000" b="1" dirty="0"/>
              <a:t> (1842-1910)</a:t>
            </a:r>
          </a:p>
        </p:txBody>
      </p:sp>
    </p:spTree>
    <p:extLst>
      <p:ext uri="{BB962C8B-B14F-4D97-AF65-F5344CB8AC3E}">
        <p14:creationId xmlns:p14="http://schemas.microsoft.com/office/powerpoint/2010/main" val="289581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257175" y="447188"/>
            <a:ext cx="3965910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Четырехстопный ямб</a:t>
            </a: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257175" y="2413000"/>
            <a:ext cx="396591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" dirty="0">
                <a:solidFill>
                  <a:schemeClr val="bg1"/>
                </a:solidFill>
              </a:rPr>
              <a:t>Ta </a:t>
            </a:r>
            <a:r>
              <a:rPr lang="en" dirty="0" err="1">
                <a:solidFill>
                  <a:schemeClr val="bg1"/>
                </a:solidFill>
              </a:rPr>
              <a:t>łz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>
                <a:solidFill>
                  <a:schemeClr val="bg1"/>
                </a:solidFill>
              </a:rPr>
              <a:t>, co z 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czu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tw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ich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spł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wa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 err="1">
                <a:solidFill>
                  <a:schemeClr val="bg1"/>
                </a:solidFill>
              </a:rPr>
              <a:t>Jak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gień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p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li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ją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d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szę</a:t>
            </a:r>
            <a:r>
              <a:rPr lang="en" dirty="0">
                <a:solidFill>
                  <a:schemeClr val="bg1"/>
                </a:solidFill>
              </a:rPr>
              <a:t>;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I </a:t>
            </a:r>
            <a:r>
              <a:rPr lang="en" dirty="0" err="1">
                <a:solidFill>
                  <a:schemeClr val="bg1"/>
                </a:solidFill>
              </a:rPr>
              <a:t>wci</a:t>
            </a:r>
            <a:r>
              <a:rPr lang="en" dirty="0" err="1">
                <a:highlight>
                  <a:srgbClr val="00FFFF"/>
                </a:highlight>
              </a:rPr>
              <a:t>ą</a:t>
            </a:r>
            <a:r>
              <a:rPr lang="en" dirty="0" err="1">
                <a:solidFill>
                  <a:schemeClr val="bg1"/>
                </a:solidFill>
              </a:rPr>
              <a:t>ż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mnie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dr</a:t>
            </a:r>
            <a:r>
              <a:rPr lang="en" dirty="0" err="1">
                <a:highlight>
                  <a:srgbClr val="00FFFF"/>
                </a:highlight>
              </a:rPr>
              <a:t>ę</a:t>
            </a:r>
            <a:r>
              <a:rPr lang="en" dirty="0" err="1">
                <a:solidFill>
                  <a:schemeClr val="bg1"/>
                </a:solidFill>
              </a:rPr>
              <a:t>czy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śl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straszl</a:t>
            </a:r>
            <a:r>
              <a:rPr lang="en" dirty="0" err="1">
                <a:highlight>
                  <a:srgbClr val="00FFFF"/>
                </a:highlight>
              </a:rPr>
              <a:t>i</a:t>
            </a:r>
            <a:r>
              <a:rPr lang="en" dirty="0" err="1">
                <a:solidFill>
                  <a:schemeClr val="bg1"/>
                </a:solidFill>
              </a:rPr>
              <a:t>wa</a:t>
            </a:r>
            <a:r>
              <a:rPr lang="en" dirty="0">
                <a:solidFill>
                  <a:schemeClr val="bg1"/>
                </a:solidFill>
              </a:rPr>
              <a:t>,</a:t>
            </a:r>
            <a:br>
              <a:rPr lang="en" sz="1400" dirty="0">
                <a:solidFill>
                  <a:schemeClr val="bg1"/>
                </a:solidFill>
              </a:rPr>
            </a:br>
            <a:r>
              <a:rPr lang="en" dirty="0" err="1">
                <a:solidFill>
                  <a:schemeClr val="bg1"/>
                </a:solidFill>
              </a:rPr>
              <a:t>Że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c</a:t>
            </a:r>
            <a:r>
              <a:rPr lang="en" dirty="0" err="1">
                <a:highlight>
                  <a:srgbClr val="00FFFF"/>
                </a:highlight>
              </a:rPr>
              <a:t>ię</a:t>
            </a:r>
            <a:r>
              <a:rPr lang="en" dirty="0">
                <a:solidFill>
                  <a:schemeClr val="bg1"/>
                </a:solidFill>
              </a:rPr>
              <a:t> w </a:t>
            </a:r>
            <a:r>
              <a:rPr lang="en" dirty="0" err="1">
                <a:solidFill>
                  <a:schemeClr val="bg1"/>
                </a:solidFill>
              </a:rPr>
              <a:t>nieszcz</a:t>
            </a:r>
            <a:r>
              <a:rPr lang="en" dirty="0" err="1">
                <a:highlight>
                  <a:srgbClr val="00FFFF"/>
                </a:highlight>
              </a:rPr>
              <a:t>ę</a:t>
            </a:r>
            <a:r>
              <a:rPr lang="en" dirty="0" err="1">
                <a:solidFill>
                  <a:schemeClr val="bg1"/>
                </a:solidFill>
              </a:rPr>
              <a:t>ściu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rz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cić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szę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...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rgbClr val="FFFFFF"/>
                </a:solidFill>
              </a:rPr>
              <a:t>(”</a:t>
            </a:r>
            <a:r>
              <a:rPr lang="en" sz="1400" dirty="0">
                <a:solidFill>
                  <a:schemeClr val="bg1"/>
                </a:solidFill>
              </a:rPr>
              <a:t>Ta </a:t>
            </a:r>
            <a:r>
              <a:rPr lang="en" sz="1400" dirty="0" err="1">
                <a:solidFill>
                  <a:schemeClr val="bg1"/>
                </a:solidFill>
              </a:rPr>
              <a:t>łza</a:t>
            </a:r>
            <a:r>
              <a:rPr lang="en-US" sz="1400" dirty="0">
                <a:solidFill>
                  <a:srgbClr val="FFFFFF"/>
                </a:solidFill>
              </a:rPr>
              <a:t>” </a:t>
            </a:r>
            <a:r>
              <a:rPr lang="en-US" sz="1400" dirty="0" err="1">
                <a:solidFill>
                  <a:srgbClr val="FFFFFF"/>
                </a:solidFill>
              </a:rPr>
              <a:t>Asnyk</a:t>
            </a:r>
            <a:r>
              <a:rPr lang="en-US" sz="1400" dirty="0">
                <a:solidFill>
                  <a:srgbClr val="FFFFFF"/>
                </a:solidFill>
              </a:rPr>
              <a:t>, 1898)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28B6B85-E347-FC4B-ABAB-EA3A5EF34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650911"/>
              </p:ext>
            </p:extLst>
          </p:nvPr>
        </p:nvGraphicFramePr>
        <p:xfrm>
          <a:off x="5455718" y="1310481"/>
          <a:ext cx="5892902" cy="423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96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257175" y="447188"/>
            <a:ext cx="4229100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Двух/трехстопный ямб</a:t>
            </a: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257175" y="2413000"/>
            <a:ext cx="396591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dirty="0" err="1">
                <a:solidFill>
                  <a:schemeClr val="bg1"/>
                </a:solidFill>
              </a:rPr>
              <a:t>Choć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p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l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i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ł</a:t>
            </a:r>
            <a:r>
              <a:rPr lang="en" dirty="0" err="1">
                <a:highlight>
                  <a:srgbClr val="00FFFF"/>
                </a:highlight>
              </a:rPr>
              <a:t>ą</a:t>
            </a:r>
            <a:r>
              <a:rPr lang="en" dirty="0" err="1">
                <a:solidFill>
                  <a:schemeClr val="bg1"/>
                </a:solidFill>
              </a:rPr>
              <a:t>k</a:t>
            </a:r>
            <a:endParaRPr lang="en" dirty="0">
              <a:solidFill>
                <a:schemeClr val="bg1"/>
              </a:solidFill>
            </a:endParaRPr>
          </a:p>
          <a:p>
            <a:r>
              <a:rPr lang="en" dirty="0" err="1">
                <a:solidFill>
                  <a:schemeClr val="bg1"/>
                </a:solidFill>
              </a:rPr>
              <a:t>Odmł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dzasz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kr</a:t>
            </a:r>
            <a:r>
              <a:rPr lang="en" dirty="0" err="1">
                <a:highlight>
                  <a:srgbClr val="00FFFF"/>
                </a:highlight>
              </a:rPr>
              <a:t>ą</a:t>
            </a:r>
            <a:r>
              <a:rPr lang="en" dirty="0" err="1">
                <a:solidFill>
                  <a:schemeClr val="bg1"/>
                </a:solidFill>
              </a:rPr>
              <a:t>g</a:t>
            </a:r>
            <a:r>
              <a:rPr lang="en" dirty="0">
                <a:solidFill>
                  <a:schemeClr val="bg1"/>
                </a:solidFill>
              </a:rPr>
              <a:t>, </a:t>
            </a:r>
          </a:p>
          <a:p>
            <a:r>
              <a:rPr lang="en" dirty="0" err="1">
                <a:solidFill>
                  <a:schemeClr val="bg1"/>
                </a:solidFill>
              </a:rPr>
              <a:t>Rozn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sząc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ń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mił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sną</a:t>
            </a:r>
            <a:r>
              <a:rPr lang="en" dirty="0">
                <a:solidFill>
                  <a:schemeClr val="bg1"/>
                </a:solidFill>
              </a:rPr>
              <a:t>, </a:t>
            </a:r>
          </a:p>
          <a:p>
            <a:r>
              <a:rPr lang="en" dirty="0" err="1">
                <a:solidFill>
                  <a:schemeClr val="bg1"/>
                </a:solidFill>
              </a:rPr>
              <a:t>Nie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wr</a:t>
            </a:r>
            <a:r>
              <a:rPr lang="en" dirty="0" err="1">
                <a:highlight>
                  <a:srgbClr val="00FFFF"/>
                </a:highlight>
              </a:rPr>
              <a:t>ó</a:t>
            </a:r>
            <a:r>
              <a:rPr lang="en" dirty="0" err="1">
                <a:solidFill>
                  <a:schemeClr val="bg1"/>
                </a:solidFill>
              </a:rPr>
              <a:t>cisz</a:t>
            </a:r>
            <a:r>
              <a:rPr lang="en" dirty="0">
                <a:solidFill>
                  <a:schemeClr val="bg1"/>
                </a:solidFill>
              </a:rPr>
              <a:t> m</a:t>
            </a:r>
            <a:r>
              <a:rPr lang="en" dirty="0">
                <a:highlight>
                  <a:srgbClr val="00FFFF"/>
                </a:highlight>
              </a:rPr>
              <a:t>i</a:t>
            </a:r>
          </a:p>
          <a:p>
            <a:r>
              <a:rPr lang="en" dirty="0" err="1">
                <a:solidFill>
                  <a:schemeClr val="bg1"/>
                </a:solidFill>
              </a:rPr>
              <a:t>Młod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ści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dn</a:t>
            </a:r>
            <a:r>
              <a:rPr lang="en" dirty="0" err="1">
                <a:highlight>
                  <a:srgbClr val="00FFFF"/>
                </a:highlight>
              </a:rPr>
              <a:t>i</a:t>
            </a:r>
            <a:r>
              <a:rPr lang="en" dirty="0">
                <a:solidFill>
                  <a:schemeClr val="bg1"/>
                </a:solidFill>
              </a:rPr>
              <a:t>, </a:t>
            </a:r>
          </a:p>
          <a:p>
            <a:r>
              <a:rPr lang="en" dirty="0">
                <a:solidFill>
                  <a:schemeClr val="bg1"/>
                </a:solidFill>
              </a:rPr>
              <a:t>O </a:t>
            </a:r>
            <a:r>
              <a:rPr lang="en" dirty="0" err="1">
                <a:solidFill>
                  <a:schemeClr val="bg1"/>
                </a:solidFill>
              </a:rPr>
              <a:t>cz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rodzi</a:t>
            </a:r>
            <a:r>
              <a:rPr lang="en" dirty="0" err="1">
                <a:highlight>
                  <a:srgbClr val="00FFFF"/>
                </a:highlight>
              </a:rPr>
              <a:t>ej</a:t>
            </a:r>
            <a:r>
              <a:rPr lang="en" dirty="0" err="1">
                <a:solidFill>
                  <a:schemeClr val="bg1"/>
                </a:solidFill>
              </a:rPr>
              <a:t>ko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wi</a:t>
            </a:r>
            <a:r>
              <a:rPr lang="en" dirty="0" err="1">
                <a:highlight>
                  <a:srgbClr val="00FFFF"/>
                </a:highlight>
              </a:rPr>
              <a:t>o</a:t>
            </a:r>
            <a:r>
              <a:rPr lang="en" dirty="0" err="1">
                <a:solidFill>
                  <a:schemeClr val="bg1"/>
                </a:solidFill>
              </a:rPr>
              <a:t>sno</a:t>
            </a:r>
            <a:r>
              <a:rPr lang="en" dirty="0">
                <a:solidFill>
                  <a:schemeClr val="bg1"/>
                </a:solidFill>
              </a:rPr>
              <a:t>!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...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rgbClr val="FFFFFF"/>
                </a:solidFill>
              </a:rPr>
              <a:t>(”</a:t>
            </a:r>
            <a:r>
              <a:rPr lang="en" sz="1400" dirty="0">
                <a:solidFill>
                  <a:schemeClr val="bg1"/>
                </a:solidFill>
              </a:rPr>
              <a:t> </a:t>
            </a:r>
            <a:r>
              <a:rPr lang="en" sz="1400" dirty="0" err="1">
                <a:solidFill>
                  <a:schemeClr val="bg1"/>
                </a:solidFill>
              </a:rPr>
              <a:t>Choć</a:t>
            </a:r>
            <a:r>
              <a:rPr lang="en" sz="1400" dirty="0">
                <a:solidFill>
                  <a:schemeClr val="bg1"/>
                </a:solidFill>
              </a:rPr>
              <a:t> </a:t>
            </a:r>
            <a:r>
              <a:rPr lang="en" sz="1400" dirty="0" err="1">
                <a:solidFill>
                  <a:schemeClr val="bg1"/>
                </a:solidFill>
              </a:rPr>
              <a:t>pól</a:t>
            </a:r>
            <a:r>
              <a:rPr lang="en" sz="1400" dirty="0">
                <a:solidFill>
                  <a:schemeClr val="bg1"/>
                </a:solidFill>
              </a:rPr>
              <a:t> </a:t>
            </a:r>
            <a:r>
              <a:rPr lang="en" sz="1400" dirty="0" err="1">
                <a:solidFill>
                  <a:schemeClr val="bg1"/>
                </a:solidFill>
              </a:rPr>
              <a:t>i</a:t>
            </a:r>
            <a:r>
              <a:rPr lang="en" sz="1400" dirty="0">
                <a:solidFill>
                  <a:schemeClr val="bg1"/>
                </a:solidFill>
              </a:rPr>
              <a:t> </a:t>
            </a:r>
            <a:r>
              <a:rPr lang="en" sz="1400" dirty="0" err="1">
                <a:solidFill>
                  <a:schemeClr val="bg1"/>
                </a:solidFill>
              </a:rPr>
              <a:t>łąk</a:t>
            </a:r>
            <a:r>
              <a:rPr lang="en-US" sz="1400" dirty="0">
                <a:solidFill>
                  <a:srgbClr val="FFFFFF"/>
                </a:solidFill>
              </a:rPr>
              <a:t>” </a:t>
            </a:r>
            <a:r>
              <a:rPr lang="en-US" sz="1400" dirty="0" err="1">
                <a:solidFill>
                  <a:srgbClr val="FFFFFF"/>
                </a:solidFill>
              </a:rPr>
              <a:t>Asnyk</a:t>
            </a:r>
            <a:r>
              <a:rPr lang="en-US" sz="1400" dirty="0">
                <a:solidFill>
                  <a:srgbClr val="FFFFFF"/>
                </a:solidFill>
              </a:rPr>
              <a:t>, 1924)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1DADFDB-0719-6A43-9FBE-9ABDB51DF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680592"/>
              </p:ext>
            </p:extLst>
          </p:nvPr>
        </p:nvGraphicFramePr>
        <p:xfrm>
          <a:off x="5278945" y="1179407"/>
          <a:ext cx="6269591" cy="449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90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1F3AB-9C15-8E4C-8B7B-5B3F452A36C2}"/>
              </a:ext>
            </a:extLst>
          </p:cNvPr>
          <p:cNvSpPr txBox="1"/>
          <p:nvPr/>
        </p:nvSpPr>
        <p:spPr>
          <a:xfrm>
            <a:off x="257175" y="447188"/>
            <a:ext cx="4229100" cy="155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Четырехстопный ямб</a:t>
            </a:r>
            <a:endParaRPr lang="en-US" sz="32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213B-7A5D-BF4D-9DF6-EE076F151682}"/>
              </a:ext>
            </a:extLst>
          </p:cNvPr>
          <p:cNvSpPr txBox="1"/>
          <p:nvPr/>
        </p:nvSpPr>
        <p:spPr>
          <a:xfrm>
            <a:off x="257175" y="2413000"/>
            <a:ext cx="437983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" dirty="0">
                <a:solidFill>
                  <a:schemeClr val="bg1"/>
                </a:solidFill>
              </a:rPr>
              <a:t>Na </a:t>
            </a:r>
            <a:r>
              <a:rPr lang="en" dirty="0" err="1">
                <a:solidFill>
                  <a:schemeClr val="bg1"/>
                </a:solidFill>
              </a:rPr>
              <a:t>szcz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tach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tr</a:t>
            </a:r>
            <a:r>
              <a:rPr lang="en" dirty="0">
                <a:solidFill>
                  <a:schemeClr val="bg1"/>
                </a:solidFill>
              </a:rPr>
              <a:t>, </a:t>
            </a:r>
            <a:r>
              <a:rPr lang="en" dirty="0" err="1">
                <a:solidFill>
                  <a:schemeClr val="bg1"/>
                </a:solidFill>
              </a:rPr>
              <a:t>na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szcz</a:t>
            </a:r>
            <a:r>
              <a:rPr lang="en" dirty="0" err="1">
                <a:highlight>
                  <a:srgbClr val="00FFFF"/>
                </a:highlight>
              </a:rPr>
              <a:t>y</a:t>
            </a:r>
            <a:r>
              <a:rPr lang="en" dirty="0" err="1">
                <a:solidFill>
                  <a:schemeClr val="bg1"/>
                </a:solidFill>
              </a:rPr>
              <a:t>tach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tr</a:t>
            </a:r>
            <a:r>
              <a:rPr lang="en" dirty="0">
                <a:solidFill>
                  <a:schemeClr val="bg1"/>
                </a:solidFill>
              </a:rPr>
              <a:t>, 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Na </a:t>
            </a:r>
            <a:r>
              <a:rPr lang="en" dirty="0" err="1">
                <a:solidFill>
                  <a:schemeClr val="bg1"/>
                </a:solidFill>
              </a:rPr>
              <a:t>s</a:t>
            </a:r>
            <a:r>
              <a:rPr lang="en" dirty="0" err="1">
                <a:highlight>
                  <a:srgbClr val="00FFFF"/>
                </a:highlight>
              </a:rPr>
              <a:t>i</a:t>
            </a:r>
            <a:r>
              <a:rPr lang="en" dirty="0" err="1">
                <a:solidFill>
                  <a:schemeClr val="bg1"/>
                </a:solidFill>
              </a:rPr>
              <a:t>nej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>
                <a:highlight>
                  <a:srgbClr val="00FFFF"/>
                </a:highlight>
              </a:rPr>
              <a:t>i</a:t>
            </a:r>
            <a:r>
              <a:rPr lang="en" dirty="0">
                <a:solidFill>
                  <a:schemeClr val="bg1"/>
                </a:solidFill>
              </a:rPr>
              <a:t>ch </a:t>
            </a:r>
            <a:r>
              <a:rPr lang="en" dirty="0" err="1">
                <a:solidFill>
                  <a:schemeClr val="bg1"/>
                </a:solidFill>
              </a:rPr>
              <a:t>kraw</a:t>
            </a:r>
            <a:r>
              <a:rPr lang="en" dirty="0" err="1">
                <a:highlight>
                  <a:srgbClr val="00FFFF"/>
                </a:highlight>
              </a:rPr>
              <a:t>ę</a:t>
            </a:r>
            <a:r>
              <a:rPr lang="en" dirty="0" err="1">
                <a:solidFill>
                  <a:schemeClr val="bg1"/>
                </a:solidFill>
              </a:rPr>
              <a:t>dzi</a:t>
            </a:r>
            <a:r>
              <a:rPr lang="en" dirty="0">
                <a:solidFill>
                  <a:schemeClr val="bg1"/>
                </a:solidFill>
              </a:rPr>
              <a:t> 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 err="1">
                <a:solidFill>
                  <a:schemeClr val="bg1"/>
                </a:solidFill>
              </a:rPr>
              <a:t>Król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je</a:t>
            </a:r>
            <a:r>
              <a:rPr lang="en" dirty="0">
                <a:solidFill>
                  <a:schemeClr val="bg1"/>
                </a:solidFill>
              </a:rPr>
              <a:t> w </a:t>
            </a:r>
            <a:r>
              <a:rPr lang="en" dirty="0" err="1">
                <a:solidFill>
                  <a:schemeClr val="bg1"/>
                </a:solidFill>
              </a:rPr>
              <a:t>mgł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ch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świszcz</a:t>
            </a:r>
            <a:r>
              <a:rPr lang="en" dirty="0" err="1">
                <a:highlight>
                  <a:srgbClr val="00FFFF"/>
                </a:highlight>
              </a:rPr>
              <a:t>ą</a:t>
            </a:r>
            <a:r>
              <a:rPr lang="en" dirty="0" err="1">
                <a:solidFill>
                  <a:schemeClr val="bg1"/>
                </a:solidFill>
              </a:rPr>
              <a:t>cy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wi</a:t>
            </a:r>
            <a:r>
              <a:rPr lang="en" dirty="0" err="1">
                <a:highlight>
                  <a:srgbClr val="00FFFF"/>
                </a:highlight>
              </a:rPr>
              <a:t>a</a:t>
            </a:r>
            <a:r>
              <a:rPr lang="en" dirty="0" err="1">
                <a:solidFill>
                  <a:schemeClr val="bg1"/>
                </a:solidFill>
              </a:rPr>
              <a:t>tr</a:t>
            </a:r>
            <a:r>
              <a:rPr lang="en" dirty="0">
                <a:solidFill>
                  <a:schemeClr val="bg1"/>
                </a:solidFill>
              </a:rPr>
              <a:t> 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I </a:t>
            </a:r>
            <a:r>
              <a:rPr lang="en" dirty="0" err="1">
                <a:solidFill>
                  <a:schemeClr val="bg1"/>
                </a:solidFill>
              </a:rPr>
              <a:t>c</a:t>
            </a:r>
            <a:r>
              <a:rPr lang="en" dirty="0" err="1">
                <a:highlight>
                  <a:srgbClr val="00FFFF"/>
                </a:highlight>
              </a:rPr>
              <a:t>ie</a:t>
            </a:r>
            <a:r>
              <a:rPr lang="en" dirty="0" err="1">
                <a:solidFill>
                  <a:schemeClr val="bg1"/>
                </a:solidFill>
              </a:rPr>
              <a:t>mne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chm</a:t>
            </a:r>
            <a:r>
              <a:rPr lang="en" dirty="0" err="1">
                <a:highlight>
                  <a:srgbClr val="00FFFF"/>
                </a:highlight>
              </a:rPr>
              <a:t>u</a:t>
            </a:r>
            <a:r>
              <a:rPr lang="en" dirty="0" err="1">
                <a:solidFill>
                  <a:schemeClr val="bg1"/>
                </a:solidFill>
              </a:rPr>
              <a:t>ry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p</a:t>
            </a:r>
            <a:r>
              <a:rPr lang="en" dirty="0" err="1">
                <a:highlight>
                  <a:srgbClr val="00FFFF"/>
                </a:highlight>
              </a:rPr>
              <a:t>ę</a:t>
            </a:r>
            <a:r>
              <a:rPr lang="en" dirty="0" err="1">
                <a:solidFill>
                  <a:schemeClr val="bg1"/>
                </a:solidFill>
              </a:rPr>
              <a:t>dzi</a:t>
            </a:r>
            <a:r>
              <a:rPr lang="en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FFFF"/>
                </a:solidFill>
              </a:rPr>
              <a:t>...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rgbClr val="FFFFFF"/>
                </a:solidFill>
              </a:rPr>
              <a:t>(”</a:t>
            </a:r>
            <a:r>
              <a:rPr lang="en" sz="1400" dirty="0">
                <a:solidFill>
                  <a:schemeClr val="bg1"/>
                </a:solidFill>
              </a:rPr>
              <a:t> </a:t>
            </a:r>
            <a:r>
              <a:rPr lang="en" sz="1400" dirty="0" err="1">
                <a:solidFill>
                  <a:schemeClr val="bg1"/>
                </a:solidFill>
              </a:rPr>
              <a:t>Ulewa</a:t>
            </a:r>
            <a:r>
              <a:rPr lang="en-US" sz="1400" dirty="0">
                <a:solidFill>
                  <a:srgbClr val="FFFFFF"/>
                </a:solidFill>
              </a:rPr>
              <a:t>” </a:t>
            </a:r>
            <a:r>
              <a:rPr lang="en-US" sz="1400" dirty="0" err="1">
                <a:solidFill>
                  <a:srgbClr val="FFFFFF"/>
                </a:solidFill>
              </a:rPr>
              <a:t>Asnyk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1879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0710BA6-C527-6644-A031-23B542967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359710"/>
              </p:ext>
            </p:extLst>
          </p:nvPr>
        </p:nvGraphicFramePr>
        <p:xfrm>
          <a:off x="5421652" y="1157976"/>
          <a:ext cx="5982653" cy="454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20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570</Words>
  <Application>Microsoft Macintosh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Cambria</vt:lpstr>
      <vt:lpstr>Century Gothic</vt:lpstr>
      <vt:lpstr>Wingdings 2</vt:lpstr>
      <vt:lpstr>Цитаты</vt:lpstr>
      <vt:lpstr>Польский ямб</vt:lpstr>
      <vt:lpstr>Определение термина </vt:lpstr>
      <vt:lpstr>Презентация PowerPoint</vt:lpstr>
      <vt:lpstr>Предлог, междометие, местоимение, союз, наречие (или любая другая часть речи, менее важная по смыслу)   + Односложное, по содержание более важное слово </vt:lpstr>
      <vt:lpstr>Цезура в польском ямбе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Польский ямб</dc:title>
  <dc:creator>Сидненко Валерия Дмитриевна</dc:creator>
  <cp:lastModifiedBy>Сидненко Валерия Дмитриевна</cp:lastModifiedBy>
  <cp:revision>8</cp:revision>
  <dcterms:created xsi:type="dcterms:W3CDTF">2020-03-15T14:01:55Z</dcterms:created>
  <dcterms:modified xsi:type="dcterms:W3CDTF">2020-03-15T17:50:06Z</dcterms:modified>
</cp:coreProperties>
</file>