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408" r:id="rId3"/>
    <p:sldId id="409" r:id="rId4"/>
    <p:sldId id="410" r:id="rId5"/>
    <p:sldId id="376" r:id="rId6"/>
    <p:sldId id="263" r:id="rId7"/>
    <p:sldId id="264" r:id="rId8"/>
    <p:sldId id="266" r:id="rId9"/>
    <p:sldId id="41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tze\Desktop\&#1044;&#1048;&#1055;&#1051;&#1054;&#1052;\&#1044;&#1072;&#1085;&#1085;&#1099;&#1077;%20&#1087;&#1086;&#1089;&#1083;&#1077;%20&#1074;&#1086;&#1089;&#1089;&#1090;&#1072;&#1085;&#1086;&#1074;&#1083;&#1077;&#1085;&#1080;&#1103;%20(&#1088;&#1072;&#1073;&#1086;&#1095;&#1080;&#1077;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tze\Desktop\&#1044;&#1048;&#1055;&#1051;&#1054;&#1052;\&#1044;&#1072;&#1085;&#1085;&#1099;&#1077;%20&#1087;&#1086;&#1089;&#1083;&#1077;%20&#1074;&#1086;&#1089;&#1089;&#1090;&#1072;&#1085;&#1086;&#1074;&#1083;&#1077;&#1085;&#1080;&#1103;%20(&#1088;&#1072;&#1073;&#1086;&#1095;&#1080;&#1077;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Колас!$B$2</c:f>
              <c:strCache>
                <c:ptCount val="1"/>
                <c:pt idx="0">
                  <c:v>I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Колас!$A$3:$A$33</c:f>
              <c:strCache>
                <c:ptCount val="31"/>
                <c:pt idx="0">
                  <c:v>I. Леснікова пасада</c:v>
                </c:pt>
                <c:pt idx="1">
                  <c:v>II. Раніца ў нядзельку</c:v>
                </c:pt>
                <c:pt idx="2">
                  <c:v>ІІІ. За сталом</c:v>
                </c:pt>
                <c:pt idx="3">
                  <c:v>ІV. На  першай  гаспадарцы</c:v>
                </c:pt>
                <c:pt idx="4">
                  <c:v>V. Пярэбары</c:v>
                </c:pt>
                <c:pt idx="5">
                  <c:v>VІ. Каля зямлянкі</c:v>
                </c:pt>
                <c:pt idx="6">
                  <c:v>VІІ. Дзядзька-кухтар</c:v>
                </c:pt>
                <c:pt idx="7">
                  <c:v>VІІІ. Смерць ляснічага</c:v>
                </c:pt>
                <c:pt idx="8">
                  <c:v>IX. Новы ляснічы</c:v>
                </c:pt>
                <c:pt idx="9">
                  <c:v>Х. На панскай службе</c:v>
                </c:pt>
                <c:pt idx="10">
                  <c:v>XI. Дзедаў човен</c:v>
                </c:pt>
                <c:pt idx="11">
                  <c:v>XII. Сесія</c:v>
                </c:pt>
                <c:pt idx="12">
                  <c:v>XIII. Падгляд пчол</c:v>
                </c:pt>
                <c:pt idx="13">
                  <c:v>XIV. Дарэктар</c:v>
                </c:pt>
                <c:pt idx="14">
                  <c:v>ХV. «Начаткі»</c:v>
                </c:pt>
                <c:pt idx="15">
                  <c:v>ХVІ. Вечарамі</c:v>
                </c:pt>
                <c:pt idx="16">
                  <c:v>ХVІІ. Воўк</c:v>
                </c:pt>
                <c:pt idx="17">
                  <c:v>ХVІІІ. Зіма ў парэччы</c:v>
                </c:pt>
                <c:pt idx="18">
                  <c:v>XIX. На рэчцы</c:v>
                </c:pt>
                <c:pt idx="19">
                  <c:v>XX. Каляды</c:v>
                </c:pt>
                <c:pt idx="20">
                  <c:v>XXІ. Таемныя гукі</c:v>
                </c:pt>
                <c:pt idx="21">
                  <c:v>XXІІ. На глушцовых токах</c:v>
                </c:pt>
                <c:pt idx="22">
                  <c:v>XXІІІ. Панская пацеха</c:v>
                </c:pt>
                <c:pt idx="23">
                  <c:v>XXІV. Вялікдзень</c:v>
                </c:pt>
                <c:pt idx="24">
                  <c:v>XXV. Летнім часам</c:v>
                </c:pt>
                <c:pt idx="25">
                  <c:v>XXVІ. Агляд зямлі</c:v>
                </c:pt>
                <c:pt idx="26">
                  <c:v>XXVІІ. Па дарозе ў Вільню</c:v>
                </c:pt>
                <c:pt idx="27">
                  <c:v>XXVІІІ. Дзядзька ў Вільні</c:v>
                </c:pt>
                <c:pt idx="28">
                  <c:v>XXІX. На замкавай гары</c:v>
                </c:pt>
                <c:pt idx="29">
                  <c:v>XXX. Смерць Міхала</c:v>
                </c:pt>
                <c:pt idx="30">
                  <c:v>Всего</c:v>
                </c:pt>
              </c:strCache>
            </c:strRef>
          </c:cat>
          <c:val>
            <c:numRef>
              <c:f>Колас!$B$3:$B$33</c:f>
              <c:numCache>
                <c:formatCode>General</c:formatCode>
                <c:ptCount val="31"/>
                <c:pt idx="0">
                  <c:v>0.91</c:v>
                </c:pt>
                <c:pt idx="1">
                  <c:v>0.87</c:v>
                </c:pt>
                <c:pt idx="2">
                  <c:v>0.82</c:v>
                </c:pt>
                <c:pt idx="3">
                  <c:v>0.82</c:v>
                </c:pt>
                <c:pt idx="4">
                  <c:v>0.85</c:v>
                </c:pt>
                <c:pt idx="5">
                  <c:v>0.88</c:v>
                </c:pt>
                <c:pt idx="6">
                  <c:v>0.86</c:v>
                </c:pt>
                <c:pt idx="7">
                  <c:v>0.83</c:v>
                </c:pt>
                <c:pt idx="8">
                  <c:v>0.82</c:v>
                </c:pt>
                <c:pt idx="9">
                  <c:v>0.83</c:v>
                </c:pt>
                <c:pt idx="10">
                  <c:v>0.79</c:v>
                </c:pt>
                <c:pt idx="11">
                  <c:v>0.78</c:v>
                </c:pt>
                <c:pt idx="12">
                  <c:v>0.8</c:v>
                </c:pt>
                <c:pt idx="13">
                  <c:v>0.82</c:v>
                </c:pt>
                <c:pt idx="14">
                  <c:v>0.82</c:v>
                </c:pt>
                <c:pt idx="15">
                  <c:v>0.82</c:v>
                </c:pt>
                <c:pt idx="16">
                  <c:v>0.82</c:v>
                </c:pt>
                <c:pt idx="17">
                  <c:v>0.85</c:v>
                </c:pt>
                <c:pt idx="18">
                  <c:v>0.88</c:v>
                </c:pt>
                <c:pt idx="19">
                  <c:v>0.83</c:v>
                </c:pt>
                <c:pt idx="20">
                  <c:v>0.83</c:v>
                </c:pt>
                <c:pt idx="21">
                  <c:v>0.85</c:v>
                </c:pt>
                <c:pt idx="22">
                  <c:v>0.83</c:v>
                </c:pt>
                <c:pt idx="23">
                  <c:v>0.85</c:v>
                </c:pt>
                <c:pt idx="24">
                  <c:v>0.81</c:v>
                </c:pt>
                <c:pt idx="25">
                  <c:v>0.82</c:v>
                </c:pt>
                <c:pt idx="26">
                  <c:v>0.8</c:v>
                </c:pt>
                <c:pt idx="27">
                  <c:v>0.85</c:v>
                </c:pt>
                <c:pt idx="28">
                  <c:v>0.82</c:v>
                </c:pt>
                <c:pt idx="29">
                  <c:v>0.85</c:v>
                </c:pt>
                <c:pt idx="30" formatCode="0.00">
                  <c:v>0.83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35F-4A59-920B-63982E66E2AC}"/>
            </c:ext>
          </c:extLst>
        </c:ser>
        <c:ser>
          <c:idx val="1"/>
          <c:order val="1"/>
          <c:tx>
            <c:strRef>
              <c:f>Колас!$C$2</c:f>
              <c:strCache>
                <c:ptCount val="1"/>
                <c:pt idx="0">
                  <c:v>II</c:v>
                </c:pt>
              </c:strCache>
            </c:strRef>
          </c:tx>
          <c:spPr>
            <a:ln w="571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Колас!$A$3:$A$33</c:f>
              <c:strCache>
                <c:ptCount val="31"/>
                <c:pt idx="0">
                  <c:v>I. Леснікова пасада</c:v>
                </c:pt>
                <c:pt idx="1">
                  <c:v>II. Раніца ў нядзельку</c:v>
                </c:pt>
                <c:pt idx="2">
                  <c:v>ІІІ. За сталом</c:v>
                </c:pt>
                <c:pt idx="3">
                  <c:v>ІV. На  першай  гаспадарцы</c:v>
                </c:pt>
                <c:pt idx="4">
                  <c:v>V. Пярэбары</c:v>
                </c:pt>
                <c:pt idx="5">
                  <c:v>VІ. Каля зямлянкі</c:v>
                </c:pt>
                <c:pt idx="6">
                  <c:v>VІІ. Дзядзька-кухтар</c:v>
                </c:pt>
                <c:pt idx="7">
                  <c:v>VІІІ. Смерць ляснічага</c:v>
                </c:pt>
                <c:pt idx="8">
                  <c:v>IX. Новы ляснічы</c:v>
                </c:pt>
                <c:pt idx="9">
                  <c:v>Х. На панскай службе</c:v>
                </c:pt>
                <c:pt idx="10">
                  <c:v>XI. Дзедаў човен</c:v>
                </c:pt>
                <c:pt idx="11">
                  <c:v>XII. Сесія</c:v>
                </c:pt>
                <c:pt idx="12">
                  <c:v>XIII. Падгляд пчол</c:v>
                </c:pt>
                <c:pt idx="13">
                  <c:v>XIV. Дарэктар</c:v>
                </c:pt>
                <c:pt idx="14">
                  <c:v>ХV. «Начаткі»</c:v>
                </c:pt>
                <c:pt idx="15">
                  <c:v>ХVІ. Вечарамі</c:v>
                </c:pt>
                <c:pt idx="16">
                  <c:v>ХVІІ. Воўк</c:v>
                </c:pt>
                <c:pt idx="17">
                  <c:v>ХVІІІ. Зіма ў парэччы</c:v>
                </c:pt>
                <c:pt idx="18">
                  <c:v>XIX. На рэчцы</c:v>
                </c:pt>
                <c:pt idx="19">
                  <c:v>XX. Каляды</c:v>
                </c:pt>
                <c:pt idx="20">
                  <c:v>XXІ. Таемныя гукі</c:v>
                </c:pt>
                <c:pt idx="21">
                  <c:v>XXІІ. На глушцовых токах</c:v>
                </c:pt>
                <c:pt idx="22">
                  <c:v>XXІІІ. Панская пацеха</c:v>
                </c:pt>
                <c:pt idx="23">
                  <c:v>XXІV. Вялікдзень</c:v>
                </c:pt>
                <c:pt idx="24">
                  <c:v>XXV. Летнім часам</c:v>
                </c:pt>
                <c:pt idx="25">
                  <c:v>XXVІ. Агляд зямлі</c:v>
                </c:pt>
                <c:pt idx="26">
                  <c:v>XXVІІ. Па дарозе ў Вільню</c:v>
                </c:pt>
                <c:pt idx="27">
                  <c:v>XXVІІІ. Дзядзька ў Вільні</c:v>
                </c:pt>
                <c:pt idx="28">
                  <c:v>XXІX. На замкавай гары</c:v>
                </c:pt>
                <c:pt idx="29">
                  <c:v>XXX. Смерць Міхала</c:v>
                </c:pt>
                <c:pt idx="30">
                  <c:v>Всего</c:v>
                </c:pt>
              </c:strCache>
            </c:strRef>
          </c:cat>
          <c:val>
            <c:numRef>
              <c:f>Колас!$C$3:$C$33</c:f>
              <c:numCache>
                <c:formatCode>General</c:formatCode>
                <c:ptCount val="31"/>
                <c:pt idx="0">
                  <c:v>0.93</c:v>
                </c:pt>
                <c:pt idx="1">
                  <c:v>0.97</c:v>
                </c:pt>
                <c:pt idx="2">
                  <c:v>0.98</c:v>
                </c:pt>
                <c:pt idx="3">
                  <c:v>0.97</c:v>
                </c:pt>
                <c:pt idx="4">
                  <c:v>0.98</c:v>
                </c:pt>
                <c:pt idx="5">
                  <c:v>0.99</c:v>
                </c:pt>
                <c:pt idx="6">
                  <c:v>0.98</c:v>
                </c:pt>
                <c:pt idx="7">
                  <c:v>0.98</c:v>
                </c:pt>
                <c:pt idx="8">
                  <c:v>0.98</c:v>
                </c:pt>
                <c:pt idx="9">
                  <c:v>0.99</c:v>
                </c:pt>
                <c:pt idx="10">
                  <c:v>0.99</c:v>
                </c:pt>
                <c:pt idx="11">
                  <c:v>0.99</c:v>
                </c:pt>
                <c:pt idx="12">
                  <c:v>0.99</c:v>
                </c:pt>
                <c:pt idx="13">
                  <c:v>0.98</c:v>
                </c:pt>
                <c:pt idx="14">
                  <c:v>0.98</c:v>
                </c:pt>
                <c:pt idx="15">
                  <c:v>0.99</c:v>
                </c:pt>
                <c:pt idx="16">
                  <c:v>0.98</c:v>
                </c:pt>
                <c:pt idx="17">
                  <c:v>0.99</c:v>
                </c:pt>
                <c:pt idx="18">
                  <c:v>0.99</c:v>
                </c:pt>
                <c:pt idx="19">
                  <c:v>0.99</c:v>
                </c:pt>
                <c:pt idx="20">
                  <c:v>0.99</c:v>
                </c:pt>
                <c:pt idx="21">
                  <c:v>0.98</c:v>
                </c:pt>
                <c:pt idx="22">
                  <c:v>0.98</c:v>
                </c:pt>
                <c:pt idx="23">
                  <c:v>0.99</c:v>
                </c:pt>
                <c:pt idx="24">
                  <c:v>0.99</c:v>
                </c:pt>
                <c:pt idx="25">
                  <c:v>0.99</c:v>
                </c:pt>
                <c:pt idx="26">
                  <c:v>0.98</c:v>
                </c:pt>
                <c:pt idx="27">
                  <c:v>0.98</c:v>
                </c:pt>
                <c:pt idx="28">
                  <c:v>0.97</c:v>
                </c:pt>
                <c:pt idx="29">
                  <c:v>0.99</c:v>
                </c:pt>
                <c:pt idx="30" formatCode="0.00">
                  <c:v>0.98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35F-4A59-920B-63982E66E2AC}"/>
            </c:ext>
          </c:extLst>
        </c:ser>
        <c:ser>
          <c:idx val="2"/>
          <c:order val="2"/>
          <c:tx>
            <c:strRef>
              <c:f>Колас!$D$2</c:f>
              <c:strCache>
                <c:ptCount val="1"/>
                <c:pt idx="0">
                  <c:v>III</c:v>
                </c:pt>
              </c:strCache>
            </c:strRef>
          </c:tx>
          <c:spPr>
            <a:ln w="571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Колас!$A$3:$A$33</c:f>
              <c:strCache>
                <c:ptCount val="31"/>
                <c:pt idx="0">
                  <c:v>I. Леснікова пасада</c:v>
                </c:pt>
                <c:pt idx="1">
                  <c:v>II. Раніца ў нядзельку</c:v>
                </c:pt>
                <c:pt idx="2">
                  <c:v>ІІІ. За сталом</c:v>
                </c:pt>
                <c:pt idx="3">
                  <c:v>ІV. На  першай  гаспадарцы</c:v>
                </c:pt>
                <c:pt idx="4">
                  <c:v>V. Пярэбары</c:v>
                </c:pt>
                <c:pt idx="5">
                  <c:v>VІ. Каля зямлянкі</c:v>
                </c:pt>
                <c:pt idx="6">
                  <c:v>VІІ. Дзядзька-кухтар</c:v>
                </c:pt>
                <c:pt idx="7">
                  <c:v>VІІІ. Смерць ляснічага</c:v>
                </c:pt>
                <c:pt idx="8">
                  <c:v>IX. Новы ляснічы</c:v>
                </c:pt>
                <c:pt idx="9">
                  <c:v>Х. На панскай службе</c:v>
                </c:pt>
                <c:pt idx="10">
                  <c:v>XI. Дзедаў човен</c:v>
                </c:pt>
                <c:pt idx="11">
                  <c:v>XII. Сесія</c:v>
                </c:pt>
                <c:pt idx="12">
                  <c:v>XIII. Падгляд пчол</c:v>
                </c:pt>
                <c:pt idx="13">
                  <c:v>XIV. Дарэктар</c:v>
                </c:pt>
                <c:pt idx="14">
                  <c:v>ХV. «Начаткі»</c:v>
                </c:pt>
                <c:pt idx="15">
                  <c:v>ХVІ. Вечарамі</c:v>
                </c:pt>
                <c:pt idx="16">
                  <c:v>ХVІІ. Воўк</c:v>
                </c:pt>
                <c:pt idx="17">
                  <c:v>ХVІІІ. Зіма ў парэччы</c:v>
                </c:pt>
                <c:pt idx="18">
                  <c:v>XIX. На рэчцы</c:v>
                </c:pt>
                <c:pt idx="19">
                  <c:v>XX. Каляды</c:v>
                </c:pt>
                <c:pt idx="20">
                  <c:v>XXІ. Таемныя гукі</c:v>
                </c:pt>
                <c:pt idx="21">
                  <c:v>XXІІ. На глушцовых токах</c:v>
                </c:pt>
                <c:pt idx="22">
                  <c:v>XXІІІ. Панская пацеха</c:v>
                </c:pt>
                <c:pt idx="23">
                  <c:v>XXІV. Вялікдзень</c:v>
                </c:pt>
                <c:pt idx="24">
                  <c:v>XXV. Летнім часам</c:v>
                </c:pt>
                <c:pt idx="25">
                  <c:v>XXVІ. Агляд зямлі</c:v>
                </c:pt>
                <c:pt idx="26">
                  <c:v>XXVІІ. Па дарозе ў Вільню</c:v>
                </c:pt>
                <c:pt idx="27">
                  <c:v>XXVІІІ. Дзядзька ў Вільні</c:v>
                </c:pt>
                <c:pt idx="28">
                  <c:v>XXІX. На замкавай гары</c:v>
                </c:pt>
                <c:pt idx="29">
                  <c:v>XXX. Смерць Міхала</c:v>
                </c:pt>
                <c:pt idx="30">
                  <c:v>Всего</c:v>
                </c:pt>
              </c:strCache>
            </c:strRef>
          </c:cat>
          <c:val>
            <c:numRef>
              <c:f>Колас!$D$3:$D$33</c:f>
              <c:numCache>
                <c:formatCode>General</c:formatCode>
                <c:ptCount val="31"/>
                <c:pt idx="0">
                  <c:v>0.35</c:v>
                </c:pt>
                <c:pt idx="1">
                  <c:v>0.42</c:v>
                </c:pt>
                <c:pt idx="2">
                  <c:v>0.47</c:v>
                </c:pt>
                <c:pt idx="3">
                  <c:v>0.42</c:v>
                </c:pt>
                <c:pt idx="4">
                  <c:v>0.4</c:v>
                </c:pt>
                <c:pt idx="5">
                  <c:v>0.36</c:v>
                </c:pt>
                <c:pt idx="6">
                  <c:v>0.43</c:v>
                </c:pt>
                <c:pt idx="7">
                  <c:v>0.35</c:v>
                </c:pt>
                <c:pt idx="8">
                  <c:v>0.41</c:v>
                </c:pt>
                <c:pt idx="9">
                  <c:v>0.49</c:v>
                </c:pt>
                <c:pt idx="10">
                  <c:v>0.5</c:v>
                </c:pt>
                <c:pt idx="11">
                  <c:v>0.42</c:v>
                </c:pt>
                <c:pt idx="12">
                  <c:v>0.4</c:v>
                </c:pt>
                <c:pt idx="13">
                  <c:v>0.4</c:v>
                </c:pt>
                <c:pt idx="14">
                  <c:v>0.41</c:v>
                </c:pt>
                <c:pt idx="15">
                  <c:v>0.43</c:v>
                </c:pt>
                <c:pt idx="16">
                  <c:v>0.48</c:v>
                </c:pt>
                <c:pt idx="17">
                  <c:v>0.44</c:v>
                </c:pt>
                <c:pt idx="18">
                  <c:v>0.31</c:v>
                </c:pt>
                <c:pt idx="19">
                  <c:v>0.39</c:v>
                </c:pt>
                <c:pt idx="20">
                  <c:v>0.47</c:v>
                </c:pt>
                <c:pt idx="21">
                  <c:v>0.38</c:v>
                </c:pt>
                <c:pt idx="22">
                  <c:v>0.39</c:v>
                </c:pt>
                <c:pt idx="23">
                  <c:v>0.31</c:v>
                </c:pt>
                <c:pt idx="24">
                  <c:v>0.38</c:v>
                </c:pt>
                <c:pt idx="25">
                  <c:v>0.39</c:v>
                </c:pt>
                <c:pt idx="26">
                  <c:v>0.41</c:v>
                </c:pt>
                <c:pt idx="27">
                  <c:v>0.43</c:v>
                </c:pt>
                <c:pt idx="28">
                  <c:v>0.43</c:v>
                </c:pt>
                <c:pt idx="29">
                  <c:v>0.45</c:v>
                </c:pt>
                <c:pt idx="30" formatCode="0.00">
                  <c:v>0.41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35F-4A59-920B-63982E66E2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0836776"/>
        <c:axId val="330838416"/>
      </c:lineChart>
      <c:catAx>
        <c:axId val="33083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30838416"/>
        <c:crosses val="autoZero"/>
        <c:auto val="1"/>
        <c:lblAlgn val="ctr"/>
        <c:lblOffset val="100"/>
        <c:noMultiLvlLbl val="0"/>
      </c:catAx>
      <c:valAx>
        <c:axId val="33083841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30836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Гилевич!$B$2</c:f>
              <c:strCache>
                <c:ptCount val="1"/>
                <c:pt idx="0">
                  <c:v>I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Гилевич!$A$3:$A$25</c:f>
              <c:strCache>
                <c:ptCount val="23"/>
                <c:pt idx="0">
                  <c:v>Запеўка</c:v>
                </c:pt>
                <c:pt idx="1">
                  <c:v>Прычына</c:v>
                </c:pt>
                <c:pt idx="2">
                  <c:v>Згадкі ў дарозе</c:v>
                </c:pt>
                <c:pt idx="3">
                  <c:v>Адступленне першае - патэтычнае</c:v>
                </c:pt>
                <c:pt idx="4">
                  <c:v>Белы май</c:v>
                </c:pt>
                <c:pt idx="5">
                  <c:v>Ганьба</c:v>
                </c:pt>
                <c:pt idx="6">
                  <c:v>Адступленне другое - іранічнае</c:v>
                </c:pt>
                <c:pt idx="7">
                  <c:v>Разлад</c:v>
                </c:pt>
                <c:pt idx="8">
                  <c:v>На ўзвеях часу</c:v>
                </c:pt>
                <c:pt idx="9">
                  <c:v>Адступленне трэцяе - гістарычнае</c:v>
                </c:pt>
                <c:pt idx="10">
                  <c:v>Бацькоўскі кут</c:v>
                </c:pt>
                <c:pt idx="11">
                  <c:v>Сустрэча</c:v>
                </c:pt>
                <c:pt idx="12">
                  <c:v>Адступленне чацвёртае - у гонар маці</c:v>
                </c:pt>
                <c:pt idx="13">
                  <c:v>Пашанаванне</c:v>
                </c:pt>
                <c:pt idx="14">
                  <c:v>Гамана ў застоллі</c:v>
                </c:pt>
                <c:pt idx="15">
                  <c:v>Адступленне пятае - кулінарнае</c:v>
                </c:pt>
                <c:pt idx="16">
                  <c:v>Іскрынка</c:v>
                </c:pt>
                <c:pt idx="17">
                  <c:v>Купальскія васількі</c:v>
                </c:pt>
                <c:pt idx="18">
                  <c:v>Адступленне шостае - педагагiчнае</c:v>
                </c:pt>
                <c:pt idx="19">
                  <c:v>Вечар у полі</c:v>
                </c:pt>
                <c:pt idx="20">
                  <c:v>Бяссонне</c:v>
                </c:pt>
                <c:pt idx="21">
                  <c:v>Дапеўка</c:v>
                </c:pt>
                <c:pt idx="22">
                  <c:v>Всего</c:v>
                </c:pt>
              </c:strCache>
            </c:strRef>
          </c:cat>
          <c:val>
            <c:numRef>
              <c:f>Гилевич!$B$3:$B$25</c:f>
              <c:numCache>
                <c:formatCode>General</c:formatCode>
                <c:ptCount val="23"/>
                <c:pt idx="0">
                  <c:v>0.86</c:v>
                </c:pt>
                <c:pt idx="1">
                  <c:v>0.78</c:v>
                </c:pt>
                <c:pt idx="2">
                  <c:v>0.72</c:v>
                </c:pt>
                <c:pt idx="3">
                  <c:v>0.68</c:v>
                </c:pt>
                <c:pt idx="4">
                  <c:v>0.77</c:v>
                </c:pt>
                <c:pt idx="5">
                  <c:v>0.79</c:v>
                </c:pt>
                <c:pt idx="6">
                  <c:v>0.71</c:v>
                </c:pt>
                <c:pt idx="7">
                  <c:v>0.77</c:v>
                </c:pt>
                <c:pt idx="8">
                  <c:v>0.8</c:v>
                </c:pt>
                <c:pt idx="9">
                  <c:v>0.69</c:v>
                </c:pt>
                <c:pt idx="10">
                  <c:v>0.79</c:v>
                </c:pt>
                <c:pt idx="11">
                  <c:v>0.79</c:v>
                </c:pt>
                <c:pt idx="12">
                  <c:v>0.88</c:v>
                </c:pt>
                <c:pt idx="13">
                  <c:v>0.77</c:v>
                </c:pt>
                <c:pt idx="14">
                  <c:v>0.76</c:v>
                </c:pt>
                <c:pt idx="15">
                  <c:v>0.67</c:v>
                </c:pt>
                <c:pt idx="16">
                  <c:v>0.78</c:v>
                </c:pt>
                <c:pt idx="17">
                  <c:v>0.8</c:v>
                </c:pt>
                <c:pt idx="18">
                  <c:v>0.69</c:v>
                </c:pt>
                <c:pt idx="19">
                  <c:v>0.79</c:v>
                </c:pt>
                <c:pt idx="20">
                  <c:v>0.81</c:v>
                </c:pt>
                <c:pt idx="21">
                  <c:v>0.61</c:v>
                </c:pt>
                <c:pt idx="22">
                  <c:v>0.77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E46-4A3E-A5A9-D1B9E7A0081D}"/>
            </c:ext>
          </c:extLst>
        </c:ser>
        <c:ser>
          <c:idx val="1"/>
          <c:order val="1"/>
          <c:tx>
            <c:strRef>
              <c:f>Гилевич!$C$2</c:f>
              <c:strCache>
                <c:ptCount val="1"/>
                <c:pt idx="0">
                  <c:v>II</c:v>
                </c:pt>
              </c:strCache>
            </c:strRef>
          </c:tx>
          <c:spPr>
            <a:ln w="571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Гилевич!$A$3:$A$25</c:f>
              <c:strCache>
                <c:ptCount val="23"/>
                <c:pt idx="0">
                  <c:v>Запеўка</c:v>
                </c:pt>
                <c:pt idx="1">
                  <c:v>Прычына</c:v>
                </c:pt>
                <c:pt idx="2">
                  <c:v>Згадкі ў дарозе</c:v>
                </c:pt>
                <c:pt idx="3">
                  <c:v>Адступленне першае - патэтычнае</c:v>
                </c:pt>
                <c:pt idx="4">
                  <c:v>Белы май</c:v>
                </c:pt>
                <c:pt idx="5">
                  <c:v>Ганьба</c:v>
                </c:pt>
                <c:pt idx="6">
                  <c:v>Адступленне другое - іранічнае</c:v>
                </c:pt>
                <c:pt idx="7">
                  <c:v>Разлад</c:v>
                </c:pt>
                <c:pt idx="8">
                  <c:v>На ўзвеях часу</c:v>
                </c:pt>
                <c:pt idx="9">
                  <c:v>Адступленне трэцяе - гістарычнае</c:v>
                </c:pt>
                <c:pt idx="10">
                  <c:v>Бацькоўскі кут</c:v>
                </c:pt>
                <c:pt idx="11">
                  <c:v>Сустрэча</c:v>
                </c:pt>
                <c:pt idx="12">
                  <c:v>Адступленне чацвёртае - у гонар маці</c:v>
                </c:pt>
                <c:pt idx="13">
                  <c:v>Пашанаванне</c:v>
                </c:pt>
                <c:pt idx="14">
                  <c:v>Гамана ў застоллі</c:v>
                </c:pt>
                <c:pt idx="15">
                  <c:v>Адступленне пятае - кулінарнае</c:v>
                </c:pt>
                <c:pt idx="16">
                  <c:v>Іскрынка</c:v>
                </c:pt>
                <c:pt idx="17">
                  <c:v>Купальскія васількі</c:v>
                </c:pt>
                <c:pt idx="18">
                  <c:v>Адступленне шостае - педагагiчнае</c:v>
                </c:pt>
                <c:pt idx="19">
                  <c:v>Вечар у полі</c:v>
                </c:pt>
                <c:pt idx="20">
                  <c:v>Бяссонне</c:v>
                </c:pt>
                <c:pt idx="21">
                  <c:v>Дапеўка</c:v>
                </c:pt>
                <c:pt idx="22">
                  <c:v>Всего</c:v>
                </c:pt>
              </c:strCache>
            </c:strRef>
          </c:cat>
          <c:val>
            <c:numRef>
              <c:f>Гилевич!$C$3:$C$25</c:f>
              <c:numCache>
                <c:formatCode>General</c:formatCode>
                <c:ptCount val="23"/>
                <c:pt idx="0">
                  <c:v>1</c:v>
                </c:pt>
                <c:pt idx="1">
                  <c:v>0.99</c:v>
                </c:pt>
                <c:pt idx="2">
                  <c:v>0.99</c:v>
                </c:pt>
                <c:pt idx="3">
                  <c:v>0.99</c:v>
                </c:pt>
                <c:pt idx="4">
                  <c:v>0.99</c:v>
                </c:pt>
                <c:pt idx="5">
                  <c:v>1</c:v>
                </c:pt>
                <c:pt idx="6">
                  <c:v>0.99</c:v>
                </c:pt>
                <c:pt idx="7">
                  <c:v>0.99</c:v>
                </c:pt>
                <c:pt idx="8">
                  <c:v>1</c:v>
                </c:pt>
                <c:pt idx="9">
                  <c:v>1</c:v>
                </c:pt>
                <c:pt idx="10">
                  <c:v>0.99</c:v>
                </c:pt>
                <c:pt idx="11">
                  <c:v>0.99</c:v>
                </c:pt>
                <c:pt idx="12">
                  <c:v>1</c:v>
                </c:pt>
                <c:pt idx="13">
                  <c:v>0.99</c:v>
                </c:pt>
                <c:pt idx="14">
                  <c:v>1</c:v>
                </c:pt>
                <c:pt idx="15">
                  <c:v>1</c:v>
                </c:pt>
                <c:pt idx="16">
                  <c:v>0.99</c:v>
                </c:pt>
                <c:pt idx="17">
                  <c:v>0.99</c:v>
                </c:pt>
                <c:pt idx="18">
                  <c:v>0.99</c:v>
                </c:pt>
                <c:pt idx="19">
                  <c:v>0.99</c:v>
                </c:pt>
                <c:pt idx="20">
                  <c:v>0.99</c:v>
                </c:pt>
                <c:pt idx="21">
                  <c:v>1</c:v>
                </c:pt>
                <c:pt idx="22">
                  <c:v>0.99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E46-4A3E-A5A9-D1B9E7A0081D}"/>
            </c:ext>
          </c:extLst>
        </c:ser>
        <c:ser>
          <c:idx val="2"/>
          <c:order val="2"/>
          <c:tx>
            <c:strRef>
              <c:f>Гилевич!$D$2</c:f>
              <c:strCache>
                <c:ptCount val="1"/>
                <c:pt idx="0">
                  <c:v>III</c:v>
                </c:pt>
              </c:strCache>
            </c:strRef>
          </c:tx>
          <c:spPr>
            <a:ln w="571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Гилевич!$A$3:$A$25</c:f>
              <c:strCache>
                <c:ptCount val="23"/>
                <c:pt idx="0">
                  <c:v>Запеўка</c:v>
                </c:pt>
                <c:pt idx="1">
                  <c:v>Прычына</c:v>
                </c:pt>
                <c:pt idx="2">
                  <c:v>Згадкі ў дарозе</c:v>
                </c:pt>
                <c:pt idx="3">
                  <c:v>Адступленне першае - патэтычнае</c:v>
                </c:pt>
                <c:pt idx="4">
                  <c:v>Белы май</c:v>
                </c:pt>
                <c:pt idx="5">
                  <c:v>Ганьба</c:v>
                </c:pt>
                <c:pt idx="6">
                  <c:v>Адступленне другое - іранічнае</c:v>
                </c:pt>
                <c:pt idx="7">
                  <c:v>Разлад</c:v>
                </c:pt>
                <c:pt idx="8">
                  <c:v>На ўзвеях часу</c:v>
                </c:pt>
                <c:pt idx="9">
                  <c:v>Адступленне трэцяе - гістарычнае</c:v>
                </c:pt>
                <c:pt idx="10">
                  <c:v>Бацькоўскі кут</c:v>
                </c:pt>
                <c:pt idx="11">
                  <c:v>Сустрэча</c:v>
                </c:pt>
                <c:pt idx="12">
                  <c:v>Адступленне чацвёртае - у гонар маці</c:v>
                </c:pt>
                <c:pt idx="13">
                  <c:v>Пашанаванне</c:v>
                </c:pt>
                <c:pt idx="14">
                  <c:v>Гамана ў застоллі</c:v>
                </c:pt>
                <c:pt idx="15">
                  <c:v>Адступленне пятае - кулінарнае</c:v>
                </c:pt>
                <c:pt idx="16">
                  <c:v>Іскрынка</c:v>
                </c:pt>
                <c:pt idx="17">
                  <c:v>Купальскія васількі</c:v>
                </c:pt>
                <c:pt idx="18">
                  <c:v>Адступленне шостае - педагагiчнае</c:v>
                </c:pt>
                <c:pt idx="19">
                  <c:v>Вечар у полі</c:v>
                </c:pt>
                <c:pt idx="20">
                  <c:v>Бяссонне</c:v>
                </c:pt>
                <c:pt idx="21">
                  <c:v>Дапеўка</c:v>
                </c:pt>
                <c:pt idx="22">
                  <c:v>Всего</c:v>
                </c:pt>
              </c:strCache>
            </c:strRef>
          </c:cat>
          <c:val>
            <c:numRef>
              <c:f>Гилевич!$D$3:$D$25</c:f>
              <c:numCache>
                <c:formatCode>General</c:formatCode>
                <c:ptCount val="23"/>
                <c:pt idx="0">
                  <c:v>0.5</c:v>
                </c:pt>
                <c:pt idx="1">
                  <c:v>0.47</c:v>
                </c:pt>
                <c:pt idx="2">
                  <c:v>0.41</c:v>
                </c:pt>
                <c:pt idx="3">
                  <c:v>0.43</c:v>
                </c:pt>
                <c:pt idx="4">
                  <c:v>0.47</c:v>
                </c:pt>
                <c:pt idx="5">
                  <c:v>0.44</c:v>
                </c:pt>
                <c:pt idx="6">
                  <c:v>0.4</c:v>
                </c:pt>
                <c:pt idx="7">
                  <c:v>0.42</c:v>
                </c:pt>
                <c:pt idx="8">
                  <c:v>0.43</c:v>
                </c:pt>
                <c:pt idx="9">
                  <c:v>0.33</c:v>
                </c:pt>
                <c:pt idx="10">
                  <c:v>0.44</c:v>
                </c:pt>
                <c:pt idx="11">
                  <c:v>0.46</c:v>
                </c:pt>
                <c:pt idx="12">
                  <c:v>0.47</c:v>
                </c:pt>
                <c:pt idx="13">
                  <c:v>0.39</c:v>
                </c:pt>
                <c:pt idx="14">
                  <c:v>0.42</c:v>
                </c:pt>
                <c:pt idx="15">
                  <c:v>0.32</c:v>
                </c:pt>
                <c:pt idx="16">
                  <c:v>0.44</c:v>
                </c:pt>
                <c:pt idx="17">
                  <c:v>0.41</c:v>
                </c:pt>
                <c:pt idx="18">
                  <c:v>0.42</c:v>
                </c:pt>
                <c:pt idx="19">
                  <c:v>0.44</c:v>
                </c:pt>
                <c:pt idx="20">
                  <c:v>0.41</c:v>
                </c:pt>
                <c:pt idx="21">
                  <c:v>0.46</c:v>
                </c:pt>
                <c:pt idx="22">
                  <c:v>0.43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E46-4A3E-A5A9-D1B9E7A008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0519672"/>
        <c:axId val="550517376"/>
      </c:lineChart>
      <c:catAx>
        <c:axId val="550519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50517376"/>
        <c:crosses val="autoZero"/>
        <c:auto val="1"/>
        <c:lblAlgn val="ctr"/>
        <c:lblOffset val="100"/>
        <c:noMultiLvlLbl val="0"/>
      </c:catAx>
      <c:valAx>
        <c:axId val="55051737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50519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2E36F-4C3E-4B61-950F-809533B31CFF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FB041-5194-4B03-9DC1-0E29BF6C3A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670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6FA724F0-C6B1-4C73-9609-9200B92556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B1F5BB-B888-4432-AF87-160417653243}" type="slidenum">
              <a:rPr lang="de-DE" altLang="en-US" smtClean="0"/>
              <a:pPr>
                <a:spcBef>
                  <a:spcPct val="0"/>
                </a:spcBef>
              </a:pPr>
              <a:t>5</a:t>
            </a:fld>
            <a:endParaRPr lang="de-DE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148A5761-9FF5-4978-8ABB-E211B1CD3A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C9B6E648-F851-4002-BB34-1D115719B7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5861B9-04D0-41F3-93BF-3B29B54744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A453052-68B3-4DF1-92B9-7024656149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BFAD7C-1CC7-4A23-8FB7-B9FE4052F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BEB3-074E-4FCE-AE3D-D4A3D585DE8E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D81F05-0BA6-487D-9D1E-D33B1B638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B4F14C-8EF3-42FA-97B1-500AAA7EB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C5D7-A762-4E45-9782-709C6BF11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672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B37505-1A2E-4235-A58B-F1E042B5E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961C6BE-D558-4D41-AA50-B195EEDD1D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5432D9B-7598-4356-AF56-1AD60AA4E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BEB3-074E-4FCE-AE3D-D4A3D585DE8E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899721-1C8E-42BD-9250-9EA144DE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B8BBEC-DD3D-42CB-9A69-DC9FB8C2C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C5D7-A762-4E45-9782-709C6BF11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85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8D503AC-5BEC-450C-90C1-9956C1C1E5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9FC779E-18AE-4CD1-A297-C262C0C347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129B8C-8291-4236-BB4A-0632C4A8B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BEB3-074E-4FCE-AE3D-D4A3D585DE8E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9E1E97-01B3-43E8-8B28-405768074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A65958-FFA6-4A48-BEB0-016CA5DAF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C5D7-A762-4E45-9782-709C6BF11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15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6F9B94-8704-4A2C-9E90-63418DD56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CD9979-7F4F-4B4A-B6E2-E4EF06289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AB45C0-3BAC-4864-ABA1-4897BF0C0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BEB3-074E-4FCE-AE3D-D4A3D585DE8E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78F779-1D73-428A-A73C-522ABBED3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ADBAB3-04BE-4235-ABA4-1A8680F24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C5D7-A762-4E45-9782-709C6BF11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388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11399B-2B0C-41EB-9343-724F2DDC8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FE781A7-2C94-4BF3-8CE7-B0DE2A649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8E13B6-444A-4736-8A3B-61E0C6B92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BEB3-074E-4FCE-AE3D-D4A3D585DE8E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535923-E1E4-4545-9B68-8211EFB79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0781F2-092A-466A-BFC9-6656D26A2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C5D7-A762-4E45-9782-709C6BF11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64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115DD6-D319-444C-97E4-AE0AB2C49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882F11-0194-451D-86A1-A4616907B5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327280C-45B6-4444-A19B-5627AF8CA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096DAD7-C4C9-4803-AF1C-7A55D6520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BEB3-074E-4FCE-AE3D-D4A3D585DE8E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3605B4E-D0BA-4A58-B7AD-B1EB21914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F7EACC-1F2E-4DDE-96EB-736FDA58C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C5D7-A762-4E45-9782-709C6BF11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540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89589A-3A01-4731-AC6A-FBBED431B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87EAD58-AE35-4998-A636-7B9206F638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6236434-2152-49B2-9409-FF2C803FE4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655EF47-4E01-4E07-B43C-A2B044A366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A08377A-2F62-448D-B00D-9631001BD9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8521E21-C740-4405-80DB-512FF483B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BEB3-074E-4FCE-AE3D-D4A3D585DE8E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225C91-5713-44F7-9CFA-7DFB22579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DBCF3CC-143F-4BD2-A2E9-3DEB2CA74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C5D7-A762-4E45-9782-709C6BF11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142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2082FE-B97B-4795-9091-37144A977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8D694E0-6343-4407-82EC-E80D97A64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BEB3-074E-4FCE-AE3D-D4A3D585DE8E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ABA5A26-D24F-4C86-BF7D-1A7022DE5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E73A762-1CAB-47DE-A2BC-B46D9AE9F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C5D7-A762-4E45-9782-709C6BF11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151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1DF8EC4-2A2E-49D7-8037-DA73FAAF9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BEB3-074E-4FCE-AE3D-D4A3D585DE8E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2421E34-BEAA-4B47-9137-DAA927B1C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843883A-D5A2-44EA-8754-E17B6149A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C5D7-A762-4E45-9782-709C6BF11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59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E62F69-2477-4F36-AF4F-B760D7775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87864B-B2A1-40AD-A71F-DF0CF6975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AAA704B-979D-478D-920B-33A8062077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4D41BA6-35D9-47AF-BF45-AB51BC107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BEB3-074E-4FCE-AE3D-D4A3D585DE8E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F1C940C-FB6D-4407-9627-1C6D95800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8A8B848-627D-4318-85DB-06DD18B75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C5D7-A762-4E45-9782-709C6BF11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147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3E4DE7-B669-44C2-BEF1-06810E8D5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E5186BC-3623-4FAA-87FC-3AE8F5F261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B50EE41-A1B2-4D41-8EB5-EA7DA0873A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90352EE-F2E6-4BF0-85D1-FB5082ED6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BEB3-074E-4FCE-AE3D-D4A3D585DE8E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CBA36F-346D-41BE-9844-2D1EBE213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6A71B73-BF69-43F4-AC9A-3C442944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C5D7-A762-4E45-9782-709C6BF11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661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B74527-4EF2-44A3-AE84-FBED2044A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1B145DB-1381-4A1B-9D72-B50A54D1CC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0C1826-A719-469C-8CDC-B6598E8602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CBEB3-074E-4FCE-AE3D-D4A3D585DE8E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B2CDF1-A483-49E0-98FD-BE2A705465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0F7694-4277-4D93-B70D-18E672051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5C5D7-A762-4E45-9782-709C6BF11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979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7A7B26-7103-4BC7-BF4B-B05D962D3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7833" y="1718264"/>
            <a:ext cx="9465924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Collapse of </a:t>
            </a:r>
            <a:br>
              <a:rPr lang="en-US" dirty="0"/>
            </a:br>
            <a:r>
              <a:rPr lang="en-US" dirty="0"/>
              <a:t>the Continental Model </a:t>
            </a:r>
            <a:br>
              <a:rPr lang="en-US" dirty="0"/>
            </a:br>
            <a:r>
              <a:rPr lang="en-US" dirty="0"/>
              <a:t>of </a:t>
            </a:r>
            <a:r>
              <a:rPr lang="en-US" dirty="0" err="1"/>
              <a:t>Syllabo</a:t>
            </a:r>
            <a:r>
              <a:rPr lang="en-US" dirty="0"/>
              <a:t>-</a:t>
            </a:r>
            <a:r>
              <a:rPr lang="ru-RU" dirty="0" err="1"/>
              <a:t>tonic</a:t>
            </a:r>
            <a:r>
              <a:rPr lang="ru-RU" dirty="0"/>
              <a:t> </a:t>
            </a:r>
            <a:r>
              <a:rPr lang="en-US" dirty="0"/>
              <a:t>V</a:t>
            </a:r>
            <a:r>
              <a:rPr lang="ru-RU" dirty="0" err="1"/>
              <a:t>ersification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8568FD4-58D0-4618-899C-8C2760669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9756" y="4674741"/>
            <a:ext cx="9356333" cy="1787703"/>
          </a:xfrm>
        </p:spPr>
        <p:txBody>
          <a:bodyPr>
            <a:normAutofit lnSpcReduction="10000"/>
          </a:bodyPr>
          <a:lstStyle/>
          <a:p>
            <a:pPr algn="r"/>
            <a:r>
              <a:rPr lang="en-US" dirty="0"/>
              <a:t>Tatiana </a:t>
            </a:r>
            <a:r>
              <a:rPr lang="en-US" dirty="0" err="1"/>
              <a:t>Zemskova</a:t>
            </a:r>
            <a:endParaRPr lang="en-US" dirty="0"/>
          </a:p>
          <a:p>
            <a:pPr algn="r"/>
            <a:br>
              <a:rPr lang="ru-RU" dirty="0"/>
            </a:br>
            <a:endParaRPr lang="ru-RU" dirty="0"/>
          </a:p>
          <a:p>
            <a:pPr algn="r"/>
            <a:r>
              <a:rPr lang="en-US" sz="2000" dirty="0"/>
              <a:t>This study is supported by Russian Scientific Foundation</a:t>
            </a:r>
            <a:r>
              <a:rPr lang="ru-RU" sz="2000" dirty="0"/>
              <a:t> </a:t>
            </a:r>
            <a:br>
              <a:rPr lang="ru-RU" sz="2000" dirty="0"/>
            </a:br>
            <a:r>
              <a:rPr lang="ru-RU" sz="2100" dirty="0"/>
              <a:t>16-18-10250</a:t>
            </a:r>
            <a:r>
              <a:rPr lang="en-US" sz="2100" dirty="0"/>
              <a:t> </a:t>
            </a:r>
            <a:r>
              <a:rPr lang="en-US" sz="2000" dirty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54867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id="{9E37CD22-3EC8-4AD9-8852-73B71B9944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pic>
        <p:nvPicPr>
          <p:cNvPr id="7171" name="Объект 4">
            <a:extLst>
              <a:ext uri="{FF2B5EF4-FFF2-40B4-BE49-F238E27FC236}">
                <a16:creationId xmlns:a16="http://schemas.microsoft.com/office/drawing/2014/main" id="{C9C8470B-B026-4D3B-8F58-B1DB9119554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477963" y="-2535382"/>
            <a:ext cx="14093826" cy="11430000"/>
          </a:xfrm>
        </p:spPr>
      </p:pic>
      <p:cxnSp>
        <p:nvCxnSpPr>
          <p:cNvPr id="3" name="Прямая со стрелкой 2">
            <a:extLst>
              <a:ext uri="{FF2B5EF4-FFF2-40B4-BE49-F238E27FC236}">
                <a16:creationId xmlns:a16="http://schemas.microsoft.com/office/drawing/2014/main" id="{BDB05663-F6FA-4DF1-A130-3808CCB41D32}"/>
              </a:ext>
            </a:extLst>
          </p:cNvPr>
          <p:cNvCxnSpPr/>
          <p:nvPr/>
        </p:nvCxnSpPr>
        <p:spPr>
          <a:xfrm>
            <a:off x="2847109" y="3823855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789840EA-2D9E-411C-AE56-028D233844BF}"/>
              </a:ext>
            </a:extLst>
          </p:cNvPr>
          <p:cNvCxnSpPr>
            <a:cxnSpLocks/>
          </p:cNvCxnSpPr>
          <p:nvPr/>
        </p:nvCxnSpPr>
        <p:spPr>
          <a:xfrm flipV="1">
            <a:off x="3519483" y="2013735"/>
            <a:ext cx="4268328" cy="1758165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14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431ED1-F0C7-480E-9639-493F90BE4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AF671C-4566-4EAD-90B1-535D4C9CE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0890" y="1825625"/>
            <a:ext cx="7572909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Лице свое скрывает день;</a:t>
            </a:r>
            <a:br>
              <a:rPr lang="ru-RU" dirty="0"/>
            </a:br>
            <a:r>
              <a:rPr lang="ru-RU" dirty="0"/>
              <a:t>Поля покрыла мрачна ночь;</a:t>
            </a:r>
            <a:br>
              <a:rPr lang="ru-RU" dirty="0"/>
            </a:br>
            <a:r>
              <a:rPr lang="ru-RU" dirty="0"/>
              <a:t>Взошла на горы </a:t>
            </a:r>
            <a:r>
              <a:rPr lang="ru-RU" dirty="0" err="1"/>
              <a:t>чорна</a:t>
            </a:r>
            <a:r>
              <a:rPr lang="ru-RU" dirty="0"/>
              <a:t> тень;</a:t>
            </a:r>
            <a:br>
              <a:rPr lang="ru-RU" dirty="0"/>
            </a:br>
            <a:r>
              <a:rPr lang="ru-RU" dirty="0"/>
              <a:t>Лучи от нас склонились прочь;</a:t>
            </a:r>
            <a:br>
              <a:rPr lang="ru-RU" dirty="0"/>
            </a:br>
            <a:r>
              <a:rPr lang="ru-RU" dirty="0"/>
              <a:t>Открылась бездна звезд полна;</a:t>
            </a:r>
            <a:br>
              <a:rPr lang="ru-RU" dirty="0"/>
            </a:br>
            <a:r>
              <a:rPr lang="ru-RU" dirty="0"/>
              <a:t>Звездам числа нет, бездне дна.</a:t>
            </a:r>
          </a:p>
        </p:txBody>
      </p:sp>
    </p:spTree>
    <p:extLst>
      <p:ext uri="{BB962C8B-B14F-4D97-AF65-F5344CB8AC3E}">
        <p14:creationId xmlns:p14="http://schemas.microsoft.com/office/powerpoint/2010/main" val="1671929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id="{9E37CD22-3EC8-4AD9-8852-73B71B9944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pic>
        <p:nvPicPr>
          <p:cNvPr id="7171" name="Объект 4">
            <a:extLst>
              <a:ext uri="{FF2B5EF4-FFF2-40B4-BE49-F238E27FC236}">
                <a16:creationId xmlns:a16="http://schemas.microsoft.com/office/drawing/2014/main" id="{C9C8470B-B026-4D3B-8F58-B1DB9119554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477963" y="-2535382"/>
            <a:ext cx="14093826" cy="11430000"/>
          </a:xfrm>
        </p:spPr>
      </p:pic>
      <p:cxnSp>
        <p:nvCxnSpPr>
          <p:cNvPr id="3" name="Прямая со стрелкой 2">
            <a:extLst>
              <a:ext uri="{FF2B5EF4-FFF2-40B4-BE49-F238E27FC236}">
                <a16:creationId xmlns:a16="http://schemas.microsoft.com/office/drawing/2014/main" id="{BDB05663-F6FA-4DF1-A130-3808CCB41D32}"/>
              </a:ext>
            </a:extLst>
          </p:cNvPr>
          <p:cNvCxnSpPr/>
          <p:nvPr/>
        </p:nvCxnSpPr>
        <p:spPr>
          <a:xfrm>
            <a:off x="2847109" y="3823855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789840EA-2D9E-411C-AE56-028D233844BF}"/>
              </a:ext>
            </a:extLst>
          </p:cNvPr>
          <p:cNvCxnSpPr>
            <a:cxnSpLocks/>
          </p:cNvCxnSpPr>
          <p:nvPr/>
        </p:nvCxnSpPr>
        <p:spPr>
          <a:xfrm flipV="1">
            <a:off x="3519483" y="2013735"/>
            <a:ext cx="4268328" cy="1758165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FB7CC8F0-2D11-44C8-BD75-4804BC39B09F}"/>
              </a:ext>
            </a:extLst>
          </p:cNvPr>
          <p:cNvCxnSpPr>
            <a:cxnSpLocks/>
          </p:cNvCxnSpPr>
          <p:nvPr/>
        </p:nvCxnSpPr>
        <p:spPr>
          <a:xfrm flipH="1">
            <a:off x="7161088" y="2153486"/>
            <a:ext cx="626724" cy="1618414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466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A7FC7D0-6F95-4E20-95F2-653C990B88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de-DE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Rising</a:t>
            </a:r>
            <a:r>
              <a:rPr lang="de-DE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DE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yllabo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tonic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Verse</a:t>
            </a:r>
            <a:endParaRPr lang="ru-RU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556CFD6C-F11C-4276-A184-4F3CFF5635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495479"/>
            <a:ext cx="9144000" cy="4908088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  <a:defRPr/>
            </a:pPr>
            <a:endParaRPr lang="ru-RU" altLang="en-US" b="1" dirty="0"/>
          </a:p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en-US" altLang="en-US" b="1" dirty="0"/>
              <a:t>Dutch</a:t>
            </a:r>
            <a:r>
              <a:rPr lang="de-DE" altLang="en-US" b="1" dirty="0"/>
              <a:t> Poetry</a:t>
            </a:r>
          </a:p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de-DE" altLang="en-US" b="1" dirty="0">
                <a:latin typeface="Times New Roman" pitchFamily="18" charset="0"/>
                <a:cs typeface="Times New Roman" pitchFamily="18" charset="0"/>
              </a:rPr>
              <a:t>↓</a:t>
            </a:r>
          </a:p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de-DE" altLang="en-US" b="1" dirty="0"/>
              <a:t>German Poetry</a:t>
            </a:r>
          </a:p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de-DE" altLang="en-US" b="1" dirty="0">
                <a:latin typeface="Times New Roman" pitchFamily="18" charset="0"/>
                <a:cs typeface="Times New Roman" pitchFamily="18" charset="0"/>
              </a:rPr>
              <a:t>↓</a:t>
            </a:r>
            <a:endParaRPr lang="de-DE" altLang="en-US" b="1" dirty="0"/>
          </a:p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de-DE" altLang="en-US" b="1" dirty="0"/>
              <a:t>Russian Poetry</a:t>
            </a:r>
          </a:p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de-DE" altLang="en-US" b="1" dirty="0">
                <a:latin typeface="Times New Roman" pitchFamily="18" charset="0"/>
                <a:cs typeface="Times New Roman" pitchFamily="18" charset="0"/>
              </a:rPr>
              <a:t>↓</a:t>
            </a:r>
            <a:endParaRPr lang="de-DE" altLang="en-US" b="1" dirty="0"/>
          </a:p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de-DE" altLang="en-US" b="1" dirty="0"/>
              <a:t>East-</a:t>
            </a:r>
            <a:r>
              <a:rPr lang="de-DE" altLang="en-US" b="1" dirty="0" err="1"/>
              <a:t>slavonic</a:t>
            </a:r>
            <a:r>
              <a:rPr lang="de-DE" altLang="en-US" b="1" dirty="0"/>
              <a:t> Poetry</a:t>
            </a:r>
          </a:p>
          <a:p>
            <a:pPr algn="ctr">
              <a:lnSpc>
                <a:spcPct val="90000"/>
              </a:lnSpc>
              <a:buFontTx/>
              <a:buNone/>
              <a:defRPr/>
            </a:pPr>
            <a:endParaRPr lang="de-DE" altLang="en-US" b="1" dirty="0"/>
          </a:p>
          <a:p>
            <a:pPr algn="ctr">
              <a:lnSpc>
                <a:spcPct val="90000"/>
              </a:lnSpc>
              <a:buFontTx/>
              <a:buNone/>
              <a:defRPr/>
            </a:pPr>
            <a:endParaRPr lang="de-DE" altLang="en-US" sz="3600" b="1" dirty="0"/>
          </a:p>
          <a:p>
            <a:pPr algn="ctr">
              <a:lnSpc>
                <a:spcPct val="90000"/>
              </a:lnSpc>
              <a:buFontTx/>
              <a:buNone/>
              <a:defRPr/>
            </a:pPr>
            <a:endParaRPr lang="ru-RU" altLang="en-US" sz="3600" b="1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de-DE" alt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11521709-EE1C-4E00-8926-C261905FEF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987806"/>
              </p:ext>
            </p:extLst>
          </p:nvPr>
        </p:nvGraphicFramePr>
        <p:xfrm>
          <a:off x="838200" y="1578927"/>
          <a:ext cx="10644963" cy="5023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FFBA453-1DC1-4EC2-ACC2-6DADF8FFE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New Land, 1911-1923 </a:t>
            </a:r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6F64067-BF90-455F-9E9F-C933B7281437}"/>
              </a:ext>
            </a:extLst>
          </p:cNvPr>
          <p:cNvSpPr/>
          <p:nvPr/>
        </p:nvSpPr>
        <p:spPr>
          <a:xfrm>
            <a:off x="11054993" y="3965825"/>
            <a:ext cx="298807" cy="647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368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116E20-7765-4807-8B01-A8349A2EC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Beloved Children</a:t>
            </a:r>
            <a:r>
              <a:rPr lang="ru-RU" dirty="0"/>
              <a:t>, 1972-1984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2F506F57-8EFB-430E-BF68-F39FEA6BFD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8768658"/>
              </p:ext>
            </p:extLst>
          </p:nvPr>
        </p:nvGraphicFramePr>
        <p:xfrm>
          <a:off x="838200" y="1690687"/>
          <a:ext cx="10515600" cy="4954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E795510-6E44-4C81-85C7-6DF1C31B802B}"/>
              </a:ext>
            </a:extLst>
          </p:cNvPr>
          <p:cNvSpPr/>
          <p:nvPr/>
        </p:nvSpPr>
        <p:spPr>
          <a:xfrm rot="2456948">
            <a:off x="10664576" y="4186737"/>
            <a:ext cx="298807" cy="647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676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176F49-BA77-42FE-BB42-5362252D7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Counter-metric Accentuation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1B08B8-1AE9-4336-BBE5-4E5546A67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err="1"/>
              <a:t>Якí</a:t>
            </a:r>
            <a:r>
              <a:rPr lang="ru-RU" dirty="0"/>
              <a:t> </a:t>
            </a:r>
            <a:r>
              <a:rPr lang="ru-RU" dirty="0" err="1"/>
              <a:t>ён</a:t>
            </a:r>
            <a:r>
              <a:rPr lang="ru-RU" dirty="0"/>
              <a:t> </a:t>
            </a:r>
            <a:r>
              <a:rPr lang="ru-RU" dirty="0" err="1"/>
              <a:t>ва́жны</a:t>
            </a:r>
            <a:r>
              <a:rPr lang="ru-RU" dirty="0"/>
              <a:t>, </a:t>
            </a:r>
            <a:r>
              <a:rPr lang="ru-RU" dirty="0" err="1"/>
              <a:t>панава́ты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err="1"/>
              <a:t>Выда́тны</a:t>
            </a:r>
            <a:r>
              <a:rPr lang="ru-RU" dirty="0"/>
              <a:t>, «</a:t>
            </a:r>
            <a:r>
              <a:rPr lang="ru-RU" dirty="0" err="1"/>
              <a:t>мо́ндры</a:t>
            </a:r>
            <a:r>
              <a:rPr lang="ru-RU" dirty="0"/>
              <a:t>», </a:t>
            </a:r>
            <a:r>
              <a:rPr lang="ru-RU" dirty="0" err="1"/>
              <a:t>зухава́ты</a:t>
            </a:r>
            <a:r>
              <a:rPr lang="ru-RU" dirty="0"/>
              <a:t>!</a:t>
            </a:r>
            <a:br>
              <a:rPr lang="ru-RU" dirty="0"/>
            </a:br>
            <a:r>
              <a:rPr lang="ru-RU" b="1" i="1" dirty="0" err="1"/>
              <a:t>Якí</a:t>
            </a:r>
            <a:r>
              <a:rPr lang="ru-RU" b="1" dirty="0"/>
              <a:t> </a:t>
            </a:r>
            <a:r>
              <a:rPr lang="ru-RU" dirty="0" err="1"/>
              <a:t>ён</a:t>
            </a:r>
            <a:r>
              <a:rPr lang="ru-RU" dirty="0"/>
              <a:t> </a:t>
            </a:r>
            <a:r>
              <a:rPr lang="ru-RU" dirty="0" err="1"/>
              <a:t>го́га</a:t>
            </a:r>
            <a:r>
              <a:rPr lang="ru-RU" dirty="0"/>
              <a:t>! </a:t>
            </a:r>
            <a:r>
              <a:rPr lang="ru-RU" b="1" i="1" dirty="0" err="1"/>
              <a:t>якí</a:t>
            </a:r>
            <a:r>
              <a:rPr lang="ru-RU" b="1" dirty="0"/>
              <a:t> </a:t>
            </a:r>
            <a:r>
              <a:rPr lang="ru-RU" dirty="0" err="1"/>
              <a:t>до́ка</a:t>
            </a:r>
            <a:r>
              <a:rPr lang="ru-RU" dirty="0"/>
              <a:t>!</a:t>
            </a:r>
          </a:p>
          <a:p>
            <a:pPr marL="0" indent="0">
              <a:buNone/>
            </a:pPr>
            <a:endParaRPr lang="ru-RU" dirty="0"/>
          </a:p>
          <a:p>
            <a:pPr>
              <a:buFontTx/>
              <a:buChar char="-"/>
            </a:pPr>
            <a:r>
              <a:rPr lang="ru-RU" dirty="0"/>
              <a:t>/ - / - - / / -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0323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7A7B26-7103-4BC7-BF4B-B05D962D3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7833" y="1718264"/>
            <a:ext cx="9465924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Collapse of </a:t>
            </a:r>
            <a:br>
              <a:rPr lang="en-US" dirty="0"/>
            </a:br>
            <a:r>
              <a:rPr lang="en-US" dirty="0"/>
              <a:t>the Continental Model </a:t>
            </a:r>
            <a:br>
              <a:rPr lang="en-US" dirty="0"/>
            </a:br>
            <a:r>
              <a:rPr lang="en-US" dirty="0"/>
              <a:t>of </a:t>
            </a:r>
            <a:r>
              <a:rPr lang="en-US" dirty="0" err="1"/>
              <a:t>Syllabo</a:t>
            </a:r>
            <a:r>
              <a:rPr lang="en-US" dirty="0"/>
              <a:t>-</a:t>
            </a:r>
            <a:r>
              <a:rPr lang="ru-RU" dirty="0" err="1"/>
              <a:t>tonic</a:t>
            </a:r>
            <a:r>
              <a:rPr lang="ru-RU" dirty="0"/>
              <a:t> </a:t>
            </a:r>
            <a:r>
              <a:rPr lang="en-US" dirty="0"/>
              <a:t>V</a:t>
            </a:r>
            <a:r>
              <a:rPr lang="ru-RU" dirty="0" err="1"/>
              <a:t>ersification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8568FD4-58D0-4618-899C-8C2760669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9757" y="4674742"/>
            <a:ext cx="9144000" cy="1609100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Tatiana </a:t>
            </a:r>
            <a:r>
              <a:rPr lang="en-US" dirty="0" err="1"/>
              <a:t>Zemskova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1055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12070</TotalTime>
  <Words>138</Words>
  <Application>Microsoft Office PowerPoint</Application>
  <PresentationFormat>Широкоэкранный</PresentationFormat>
  <Paragraphs>25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The Collapse of  the Continental Model  of Syllabo-tonic Versification</vt:lpstr>
      <vt:lpstr>Презентация PowerPoint</vt:lpstr>
      <vt:lpstr>Презентация PowerPoint</vt:lpstr>
      <vt:lpstr>Презентация PowerPoint</vt:lpstr>
      <vt:lpstr>The Rising of Syllabo-tonic Verse</vt:lpstr>
      <vt:lpstr>New Land, 1911-1923 </vt:lpstr>
      <vt:lpstr>Beloved Children, 1972-1984</vt:lpstr>
      <vt:lpstr>Counter-metric Accentuation</vt:lpstr>
      <vt:lpstr>The Collapse of  the Continental Model  of Syllabo-tonic Versification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Russian and Belarusian verse: a history of interaction</dc:title>
  <dc:creator>Земскова Татьяна Алексеевна</dc:creator>
  <cp:lastModifiedBy>Земскова Татьяна Алексеевна</cp:lastModifiedBy>
  <cp:revision>40</cp:revision>
  <dcterms:created xsi:type="dcterms:W3CDTF">2019-10-22T20:42:43Z</dcterms:created>
  <dcterms:modified xsi:type="dcterms:W3CDTF">2020-05-20T05:28:28Z</dcterms:modified>
</cp:coreProperties>
</file>