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D3C2F-8BC9-4597-AAFA-0E5B86EE9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F7AF86-C1AD-4548-A8E8-490A4F45C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3D5FA-1A83-4F78-A081-EAC1C507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BB4-157E-4C2B-9DB1-EFB7D5FB3A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099F1-0281-4A4E-87DA-7F2B5A18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245683-5AB5-4F42-8660-DCD7BB8B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24F-F8C2-48EE-A5D7-00CCA96D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7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99EF1-0A60-44F9-AD53-79FFF9928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56ED3F-92AD-4D5D-8B58-A0B8A6517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9864A8-C272-4FCD-9616-93A64DF9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BB4-157E-4C2B-9DB1-EFB7D5FB3A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C62FC-A72B-45E8-86F6-AD3D7123E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E8FC5-3BCD-4B29-BE8A-E5C502BC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24F-F8C2-48EE-A5D7-00CCA96D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00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30D222-89E6-4E7A-A00B-ECAE8E41F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78C9A2-794D-4EFE-81C0-E9E1B6DDA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935455-30C3-4274-9156-07E1048A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BB4-157E-4C2B-9DB1-EFB7D5FB3A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A88E07-E440-4BEA-90FB-EB34B5E2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A003E2-1828-4C4B-92FE-9063EF5A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24F-F8C2-48EE-A5D7-00CCA96D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02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15D16-AE43-414F-BB53-596538C39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DBD887-6D53-4D6D-A007-360ADE62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513FFF-B28F-4D33-89AF-86875868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BB4-157E-4C2B-9DB1-EFB7D5FB3A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A91204-AD9D-4E1E-9E2C-7999F1326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125E2-CDE4-4CD0-BB3C-0C899374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24F-F8C2-48EE-A5D7-00CCA96D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7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41E63-33DF-424D-96F7-FE0FB225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792002-ABA0-49EA-B15E-A97A83EB7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6F4FFE-871F-40E6-9353-FF075BAC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BB4-157E-4C2B-9DB1-EFB7D5FB3A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5606D7-C979-4E34-9276-B790C289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C821D1-32B4-4AE9-8C36-077801CA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24F-F8C2-48EE-A5D7-00CCA96D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5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68D86-0ABC-4B32-B8F9-527F7F4E4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131530-2497-49E8-9229-C024C4D9F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AAA08F-0DB7-4254-BC7E-F17454C46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88CA7D-9DED-417F-A93F-5A1FC448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BB4-157E-4C2B-9DB1-EFB7D5FB3A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E7057F-E7BB-4262-B5FB-0F1C71927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9BE73D-2C57-440B-A3EB-5C6F29E7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24F-F8C2-48EE-A5D7-00CCA96D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B2B91-10B6-46B6-884C-48A0870EC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AE25F7-A559-4818-AF7D-F2623EC88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06CB68-8BA9-44F4-A433-DE0666F4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781CF9-65D7-43D7-B83F-9EC751654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232EA6-1FBD-4A27-8297-8634A2853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4E7A64-2F25-4E3F-8646-0715FDC3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BB4-157E-4C2B-9DB1-EFB7D5FB3A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0DF844-CC08-454B-B7A8-ACB1179E2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59A17-EAA4-4C56-8677-1A29E9D9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24F-F8C2-48EE-A5D7-00CCA96D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2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D7FDC-EBE7-4E7F-95B9-5B22AC5D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6520F2-30F4-4D0E-B674-C54BF130C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BB4-157E-4C2B-9DB1-EFB7D5FB3A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DC024F-A5D8-4D30-A517-B493F1E2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2FFC2A-75F8-44E8-995A-7D542BCF9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24F-F8C2-48EE-A5D7-00CCA96D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78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FB3D38-ADFA-471C-A82A-5B0E3E24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BB4-157E-4C2B-9DB1-EFB7D5FB3A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16917A-260E-4FED-89B5-BB22B990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6E890F-D1C0-47C6-B38A-B8B9D298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24F-F8C2-48EE-A5D7-00CCA96D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0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43775-16BB-4465-8BBB-1AF064F0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43EFCD-14AA-4CC6-93F3-880124F8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F80B1F-2F32-424D-A8C2-521AB2AC4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00E157-7D9B-4200-A912-02CDE403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BB4-157E-4C2B-9DB1-EFB7D5FB3A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FCBED5-FFAA-433F-A1DD-10FB3DA7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5A48F7-7F7C-4990-81F4-E760B0B2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24F-F8C2-48EE-A5D7-00CCA96D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91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644FD-DB58-4B29-BDF8-01DECD26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578EBD-ABC6-443C-9D31-5999E2BBC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4C23F1-489B-4F5D-B148-9DCF9D6E8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41E5B-B406-459A-B2AA-9AA71B2A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BB4-157E-4C2B-9DB1-EFB7D5FB3A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62718D-E0F5-4AE0-816E-C855D655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6663B-5B71-45EF-9157-11E9D3EC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324F-F8C2-48EE-A5D7-00CCA96D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9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25C43-BDDD-459E-B086-9A5F52CE8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123C78-A695-4BEA-8B1A-9ACADD714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CF6F0E-575C-4691-8C19-84C47BAF7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FBB4-157E-4C2B-9DB1-EFB7D5FB3A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73137-6C5E-4411-B006-AB2C55C2B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297B3D-F3B9-4F4F-AD35-A009AB658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9324F-F8C2-48EE-A5D7-00CCA96D8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4E2F8-4BE4-44ED-B6E3-B10FD62F9F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Марина </a:t>
            </a:r>
            <a:r>
              <a:rPr lang="ru-RU" dirty="0" err="1"/>
              <a:t>Тарлинская</a:t>
            </a:r>
            <a:r>
              <a:rPr lang="ru-RU" dirty="0"/>
              <a:t> «Шекспир и вокруг него: Стихосложение английской драмы»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DC4106-35A3-4137-9CB8-0AEEEA1F61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38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799C1-6440-4825-BB42-F25E95ED7326}"/>
              </a:ext>
            </a:extLst>
          </p:cNvPr>
          <p:cNvSpPr txBox="1"/>
          <p:nvPr/>
        </p:nvSpPr>
        <p:spPr>
          <a:xfrm>
            <a:off x="4391025" y="123825"/>
            <a:ext cx="2981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Шекспир-соавтор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62402F-60FE-4420-998C-DD8F8D8D3AEA}"/>
              </a:ext>
            </a:extLst>
          </p:cNvPr>
          <p:cNvSpPr txBox="1"/>
          <p:nvPr/>
        </p:nvSpPr>
        <p:spPr>
          <a:xfrm>
            <a:off x="1733550" y="1323975"/>
            <a:ext cx="85534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Черты Шекспира:</a:t>
            </a:r>
          </a:p>
          <a:p>
            <a:pPr marL="342900" indent="-342900">
              <a:buAutoNum type="arabicParenR"/>
            </a:pPr>
            <a:r>
              <a:rPr lang="ru-RU" dirty="0"/>
              <a:t>ударность на S в слоговых позициях образует “яму” на 6 слоге </a:t>
            </a:r>
          </a:p>
          <a:p>
            <a:pPr marL="342900" indent="-342900">
              <a:buAutoNum type="arabicParenR"/>
            </a:pPr>
            <a:r>
              <a:rPr lang="ru-RU" dirty="0"/>
              <a:t>ударность на 10 слоге выше, чем на 8 </a:t>
            </a:r>
          </a:p>
          <a:p>
            <a:pPr marL="342900" indent="-342900">
              <a:buAutoNum type="arabicParenR"/>
            </a:pPr>
            <a:r>
              <a:rPr lang="ru-RU" dirty="0"/>
              <a:t>средняя ударность на W не ниже 10% </a:t>
            </a:r>
          </a:p>
          <a:p>
            <a:pPr marL="342900" indent="-342900">
              <a:buAutoNum type="arabicParenR"/>
            </a:pPr>
            <a:r>
              <a:rPr lang="ru-RU" dirty="0"/>
              <a:t>количество энклитик не ниже 30 на 1000</a:t>
            </a:r>
          </a:p>
          <a:p>
            <a:pPr marL="342900" indent="-342900">
              <a:buAutoNum type="arabicParenR"/>
            </a:pPr>
            <a:r>
              <a:rPr lang="ru-RU" dirty="0"/>
              <a:t>самый частый словораздел - после 4 слога, второй “пик”-  после</a:t>
            </a:r>
          </a:p>
          <a:p>
            <a:pPr marL="342900" indent="-342900">
              <a:buAutoNum type="arabicParenR"/>
            </a:pPr>
            <a:r>
              <a:rPr lang="ru-RU" dirty="0"/>
              <a:t>самый частый синтаксический разрыв после 4 слога, второй по частоте - 6 слог</a:t>
            </a:r>
          </a:p>
          <a:p>
            <a:pPr marL="342900" indent="-342900">
              <a:buAutoNum type="arabicParenR"/>
            </a:pPr>
            <a:r>
              <a:rPr lang="ru-RU" dirty="0"/>
              <a:t>количество женских окончаний не ниже 6%</a:t>
            </a:r>
          </a:p>
          <a:p>
            <a:pPr marL="342900" indent="-342900">
              <a:buAutoNum type="arabicParenR"/>
            </a:pPr>
            <a:r>
              <a:rPr lang="ru-RU" dirty="0"/>
              <a:t>минимальное количество </a:t>
            </a:r>
            <a:r>
              <a:rPr lang="en-US" dirty="0"/>
              <a:t>enjambments</a:t>
            </a:r>
            <a:r>
              <a:rPr lang="ru-RU" dirty="0"/>
              <a:t> - 10%. </a:t>
            </a:r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ru-RU" dirty="0"/>
              <a:t>«Эдуард 3»: акт 1 сцена 2, акт 2 сцена 1, акт 2 сцена 2, акт 4 сцена 4 принадлежали Шекспиру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3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8A5D03-5C50-44A9-9A7F-7F43CB89B3A8}"/>
              </a:ext>
            </a:extLst>
          </p:cNvPr>
          <p:cNvSpPr txBox="1"/>
          <p:nvPr/>
        </p:nvSpPr>
        <p:spPr>
          <a:xfrm>
            <a:off x="4410075" y="276225"/>
            <a:ext cx="28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После Шекспира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938E2-524F-4FD9-9E72-2DE9035701D0}"/>
              </a:ext>
            </a:extLst>
          </p:cNvPr>
          <p:cNvSpPr txBox="1"/>
          <p:nvPr/>
        </p:nvSpPr>
        <p:spPr>
          <a:xfrm>
            <a:off x="1485899" y="1095375"/>
            <a:ext cx="89344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Эпоха Возрождения</a:t>
            </a:r>
          </a:p>
          <a:p>
            <a:r>
              <a:rPr lang="ru-RU" b="1" i="1" dirty="0"/>
              <a:t>             </a:t>
            </a:r>
          </a:p>
          <a:p>
            <a:r>
              <a:rPr lang="ru-RU" b="1" i="1" dirty="0"/>
              <a:t>             </a:t>
            </a:r>
            <a:r>
              <a:rPr lang="ru-RU" dirty="0"/>
              <a:t>Проблемы: 1) Наличие ошибок из-за того, что они писались в спешке </a:t>
            </a:r>
          </a:p>
          <a:p>
            <a:r>
              <a:rPr lang="ru-RU" dirty="0"/>
              <a:t>                                   2) Добавлялись различные куски в оригинальные тексты </a:t>
            </a:r>
          </a:p>
          <a:p>
            <a:r>
              <a:rPr lang="ru-RU" b="1" i="1" dirty="0"/>
              <a:t>             </a:t>
            </a:r>
            <a:r>
              <a:rPr lang="ru-RU" dirty="0"/>
              <a:t>Задачи: 1) Восстановление первоначального текста</a:t>
            </a:r>
          </a:p>
          <a:p>
            <a:r>
              <a:rPr lang="ru-RU" b="1" i="1" dirty="0"/>
              <a:t>                            </a:t>
            </a:r>
            <a:r>
              <a:rPr lang="ru-RU" dirty="0"/>
              <a:t>2) Атрибуция</a:t>
            </a:r>
          </a:p>
          <a:p>
            <a:endParaRPr lang="ru-RU" b="1" i="1" dirty="0"/>
          </a:p>
          <a:p>
            <a:endParaRPr lang="ru-RU" b="1" i="1" dirty="0"/>
          </a:p>
          <a:p>
            <a:r>
              <a:rPr lang="ru-RU" b="1" i="1" dirty="0"/>
              <a:t>Барокко</a:t>
            </a:r>
          </a:p>
          <a:p>
            <a:r>
              <a:rPr lang="ru-RU" b="1" i="1" dirty="0"/>
              <a:t>         </a:t>
            </a:r>
          </a:p>
          <a:p>
            <a:r>
              <a:rPr lang="ru-RU" b="1" i="1" dirty="0"/>
              <a:t>      </a:t>
            </a:r>
            <a:r>
              <a:rPr lang="ru-RU" dirty="0"/>
              <a:t>Проблема: писались для быстрого темпа декламации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Пьесы первой половины </a:t>
            </a:r>
            <a:r>
              <a:rPr lang="en-US" dirty="0"/>
              <a:t>XVII </a:t>
            </a:r>
            <a:r>
              <a:rPr lang="ru-RU" dirty="0"/>
              <a:t>века – низкая ударность на 8 слоге, кроме Шекспира и его «внука» </a:t>
            </a:r>
            <a:r>
              <a:rPr lang="ru-RU" dirty="0" err="1"/>
              <a:t>Ширли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Количество энклитик падает от времени правления Якова 1(1603-1625)  к эпохе Карла1 (1625-1649)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Ритмический курсив:  ранний Шекспир – мало, поздний Шекспир – много, после Шекспира теряет популярность</a:t>
            </a:r>
          </a:p>
        </p:txBody>
      </p:sp>
    </p:spTree>
    <p:extLst>
      <p:ext uri="{BB962C8B-B14F-4D97-AF65-F5344CB8AC3E}">
        <p14:creationId xmlns:p14="http://schemas.microsoft.com/office/powerpoint/2010/main" val="55522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2C2F77-7CE0-4151-BA3B-FD8D1D69AA02}"/>
              </a:ext>
            </a:extLst>
          </p:cNvPr>
          <p:cNvSpPr txBox="1"/>
          <p:nvPr/>
        </p:nvSpPr>
        <p:spPr>
          <a:xfrm>
            <a:off x="2733675" y="266700"/>
            <a:ext cx="782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Проблемы анализа стиха эпохи Возрождения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AE0A8-C20A-4B3F-A3ED-D89D7F34C4BD}"/>
              </a:ext>
            </a:extLst>
          </p:cNvPr>
          <p:cNvSpPr txBox="1"/>
          <p:nvPr/>
        </p:nvSpPr>
        <p:spPr>
          <a:xfrm>
            <a:off x="1762125" y="962025"/>
            <a:ext cx="8896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ударность двусложных слов (</a:t>
            </a:r>
            <a:r>
              <a:rPr lang="en-US" dirty="0"/>
              <a:t>divine, reply, suppose, obscure</a:t>
            </a:r>
            <a:r>
              <a:rPr lang="ru-RU" dirty="0"/>
              <a:t>)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ударность односложных слов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07115-AD17-49C9-863C-67338D0A93D2}"/>
              </a:ext>
            </a:extLst>
          </p:cNvPr>
          <p:cNvSpPr txBox="1"/>
          <p:nvPr/>
        </p:nvSpPr>
        <p:spPr>
          <a:xfrm>
            <a:off x="1685925" y="2133600"/>
            <a:ext cx="928687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dirty="0"/>
              <a:t>Связь между словоразделами</a:t>
            </a:r>
          </a:p>
          <a:p>
            <a:r>
              <a:rPr lang="ru-RU" sz="2000" b="1" dirty="0"/>
              <a:t>- </a:t>
            </a:r>
            <a:r>
              <a:rPr lang="ru-RU" b="1" dirty="0"/>
              <a:t>Сильная (/)</a:t>
            </a:r>
          </a:p>
          <a:p>
            <a:r>
              <a:rPr lang="ru-RU" dirty="0"/>
              <a:t>    между определением и определяемым (</a:t>
            </a:r>
            <a:r>
              <a:rPr lang="ru-RU" dirty="0" err="1"/>
              <a:t>With</a:t>
            </a:r>
            <a:r>
              <a:rPr lang="ru-RU" dirty="0"/>
              <a:t> </a:t>
            </a:r>
            <a:r>
              <a:rPr lang="ru-RU" dirty="0" err="1"/>
              <a:t>ugly</a:t>
            </a:r>
            <a:r>
              <a:rPr lang="ru-RU" dirty="0"/>
              <a:t> / </a:t>
            </a:r>
            <a:r>
              <a:rPr lang="ru-RU" dirty="0" err="1"/>
              <a:t>rack</a:t>
            </a:r>
            <a:r>
              <a:rPr lang="ru-RU" dirty="0"/>
              <a:t>)</a:t>
            </a:r>
          </a:p>
          <a:p>
            <a:r>
              <a:rPr lang="ru-RU" dirty="0"/>
              <a:t>    между существительным и предложным определением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Queen</a:t>
            </a:r>
            <a:r>
              <a:rPr lang="ru-RU" dirty="0"/>
              <a:t> /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Hearts</a:t>
            </a:r>
            <a:r>
              <a:rPr lang="ru-RU" dirty="0"/>
              <a:t>)</a:t>
            </a:r>
          </a:p>
          <a:p>
            <a:r>
              <a:rPr lang="ru-RU" dirty="0"/>
              <a:t>    между глаголом и прямым дополнением и глаголом с качественным обстоятельством (</a:t>
            </a:r>
            <a:r>
              <a:rPr lang="ru-RU" dirty="0" err="1"/>
              <a:t>divide</a:t>
            </a:r>
            <a:r>
              <a:rPr lang="ru-RU" dirty="0"/>
              <a:t> /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Hair</a:t>
            </a:r>
            <a:r>
              <a:rPr lang="ru-RU" dirty="0"/>
              <a:t>, </a:t>
            </a:r>
            <a:r>
              <a:rPr lang="ru-RU" dirty="0" err="1"/>
              <a:t>They</a:t>
            </a:r>
            <a:r>
              <a:rPr lang="ru-RU" dirty="0"/>
              <a:t> </a:t>
            </a:r>
            <a:r>
              <a:rPr lang="ru-RU" dirty="0" err="1"/>
              <a:t>live</a:t>
            </a:r>
            <a:r>
              <a:rPr lang="ru-RU" dirty="0"/>
              <a:t> / </a:t>
            </a:r>
            <a:r>
              <a:rPr lang="ru-RU" dirty="0" err="1"/>
              <a:t>unwooed</a:t>
            </a:r>
            <a:r>
              <a:rPr lang="ru-RU" dirty="0"/>
              <a:t>) 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Средняя (//)</a:t>
            </a:r>
          </a:p>
          <a:p>
            <a:r>
              <a:rPr lang="ru-RU" dirty="0"/>
              <a:t>   меду подлежащим и сказуемым, между глаголом и обстоятельством места или времени и между двумя смежными словами, не имеющими непосредственной синтаксической связи </a:t>
            </a:r>
            <a:r>
              <a:rPr lang="en-US" dirty="0"/>
              <a:t>(thy fingers // walk, I sometimes // hold / my tongue</a:t>
            </a:r>
            <a:r>
              <a:rPr lang="ru-RU" dirty="0"/>
              <a:t>)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Полный синтаксический разрыв (///)</a:t>
            </a:r>
          </a:p>
          <a:p>
            <a:r>
              <a:rPr lang="ru-RU" dirty="0"/>
              <a:t>   двумя предложениями, между главным и придаточным предложением, и между авторской и прямой речью </a:t>
            </a:r>
            <a:r>
              <a:rPr lang="en-US" dirty="0"/>
              <a:t>(To mend / the heart /// that his unkindness // marred; ‘for shame,’ /// he cries /// ‘ let go /// and let me / go’; take all my loves, /// my love, /// yea, take them / all).</a:t>
            </a:r>
            <a:endParaRPr lang="en-US" b="0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89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DA6B72-B041-42E3-BAFA-7BEFEFA58CFC}"/>
              </a:ext>
            </a:extLst>
          </p:cNvPr>
          <p:cNvSpPr txBox="1"/>
          <p:nvPr/>
        </p:nvSpPr>
        <p:spPr>
          <a:xfrm>
            <a:off x="2200275" y="1066800"/>
            <a:ext cx="72485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Слоговая классификация окончаний: м, ж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Слоговые суффиксы «</a:t>
            </a:r>
            <a:r>
              <a:rPr lang="ru-RU" dirty="0" err="1"/>
              <a:t>ed</a:t>
            </a:r>
            <a:r>
              <a:rPr lang="ru-RU" dirty="0"/>
              <a:t>» и «</a:t>
            </a:r>
            <a:r>
              <a:rPr lang="ru-RU" dirty="0" err="1"/>
              <a:t>eth</a:t>
            </a:r>
            <a:r>
              <a:rPr lang="ru-RU" dirty="0"/>
              <a:t>» и двусложные суффиксы «</a:t>
            </a:r>
            <a:r>
              <a:rPr lang="ru-RU" dirty="0" err="1"/>
              <a:t>ion</a:t>
            </a:r>
            <a:r>
              <a:rPr lang="ru-RU" dirty="0"/>
              <a:t>», «</a:t>
            </a:r>
            <a:r>
              <a:rPr lang="ru-RU" dirty="0" err="1"/>
              <a:t>ience</a:t>
            </a:r>
            <a:r>
              <a:rPr lang="ru-RU" dirty="0"/>
              <a:t>», «</a:t>
            </a:r>
            <a:r>
              <a:rPr lang="ru-RU" dirty="0" err="1"/>
              <a:t>ious</a:t>
            </a:r>
            <a:r>
              <a:rPr lang="ru-RU" dirty="0"/>
              <a:t>»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i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Глагол заполнитель «</a:t>
            </a:r>
            <a:r>
              <a:rPr lang="en-US" dirty="0"/>
              <a:t>do</a:t>
            </a:r>
            <a:r>
              <a:rPr lang="ru-RU" dirty="0"/>
              <a:t>»</a:t>
            </a:r>
          </a:p>
          <a:p>
            <a:r>
              <a:rPr lang="en-US" dirty="0"/>
              <a:t>«When my love swears that she is made of truth, I do believe her, though I know she lies». </a:t>
            </a:r>
            <a:endParaRPr lang="ru-RU" dirty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Ритмический курсив</a:t>
            </a:r>
          </a:p>
          <a:p>
            <a:br>
              <a:rPr lang="ru-RU" dirty="0"/>
            </a:br>
            <a:endParaRPr lang="ru-RU" dirty="0"/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57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D3DCF7-78CF-4E35-AE87-2F48FFFD3FB8}"/>
              </a:ext>
            </a:extLst>
          </p:cNvPr>
          <p:cNvSpPr txBox="1"/>
          <p:nvPr/>
        </p:nvSpPr>
        <p:spPr>
          <a:xfrm>
            <a:off x="3200400" y="2667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Как появился пятистопный ямб?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77BA8D-79AB-4FFF-A39A-6B8222545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3" y="1595121"/>
            <a:ext cx="2739785" cy="34496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1359CA-80D6-4C49-A7E2-FD15448E4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998" y="1595121"/>
            <a:ext cx="2514005" cy="34496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7877D4-C12A-44F5-ADD6-43341A652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793" y="1595121"/>
            <a:ext cx="2367771" cy="33740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2D1040-E330-4EC6-8A85-A6E6AA618B7D}"/>
              </a:ext>
            </a:extLst>
          </p:cNvPr>
          <p:cNvSpPr txBox="1"/>
          <p:nvPr/>
        </p:nvSpPr>
        <p:spPr>
          <a:xfrm>
            <a:off x="1153355" y="5248906"/>
            <a:ext cx="189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Джеффри Чосер</a:t>
            </a:r>
          </a:p>
          <a:p>
            <a:pPr algn="ctr"/>
            <a:r>
              <a:rPr lang="ru-RU" dirty="0"/>
              <a:t>1343-1400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A9890A-D204-4B8E-A954-999EA8FFBBB2}"/>
              </a:ext>
            </a:extLst>
          </p:cNvPr>
          <p:cNvSpPr txBox="1"/>
          <p:nvPr/>
        </p:nvSpPr>
        <p:spPr>
          <a:xfrm>
            <a:off x="5292407" y="5262878"/>
            <a:ext cx="1607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Томас </a:t>
            </a:r>
            <a:r>
              <a:rPr lang="ru-RU" dirty="0" err="1"/>
              <a:t>Уайетт</a:t>
            </a:r>
            <a:endParaRPr lang="ru-RU" dirty="0"/>
          </a:p>
          <a:p>
            <a:pPr algn="ctr"/>
            <a:r>
              <a:rPr lang="ru-RU" dirty="0"/>
              <a:t>1503-1542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BEC7D9-4CDC-4F6C-A765-0E5C028CAC6E}"/>
              </a:ext>
            </a:extLst>
          </p:cNvPr>
          <p:cNvSpPr txBox="1"/>
          <p:nvPr/>
        </p:nvSpPr>
        <p:spPr>
          <a:xfrm>
            <a:off x="8625840" y="5262879"/>
            <a:ext cx="272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Генри Говард, граф </a:t>
            </a:r>
            <a:r>
              <a:rPr lang="ru-RU" dirty="0" err="1"/>
              <a:t>Сарри</a:t>
            </a:r>
            <a:endParaRPr lang="ru-RU" dirty="0"/>
          </a:p>
          <a:p>
            <a:pPr algn="ctr"/>
            <a:r>
              <a:rPr lang="ru-RU" dirty="0"/>
              <a:t>1517-1547</a:t>
            </a:r>
          </a:p>
        </p:txBody>
      </p:sp>
    </p:spTree>
    <p:extLst>
      <p:ext uri="{BB962C8B-B14F-4D97-AF65-F5344CB8AC3E}">
        <p14:creationId xmlns:p14="http://schemas.microsoft.com/office/powerpoint/2010/main" val="76180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234DDA-B7E5-4F01-8349-66F3BEEF935B}"/>
              </a:ext>
            </a:extLst>
          </p:cNvPr>
          <p:cNvSpPr txBox="1"/>
          <p:nvPr/>
        </p:nvSpPr>
        <p:spPr>
          <a:xfrm>
            <a:off x="2143125" y="247650"/>
            <a:ext cx="7496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Ямбическая тенденция в позднем среднеанглийском и раннем новоанглийском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D5E40-74BE-40F0-9EDB-80B5F436D26B}"/>
              </a:ext>
            </a:extLst>
          </p:cNvPr>
          <p:cNvSpPr txBox="1"/>
          <p:nvPr/>
        </p:nvSpPr>
        <p:spPr>
          <a:xfrm>
            <a:off x="1107281" y="1201757"/>
            <a:ext cx="997743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Появляется много безударных слов</a:t>
            </a:r>
            <a:endParaRPr lang="en-US" dirty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Влияние французского языка. </a:t>
            </a:r>
          </a:p>
          <a:p>
            <a:r>
              <a:rPr lang="ru-RU" dirty="0"/>
              <a:t>          Морфологические гибриды </a:t>
            </a:r>
            <a:r>
              <a:rPr lang="en-US" dirty="0"/>
              <a:t> (</a:t>
            </a:r>
            <a:r>
              <a:rPr lang="en-US" dirty="0" err="1"/>
              <a:t>godd</a:t>
            </a:r>
            <a:r>
              <a:rPr lang="en-US" dirty="0"/>
              <a:t>-es-se)</a:t>
            </a:r>
            <a:r>
              <a:rPr lang="ru-RU" dirty="0"/>
              <a:t>  </a:t>
            </a:r>
          </a:p>
          <a:p>
            <a:r>
              <a:rPr lang="ru-RU" dirty="0"/>
              <a:t>          Заимствованные слова </a:t>
            </a:r>
          </a:p>
          <a:p>
            <a:r>
              <a:rPr lang="ru-RU" dirty="0"/>
              <a:t>     </a:t>
            </a:r>
            <a:r>
              <a:rPr lang="en-US" dirty="0"/>
              <a:t>     </a:t>
            </a:r>
            <a:r>
              <a:rPr lang="ru-RU" dirty="0"/>
              <a:t>Смешение правил ударения </a:t>
            </a:r>
            <a:r>
              <a:rPr lang="en-US" dirty="0"/>
              <a:t>(The fraud mothers wandering through the wide house</a:t>
            </a:r>
            <a:r>
              <a:rPr lang="ru-RU" dirty="0"/>
              <a:t>)</a:t>
            </a:r>
            <a:r>
              <a:rPr lang="en-US" dirty="0"/>
              <a:t> (-///----//)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Система дублетов  </a:t>
            </a:r>
            <a:r>
              <a:rPr lang="en-US" dirty="0"/>
              <a:t>(Their a&lt;</a:t>
            </a:r>
            <a:r>
              <a:rPr lang="en-US" dirty="0" err="1"/>
              <a:t>ltars</a:t>
            </a:r>
            <a:r>
              <a:rPr lang="en-US" dirty="0"/>
              <a:t> eke are left both vast and </a:t>
            </a:r>
            <a:r>
              <a:rPr lang="en-US" dirty="0" err="1"/>
              <a:t>voyd</a:t>
            </a:r>
            <a:r>
              <a:rPr lang="en-US" dirty="0"/>
              <a:t>; A great </a:t>
            </a:r>
            <a:r>
              <a:rPr lang="en-US" dirty="0" err="1"/>
              <a:t>alte</a:t>
            </a:r>
            <a:r>
              <a:rPr lang="en-US" dirty="0"/>
              <a:t>&lt;r there stood, by which there grew)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algn="ctr"/>
            <a:r>
              <a:rPr lang="ru-RU" sz="2000" b="1" dirty="0"/>
              <a:t>Ранние новоанглийские трагедии</a:t>
            </a:r>
          </a:p>
          <a:p>
            <a:r>
              <a:rPr lang="ru-RU" dirty="0"/>
              <a:t>«</a:t>
            </a:r>
            <a:r>
              <a:rPr lang="ru-RU" dirty="0" err="1"/>
              <a:t>Горбодук</a:t>
            </a:r>
            <a:r>
              <a:rPr lang="ru-RU" dirty="0"/>
              <a:t>» Нортон и </a:t>
            </a:r>
            <a:r>
              <a:rPr lang="ru-RU" dirty="0" err="1"/>
              <a:t>Саквиль</a:t>
            </a:r>
            <a:endParaRPr lang="ru-RU" dirty="0"/>
          </a:p>
          <a:p>
            <a:r>
              <a:rPr lang="ru-RU" dirty="0"/>
              <a:t>Односложные значимые слова </a:t>
            </a:r>
            <a:r>
              <a:rPr lang="en-US" dirty="0"/>
              <a:t> “And with revenging sword slain in the field”</a:t>
            </a:r>
            <a:endParaRPr lang="ru-RU" dirty="0"/>
          </a:p>
          <a:p>
            <a:r>
              <a:rPr lang="ru-RU" dirty="0"/>
              <a:t>                                                        </a:t>
            </a:r>
            <a:r>
              <a:rPr lang="en-US" dirty="0"/>
              <a:t> “Or with the strangling cord hanged on the tree”</a:t>
            </a:r>
            <a:endParaRPr lang="ru-RU" dirty="0"/>
          </a:p>
          <a:p>
            <a:endParaRPr lang="ru-RU" dirty="0"/>
          </a:p>
          <a:p>
            <a:r>
              <a:rPr lang="ru-RU" dirty="0"/>
              <a:t>«Тамерлан» Монро    (+ «Мальтийский еврей»)</a:t>
            </a:r>
          </a:p>
          <a:p>
            <a:r>
              <a:rPr lang="ru-RU" dirty="0"/>
              <a:t>«Испанская трагедия» </a:t>
            </a:r>
            <a:r>
              <a:rPr lang="ru-RU" dirty="0" err="1"/>
              <a:t>Кид</a:t>
            </a:r>
            <a:r>
              <a:rPr lang="ru-RU" dirty="0"/>
              <a:t>. Один из обновителей – Шекспир.       (+ «Король </a:t>
            </a:r>
            <a:r>
              <a:rPr lang="ru-RU" dirty="0" err="1"/>
              <a:t>Леир</a:t>
            </a:r>
            <a:r>
              <a:rPr lang="ru-RU" dirty="0"/>
              <a:t>»)</a:t>
            </a:r>
          </a:p>
          <a:p>
            <a:r>
              <a:rPr lang="ru-RU" dirty="0"/>
              <a:t>          Устоявшийся вид ритмического курсива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45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5A75DB-FE66-4BDA-8A7D-E3C80C5FFE08}"/>
              </a:ext>
            </a:extLst>
          </p:cNvPr>
          <p:cNvSpPr txBox="1"/>
          <p:nvPr/>
        </p:nvSpPr>
        <p:spPr>
          <a:xfrm>
            <a:off x="4105276" y="219075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Вильям Шекспир </a:t>
            </a:r>
            <a:r>
              <a:rPr lang="en-US" sz="2800" b="1" dirty="0"/>
              <a:t>Solo</a:t>
            </a:r>
            <a:endParaRPr lang="ru-RU" sz="2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F5CC8-9E1E-4AD2-A3A6-14274BF7C2C1}"/>
              </a:ext>
            </a:extLst>
          </p:cNvPr>
          <p:cNvSpPr txBox="1"/>
          <p:nvPr/>
        </p:nvSpPr>
        <p:spPr>
          <a:xfrm>
            <a:off x="1619249" y="847725"/>
            <a:ext cx="753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Первое упоминание: </a:t>
            </a:r>
            <a:r>
              <a:rPr lang="en-US" dirty="0"/>
              <a:t>“A </a:t>
            </a:r>
            <a:r>
              <a:rPr lang="en-US" dirty="0" err="1"/>
              <a:t>Groat’s</a:t>
            </a:r>
            <a:r>
              <a:rPr lang="en-US" dirty="0"/>
              <a:t> worth of Wit” </a:t>
            </a:r>
            <a:r>
              <a:rPr lang="ru-RU" dirty="0"/>
              <a:t>1592 Роберт Грин</a:t>
            </a:r>
          </a:p>
          <a:p>
            <a:r>
              <a:rPr lang="ru-RU" dirty="0"/>
              <a:t>                                  «</a:t>
            </a:r>
            <a:r>
              <a:rPr lang="en-US" dirty="0"/>
              <a:t>in his </a:t>
            </a:r>
            <a:r>
              <a:rPr lang="en-US" dirty="0" err="1"/>
              <a:t>owne</a:t>
            </a:r>
            <a:r>
              <a:rPr lang="en-US" dirty="0"/>
              <a:t> conceit the </a:t>
            </a:r>
            <a:r>
              <a:rPr lang="en-US" dirty="0" err="1"/>
              <a:t>onely</a:t>
            </a:r>
            <a:r>
              <a:rPr lang="en-US" dirty="0"/>
              <a:t> Shake-scene in a </a:t>
            </a:r>
            <a:r>
              <a:rPr lang="en-US" dirty="0" err="1"/>
              <a:t>countrey</a:t>
            </a:r>
            <a:r>
              <a:rPr lang="ru-RU" dirty="0"/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AAE9F5-D226-4CD0-A0B3-50E5B754C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2" y="1724025"/>
            <a:ext cx="3214688" cy="4286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07110D-4B40-426B-A996-2DA9C96C92E7}"/>
              </a:ext>
            </a:extLst>
          </p:cNvPr>
          <p:cNvSpPr txBox="1"/>
          <p:nvPr/>
        </p:nvSpPr>
        <p:spPr>
          <a:xfrm>
            <a:off x="1107440" y="6167120"/>
            <a:ext cx="147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1564 – 1616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9A527-9F48-4B35-8D0D-381D3E551406}"/>
              </a:ext>
            </a:extLst>
          </p:cNvPr>
          <p:cNvSpPr txBox="1"/>
          <p:nvPr/>
        </p:nvSpPr>
        <p:spPr>
          <a:xfrm>
            <a:off x="4500880" y="2574488"/>
            <a:ext cx="7020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Переехал в Лондон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ru-RU" dirty="0">
                <a:sym typeface="Wingdings" panose="05000000000000000000" pitchFamily="2" charset="2"/>
              </a:rPr>
              <a:t>Актер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ru-RU" dirty="0">
                <a:sym typeface="Wingdings" panose="05000000000000000000" pitchFamily="2" charset="2"/>
              </a:rPr>
              <a:t>Драматург (25 лет для одной труппы)</a:t>
            </a:r>
          </a:p>
          <a:p>
            <a:endParaRPr lang="ru-RU" dirty="0">
              <a:sym typeface="Wingdings" panose="05000000000000000000" pitchFamily="2" charset="2"/>
            </a:endParaRPr>
          </a:p>
          <a:p>
            <a:r>
              <a:rPr lang="ru-RU" dirty="0">
                <a:sym typeface="Wingdings" panose="05000000000000000000" pitchFamily="2" charset="2"/>
              </a:rPr>
              <a:t>Стиль эволюционировал согласно моде</a:t>
            </a:r>
          </a:p>
          <a:p>
            <a:endParaRPr lang="ru-RU" dirty="0">
              <a:sym typeface="Wingdings" panose="05000000000000000000" pitchFamily="2" charset="2"/>
            </a:endParaRPr>
          </a:p>
          <a:p>
            <a:r>
              <a:rPr lang="ru-RU" dirty="0">
                <a:sym typeface="Wingdings" panose="05000000000000000000" pitchFamily="2" charset="2"/>
              </a:rPr>
              <a:t>Сначала опубликованы «Венера и Адонис» и «Похищение Лукреции»</a:t>
            </a:r>
          </a:p>
          <a:p>
            <a:endParaRPr lang="ru-RU" dirty="0">
              <a:sym typeface="Wingdings" panose="05000000000000000000" pitchFamily="2" charset="2"/>
            </a:endParaRPr>
          </a:p>
          <a:p>
            <a:r>
              <a:rPr lang="ru-RU" dirty="0">
                <a:sym typeface="Wingdings" panose="05000000000000000000" pitchFamily="2" charset="2"/>
              </a:rPr>
              <a:t>Через 7 лет после смерти опубликовано полное собрание сочинений, благодаря </a:t>
            </a:r>
            <a:r>
              <a:rPr lang="ru-RU" dirty="0" err="1"/>
              <a:t>Хемингу</a:t>
            </a:r>
            <a:r>
              <a:rPr lang="ru-RU" dirty="0"/>
              <a:t> и </a:t>
            </a:r>
            <a:r>
              <a:rPr lang="ru-RU" dirty="0" err="1"/>
              <a:t>Конделю</a:t>
            </a:r>
            <a:r>
              <a:rPr lang="ru-RU" dirty="0"/>
              <a:t>, они собрали его пьесы в “Фолио” (до сих пор служит опорой канона)</a:t>
            </a:r>
            <a:endParaRPr lang="ru-RU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677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26C3EE-4CA4-400B-82E3-9934A9C91AF7}"/>
              </a:ext>
            </a:extLst>
          </p:cNvPr>
          <p:cNvSpPr txBox="1"/>
          <p:nvPr/>
        </p:nvSpPr>
        <p:spPr>
          <a:xfrm>
            <a:off x="5054600" y="152400"/>
            <a:ext cx="208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Эволюция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1433E-F7F9-4E06-8E29-31F3E721D527}"/>
              </a:ext>
            </a:extLst>
          </p:cNvPr>
          <p:cNvSpPr txBox="1"/>
          <p:nvPr/>
        </p:nvSpPr>
        <p:spPr>
          <a:xfrm>
            <a:off x="914400" y="995680"/>
            <a:ext cx="102717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Женские окончания</a:t>
            </a:r>
          </a:p>
          <a:p>
            <a:r>
              <a:rPr lang="ru-RU" dirty="0"/>
              <a:t>              </a:t>
            </a:r>
            <a:r>
              <a:rPr lang="ru-RU" i="1" dirty="0"/>
              <a:t>Шекспир:</a:t>
            </a:r>
            <a:r>
              <a:rPr lang="ru-RU" dirty="0"/>
              <a:t> </a:t>
            </a:r>
            <a:r>
              <a:rPr lang="ru-RU" b="1" dirty="0"/>
              <a:t>“Комедия ошибок” </a:t>
            </a:r>
            <a:r>
              <a:rPr lang="ru-RU" dirty="0"/>
              <a:t>(1594) </a:t>
            </a:r>
            <a:r>
              <a:rPr lang="ru-RU" b="1" dirty="0"/>
              <a:t>13.5%</a:t>
            </a:r>
            <a:r>
              <a:rPr lang="ru-RU" dirty="0"/>
              <a:t> всех ямбических строк - новация этого периода</a:t>
            </a:r>
          </a:p>
          <a:p>
            <a:r>
              <a:rPr lang="ru-RU" dirty="0"/>
              <a:t>                                 </a:t>
            </a:r>
            <a:r>
              <a:rPr lang="ru-RU" b="1" dirty="0"/>
              <a:t>“Буря” </a:t>
            </a:r>
            <a:r>
              <a:rPr lang="ru-RU" dirty="0"/>
              <a:t>(1611) это процент почти утроился, и стало </a:t>
            </a:r>
            <a:r>
              <a:rPr lang="ru-RU" b="1" dirty="0"/>
              <a:t>35.6%</a:t>
            </a:r>
          </a:p>
          <a:p>
            <a:endParaRPr lang="ru-RU" dirty="0"/>
          </a:p>
          <a:p>
            <a:r>
              <a:rPr lang="ru-RU" dirty="0"/>
              <a:t>                           </a:t>
            </a:r>
            <a:r>
              <a:rPr lang="ru-RU" b="1" dirty="0"/>
              <a:t>“Укрощение строптивой” </a:t>
            </a:r>
            <a:r>
              <a:rPr lang="ru-RU" dirty="0"/>
              <a:t>(1594), </a:t>
            </a:r>
            <a:r>
              <a:rPr lang="ru-RU" b="1" dirty="0"/>
              <a:t>“Ричард 3”</a:t>
            </a:r>
            <a:r>
              <a:rPr lang="ru-RU" dirty="0"/>
              <a:t> (1591), </a:t>
            </a:r>
            <a:r>
              <a:rPr lang="ru-RU" b="1" dirty="0"/>
              <a:t>“Два веронца</a:t>
            </a:r>
            <a:r>
              <a:rPr lang="ru-RU" dirty="0"/>
              <a:t>” (1598) – </a:t>
            </a:r>
            <a:r>
              <a:rPr lang="ru-RU" b="1" dirty="0"/>
              <a:t>14.2-19.2%</a:t>
            </a:r>
            <a:r>
              <a:rPr lang="ru-RU" dirty="0"/>
              <a:t> </a:t>
            </a:r>
          </a:p>
          <a:p>
            <a:r>
              <a:rPr lang="ru-RU" dirty="0"/>
              <a:t>                               </a:t>
            </a:r>
            <a:r>
              <a:rPr lang="ru-RU" b="1" dirty="0"/>
              <a:t>“Бесплодные усилия любви” </a:t>
            </a:r>
            <a:r>
              <a:rPr lang="ru-RU" dirty="0"/>
              <a:t>(1597)</a:t>
            </a:r>
            <a:r>
              <a:rPr lang="ru-RU" b="1" dirty="0"/>
              <a:t> – 5% </a:t>
            </a:r>
          </a:p>
          <a:p>
            <a:r>
              <a:rPr lang="ru-RU" b="1" dirty="0"/>
              <a:t>                              </a:t>
            </a:r>
          </a:p>
          <a:p>
            <a:r>
              <a:rPr lang="ru-RU" b="1" i="1" dirty="0"/>
              <a:t>             </a:t>
            </a:r>
            <a:r>
              <a:rPr lang="ru-RU" i="1" dirty="0"/>
              <a:t>Флетчер:</a:t>
            </a:r>
            <a:r>
              <a:rPr lang="ru-RU" dirty="0"/>
              <a:t> </a:t>
            </a:r>
            <a:r>
              <a:rPr lang="ru-RU" b="1" dirty="0"/>
              <a:t>“</a:t>
            </a:r>
            <a:r>
              <a:rPr lang="ru-RU" b="1" dirty="0" err="1"/>
              <a:t>Бондука</a:t>
            </a:r>
            <a:r>
              <a:rPr lang="ru-RU" b="1" dirty="0"/>
              <a:t>” </a:t>
            </a:r>
            <a:r>
              <a:rPr lang="ru-RU" dirty="0"/>
              <a:t>(1661-1614) -  </a:t>
            </a:r>
            <a:r>
              <a:rPr lang="ru-RU" b="1" dirty="0"/>
              <a:t>66.9% </a:t>
            </a:r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Мужские окончания </a:t>
            </a:r>
          </a:p>
          <a:p>
            <a:r>
              <a:rPr lang="ru-RU" dirty="0"/>
              <a:t>                      Ранний Шекспир – 15% </a:t>
            </a:r>
          </a:p>
          <a:p>
            <a:r>
              <a:rPr lang="ru-RU" dirty="0"/>
              <a:t>                      “Гамлет” (1600-1601) возросли до 92.9%</a:t>
            </a:r>
          </a:p>
          <a:p>
            <a:r>
              <a:rPr lang="ru-RU" dirty="0"/>
              <a:t>                      “Макбет” (1605-1606) до 94.5%</a:t>
            </a:r>
            <a:endParaRPr lang="en-US" dirty="0"/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Enjambements</a:t>
            </a:r>
            <a:endParaRPr lang="en-US" dirty="0"/>
          </a:p>
          <a:p>
            <a:r>
              <a:rPr lang="en-US" dirty="0"/>
              <a:t>      </a:t>
            </a:r>
            <a:r>
              <a:rPr lang="ru-RU" dirty="0"/>
              <a:t>Поздний Шекспир, “Буря” 42%</a:t>
            </a:r>
          </a:p>
          <a:p>
            <a:r>
              <a:rPr lang="ru-RU" dirty="0"/>
              <a:t> </a:t>
            </a:r>
            <a:r>
              <a:rPr lang="en-US" dirty="0"/>
              <a:t> (“That I did amplify my judgement in ⇒ Other conclusions? I will try thy forces...” </a:t>
            </a:r>
            <a:endParaRPr lang="ru-RU" dirty="0"/>
          </a:p>
          <a:p>
            <a:r>
              <a:rPr lang="ru-RU" dirty="0"/>
              <a:t>                                                                                                                         «</a:t>
            </a:r>
            <a:r>
              <a:rPr lang="en-US" dirty="0" err="1"/>
              <a:t>Цимбелин</a:t>
            </a:r>
            <a:r>
              <a:rPr lang="ru-RU" dirty="0"/>
              <a:t>»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84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6CED81-A606-4A60-9601-A837B1EDF9A6}"/>
              </a:ext>
            </a:extLst>
          </p:cNvPr>
          <p:cNvSpPr txBox="1"/>
          <p:nvPr/>
        </p:nvSpPr>
        <p:spPr>
          <a:xfrm>
            <a:off x="1117600" y="274320"/>
            <a:ext cx="9956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Ударность на </a:t>
            </a:r>
            <a:r>
              <a:rPr lang="en-US" dirty="0"/>
              <a:t>S </a:t>
            </a:r>
            <a:r>
              <a:rPr lang="ru-RU" dirty="0"/>
              <a:t>позициях</a:t>
            </a:r>
          </a:p>
          <a:p>
            <a:r>
              <a:rPr lang="ru-RU" dirty="0"/>
              <a:t>         «яма» (наиболее многочисленные пропущенные ударения) ранний Шекспир 6 слог </a:t>
            </a:r>
            <a:r>
              <a:rPr lang="ru-RU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ru-RU" dirty="0">
                <a:sym typeface="Wingdings" panose="05000000000000000000" pitchFamily="2" charset="2"/>
              </a:rPr>
              <a:t>8 слог</a:t>
            </a:r>
          </a:p>
          <a:p>
            <a:r>
              <a:rPr lang="ru-RU" dirty="0">
                <a:sym typeface="Wingdings" panose="05000000000000000000" pitchFamily="2" charset="2"/>
              </a:rPr>
              <a:t>                    </a:t>
            </a:r>
            <a:r>
              <a:rPr lang="ru-RU" dirty="0"/>
              <a:t>“Отелло” (1699-1600) было больше ям на 6 слоге</a:t>
            </a:r>
          </a:p>
          <a:p>
            <a:r>
              <a:rPr lang="ru-RU" dirty="0"/>
              <a:t>                    “12 ночь” (1599-1600) и “Гамлет” (1600-1601) начинает смещаться на 8 слог</a:t>
            </a:r>
          </a:p>
          <a:p>
            <a:r>
              <a:rPr lang="ru-RU" dirty="0"/>
              <a:t>                    “Троил и Крессида” (1601-1602) кол-во на 6 = кол-ву на 8</a:t>
            </a:r>
          </a:p>
          <a:p>
            <a:r>
              <a:rPr lang="ru-RU" dirty="0"/>
              <a:t>                    “Мера за меру” (1603-1604) твердо перемещается на 8 слог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Ударность на </a:t>
            </a:r>
            <a:r>
              <a:rPr lang="en-US" dirty="0"/>
              <a:t>W</a:t>
            </a:r>
            <a:r>
              <a:rPr lang="ru-RU" dirty="0"/>
              <a:t> позициях</a:t>
            </a:r>
          </a:p>
          <a:p>
            <a:r>
              <a:rPr lang="ru-RU" dirty="0"/>
              <a:t>                Высокая относительно предшественников – 15% </a:t>
            </a:r>
          </a:p>
          <a:p>
            <a:r>
              <a:rPr lang="ru-RU" dirty="0"/>
              <a:t>                Флетчер и Миддлтон (последователи) – 20% </a:t>
            </a:r>
          </a:p>
          <a:p>
            <a:r>
              <a:rPr lang="ru-RU" dirty="0"/>
              <a:t>   </a:t>
            </a:r>
          </a:p>
          <a:p>
            <a:r>
              <a:rPr lang="ru-RU" dirty="0"/>
              <a:t>       Энклитики у раннего и среднего Шекспира –  33 на 1000 строк</a:t>
            </a:r>
          </a:p>
          <a:p>
            <a:r>
              <a:rPr lang="ru-RU" dirty="0"/>
              <a:t>                                                                      поздний до 70 на 1000 строк</a:t>
            </a:r>
          </a:p>
          <a:p>
            <a:r>
              <a:rPr lang="ru-RU" dirty="0"/>
              <a:t>                                                         «Буря» доходит до 92 на 1000 строк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Словоразделы и синтаксические швы</a:t>
            </a:r>
          </a:p>
          <a:p>
            <a:r>
              <a:rPr lang="ru-RU" dirty="0"/>
              <a:t>   </a:t>
            </a:r>
            <a:r>
              <a:rPr lang="en-US" dirty="0"/>
              <a:t>    </a:t>
            </a:r>
            <a:r>
              <a:rPr lang="ru-RU" dirty="0"/>
              <a:t>После 4 слога. У </a:t>
            </a:r>
            <a:r>
              <a:rPr lang="ru-RU" dirty="0" err="1"/>
              <a:t>Сарри</a:t>
            </a:r>
            <a:r>
              <a:rPr lang="ru-RU" dirty="0"/>
              <a:t> – 70% строк, у </a:t>
            </a:r>
            <a:r>
              <a:rPr lang="ru-RU" dirty="0" err="1"/>
              <a:t>Кида</a:t>
            </a:r>
            <a:r>
              <a:rPr lang="ru-RU" dirty="0"/>
              <a:t> процента падает</a:t>
            </a:r>
          </a:p>
          <a:p>
            <a:endParaRPr lang="ru-RU" dirty="0"/>
          </a:p>
          <a:p>
            <a:r>
              <a:rPr lang="ru-RU" dirty="0"/>
              <a:t>У Шекспира менее 50% кроме “Ромео и Джульетты” (1595) - 52.1%, и “Бесплодных усилий любви” (1597) - 51.2%. </a:t>
            </a:r>
          </a:p>
          <a:p>
            <a:r>
              <a:rPr lang="ru-RU" dirty="0"/>
              <a:t> Начинают выравниваться в “Мере за меру” (1603-1604)</a:t>
            </a:r>
          </a:p>
          <a:p>
            <a:r>
              <a:rPr lang="ru-RU" dirty="0"/>
              <a:t>“Все хорошо, что хорошо кончается” (1604-1605) большинство словоразделов падает после 6.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64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2DB97-50C1-41EC-91F1-89D6E3A907AA}"/>
              </a:ext>
            </a:extLst>
          </p:cNvPr>
          <p:cNvSpPr txBox="1"/>
          <p:nvPr/>
        </p:nvSpPr>
        <p:spPr>
          <a:xfrm>
            <a:off x="1122044" y="200025"/>
            <a:ext cx="1021270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Синтаксические швы – аналогично</a:t>
            </a:r>
          </a:p>
          <a:p>
            <a:endParaRPr lang="ru-RU" dirty="0"/>
          </a:p>
          <a:p>
            <a:r>
              <a:rPr lang="en-US" dirty="0"/>
              <a:t>“Forced me to seek /4/ delays for them and me.</a:t>
            </a:r>
          </a:p>
          <a:p>
            <a:r>
              <a:rPr lang="en-US" dirty="0"/>
              <a:t>And this it was, /4/  for other means was none:</a:t>
            </a:r>
          </a:p>
          <a:p>
            <a:r>
              <a:rPr lang="en-US" dirty="0"/>
              <a:t>The sailors sought /4/  for safety by our boat,</a:t>
            </a:r>
          </a:p>
          <a:p>
            <a:r>
              <a:rPr lang="en-US" dirty="0"/>
              <a:t>And left the ship, /4/  then sinking-ripe, to us:”        (</a:t>
            </a:r>
            <a:r>
              <a:rPr lang="en-US" dirty="0" err="1"/>
              <a:t>Комедия</a:t>
            </a:r>
            <a:r>
              <a:rPr lang="en-US" dirty="0"/>
              <a:t> </a:t>
            </a:r>
            <a:r>
              <a:rPr lang="en-US" dirty="0" err="1"/>
              <a:t>ошибок</a:t>
            </a:r>
            <a:r>
              <a:rPr lang="en-US" dirty="0"/>
              <a:t> 1594 )</a:t>
            </a:r>
          </a:p>
          <a:p>
            <a:br>
              <a:rPr lang="en-US" dirty="0"/>
            </a:br>
            <a:r>
              <a:rPr lang="en-US" dirty="0"/>
              <a:t>“Are newly grown to love: /6/  the condemned Pompey,</a:t>
            </a:r>
          </a:p>
          <a:p>
            <a:r>
              <a:rPr lang="en-US" dirty="0"/>
              <a:t>Rich in his father's </a:t>
            </a:r>
            <a:r>
              <a:rPr lang="en-US" dirty="0" err="1"/>
              <a:t>honour</a:t>
            </a:r>
            <a:r>
              <a:rPr lang="en-US" dirty="0"/>
              <a:t>, /6/ creeps apace,</a:t>
            </a:r>
          </a:p>
          <a:p>
            <a:r>
              <a:rPr lang="en-US" dirty="0"/>
              <a:t>Into the hearts of such /6/ as have not thrived</a:t>
            </a:r>
          </a:p>
          <a:p>
            <a:r>
              <a:rPr lang="en-US" dirty="0"/>
              <a:t>Upon the present state, /6/  whose numbers threaten;”     (</a:t>
            </a:r>
            <a:r>
              <a:rPr lang="en-US" dirty="0" err="1"/>
              <a:t>Антоний</a:t>
            </a:r>
            <a:r>
              <a:rPr lang="en-US" dirty="0"/>
              <a:t> и </a:t>
            </a:r>
            <a:r>
              <a:rPr lang="en-US" dirty="0" err="1"/>
              <a:t>Клеопатра</a:t>
            </a:r>
            <a:r>
              <a:rPr lang="en-US" dirty="0"/>
              <a:t> 1606)</a:t>
            </a:r>
            <a:endParaRPr lang="ru-RU" dirty="0"/>
          </a:p>
          <a:p>
            <a:endParaRPr lang="ru-RU" dirty="0"/>
          </a:p>
          <a:p>
            <a:pPr algn="ctr"/>
            <a:r>
              <a:rPr lang="ru-RU" sz="2000" b="1" dirty="0"/>
              <a:t>Глагол-заполнитель «</a:t>
            </a:r>
            <a:r>
              <a:rPr lang="en-US" sz="2000" b="1" dirty="0"/>
              <a:t>do</a:t>
            </a:r>
            <a:r>
              <a:rPr lang="ru-RU" sz="2000" b="1" dirty="0"/>
              <a:t>». Инверсия. Ритмический курсив</a:t>
            </a:r>
            <a:endParaRPr lang="en-US" sz="2000" b="1" dirty="0"/>
          </a:p>
          <a:p>
            <a:endParaRPr lang="ru-RU" b="1" dirty="0"/>
          </a:p>
          <a:p>
            <a:r>
              <a:rPr lang="ru-RU" b="1" dirty="0"/>
              <a:t>1) </a:t>
            </a:r>
            <a:r>
              <a:rPr lang="ru-RU" dirty="0"/>
              <a:t>Шекспир “Буря” употреблен 58.6 раз на 1000 строк</a:t>
            </a:r>
          </a:p>
          <a:p>
            <a:r>
              <a:rPr lang="ru-RU" dirty="0"/>
              <a:t> </a:t>
            </a:r>
            <a:r>
              <a:rPr lang="ru-RU" dirty="0" err="1"/>
              <a:t>Сарри</a:t>
            </a:r>
            <a:r>
              <a:rPr lang="ru-RU" dirty="0"/>
              <a:t> “Энеида” 60.2 на 1000 строк</a:t>
            </a:r>
            <a:endParaRPr lang="en-US" sz="2000" dirty="0"/>
          </a:p>
          <a:p>
            <a:r>
              <a:rPr lang="ru-RU" dirty="0"/>
              <a:t>Флетчер “</a:t>
            </a:r>
            <a:r>
              <a:rPr lang="ru-RU" dirty="0" err="1"/>
              <a:t>Бондука</a:t>
            </a:r>
            <a:r>
              <a:rPr lang="ru-RU" dirty="0"/>
              <a:t>” 5.9 на 1000 строк</a:t>
            </a:r>
          </a:p>
          <a:p>
            <a:endParaRPr lang="ru-RU" b="1" dirty="0"/>
          </a:p>
          <a:p>
            <a:r>
              <a:rPr lang="ru-RU" b="1" dirty="0"/>
              <a:t>2) </a:t>
            </a:r>
            <a:r>
              <a:rPr lang="ru-RU" dirty="0"/>
              <a:t>Варьируется от 8.9 на 1000 в “Укрощении строптивой” (1594) до 68.5 во “Сне в летнюю ночь” (1605)</a:t>
            </a:r>
          </a:p>
          <a:p>
            <a:endParaRPr lang="ru-RU" b="1" dirty="0"/>
          </a:p>
          <a:p>
            <a:r>
              <a:rPr lang="ru-RU" b="1" dirty="0"/>
              <a:t>3) </a:t>
            </a:r>
            <a:r>
              <a:rPr lang="ru-RU" dirty="0"/>
              <a:t>“Укрощение строптивой” (1594) было 42 на 1000 строк, то в “Буре” (1611) уже 206.2 на 1000 строк.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573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1281</Words>
  <Application>Microsoft Office PowerPoint</Application>
  <PresentationFormat>Широкоэкранный</PresentationFormat>
  <Paragraphs>148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Тема Office</vt:lpstr>
      <vt:lpstr>Марина Тарлинская «Шекспир и вокруг него: Стихосложение английской драмы»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Марина Тарлинская «Шекспир и вокруг него: Стихосложение английской драмы»</dc:title>
  <dc:creator>Волкова Виктория Сергеевна</dc:creator>
  <cp:lastModifiedBy>Волкова Виктория Сергеевна</cp:lastModifiedBy>
  <cp:revision>29</cp:revision>
  <dcterms:created xsi:type="dcterms:W3CDTF">2020-03-11T19:21:38Z</dcterms:created>
  <dcterms:modified xsi:type="dcterms:W3CDTF">2020-03-14T18:30:55Z</dcterms:modified>
</cp:coreProperties>
</file>