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0" r:id="rId3"/>
    <p:sldId id="305" r:id="rId4"/>
    <p:sldId id="261" r:id="rId5"/>
    <p:sldId id="300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259" r:id="rId14"/>
    <p:sldId id="311" r:id="rId15"/>
    <p:sldId id="312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265" r:id="rId30"/>
    <p:sldId id="299" r:id="rId3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itry\Desktop\rr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</a:t>
            </a:r>
            <a:r>
              <a:rPr lang="ru-RU" baseline="0"/>
              <a:t> выборки по годам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Лист1!$G$9:$AH$9</c:f>
              <c:numCache>
                <c:formatCode>General</c:formatCode>
                <c:ptCount val="28"/>
                <c:pt idx="0">
                  <c:v>1904</c:v>
                </c:pt>
                <c:pt idx="1">
                  <c:v>1905</c:v>
                </c:pt>
                <c:pt idx="2">
                  <c:v>1906</c:v>
                </c:pt>
                <c:pt idx="3">
                  <c:v>1907</c:v>
                </c:pt>
                <c:pt idx="4">
                  <c:v>1908</c:v>
                </c:pt>
                <c:pt idx="5">
                  <c:v>1909</c:v>
                </c:pt>
                <c:pt idx="6">
                  <c:v>1911</c:v>
                </c:pt>
                <c:pt idx="7">
                  <c:v>1912</c:v>
                </c:pt>
                <c:pt idx="8">
                  <c:v>1913</c:v>
                </c:pt>
                <c:pt idx="9">
                  <c:v>1914</c:v>
                </c:pt>
                <c:pt idx="10">
                  <c:v>1915</c:v>
                </c:pt>
                <c:pt idx="11">
                  <c:v>1916</c:v>
                </c:pt>
                <c:pt idx="12">
                  <c:v>1917</c:v>
                </c:pt>
                <c:pt idx="13">
                  <c:v>1918</c:v>
                </c:pt>
                <c:pt idx="14">
                  <c:v>1919</c:v>
                </c:pt>
                <c:pt idx="15">
                  <c:v>1920</c:v>
                </c:pt>
                <c:pt idx="16">
                  <c:v>1921</c:v>
                </c:pt>
                <c:pt idx="17">
                  <c:v>1922</c:v>
                </c:pt>
                <c:pt idx="18">
                  <c:v>1923</c:v>
                </c:pt>
                <c:pt idx="19">
                  <c:v>1924</c:v>
                </c:pt>
                <c:pt idx="20">
                  <c:v>1925</c:v>
                </c:pt>
                <c:pt idx="21">
                  <c:v>1926</c:v>
                </c:pt>
                <c:pt idx="22">
                  <c:v>1927</c:v>
                </c:pt>
                <c:pt idx="23">
                  <c:v>1928</c:v>
                </c:pt>
                <c:pt idx="24">
                  <c:v>1929</c:v>
                </c:pt>
                <c:pt idx="25">
                  <c:v>1935</c:v>
                </c:pt>
                <c:pt idx="26">
                  <c:v>1937</c:v>
                </c:pt>
                <c:pt idx="27">
                  <c:v>1938</c:v>
                </c:pt>
              </c:numCache>
            </c:numRef>
          </c:cat>
          <c:val>
            <c:numRef>
              <c:f>Лист1!$G$10:$AH$10</c:f>
              <c:numCache>
                <c:formatCode>General</c:formatCode>
                <c:ptCount val="28"/>
                <c:pt idx="0">
                  <c:v>5</c:v>
                </c:pt>
                <c:pt idx="1">
                  <c:v>10</c:v>
                </c:pt>
                <c:pt idx="2">
                  <c:v>2</c:v>
                </c:pt>
                <c:pt idx="3">
                  <c:v>13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20</c:v>
                </c:pt>
                <c:pt idx="17">
                  <c:v>17</c:v>
                </c:pt>
                <c:pt idx="18">
                  <c:v>15</c:v>
                </c:pt>
                <c:pt idx="19">
                  <c:v>5</c:v>
                </c:pt>
                <c:pt idx="20">
                  <c:v>5</c:v>
                </c:pt>
                <c:pt idx="21">
                  <c:v>4</c:v>
                </c:pt>
                <c:pt idx="22">
                  <c:v>1</c:v>
                </c:pt>
                <c:pt idx="23">
                  <c:v>3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F-4AE2-89EF-5366A36AD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22144"/>
        <c:axId val="123623680"/>
      </c:barChart>
      <c:catAx>
        <c:axId val="12362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623680"/>
        <c:crosses val="autoZero"/>
        <c:auto val="1"/>
        <c:lblAlgn val="ctr"/>
        <c:lblOffset val="100"/>
        <c:noMultiLvlLbl val="0"/>
      </c:catAx>
      <c:valAx>
        <c:axId val="12362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62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Ассиметричный метод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Лист2!$F$23:$I$23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Лист2!$F$24:$I$24</c:f>
              <c:numCache>
                <c:formatCode>General</c:formatCode>
                <c:ptCount val="4"/>
                <c:pt idx="0">
                  <c:v>0.8056300000000004</c:v>
                </c:pt>
                <c:pt idx="1">
                  <c:v>0.85785000000000045</c:v>
                </c:pt>
                <c:pt idx="2">
                  <c:v>0.43505000000000027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9C-420B-A543-E63EF6820201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Лист2!$F$23:$I$23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Лист2!$F$25:$I$25</c:f>
              <c:numCache>
                <c:formatCode>General</c:formatCode>
                <c:ptCount val="4"/>
                <c:pt idx="0">
                  <c:v>0.88739999999999997</c:v>
                </c:pt>
                <c:pt idx="1">
                  <c:v>0.70320000000000005</c:v>
                </c:pt>
                <c:pt idx="2">
                  <c:v>0.69410000000000005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9C-420B-A543-E63EF6820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058240"/>
        <c:axId val="36059776"/>
      </c:lineChart>
      <c:catAx>
        <c:axId val="3605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059776"/>
        <c:crosses val="autoZero"/>
        <c:auto val="1"/>
        <c:lblAlgn val="ctr"/>
        <c:lblOffset val="100"/>
        <c:noMultiLvlLbl val="0"/>
      </c:catAx>
      <c:valAx>
        <c:axId val="36059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05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Симм</a:t>
            </a:r>
            <a:r>
              <a:rPr lang="ru-RU" baseline="0"/>
              <a:t>етричный метод</a:t>
            </a:r>
          </a:p>
        </c:rich>
      </c:tx>
      <c:layout>
        <c:manualLayout>
          <c:xMode val="edge"/>
          <c:yMode val="edge"/>
          <c:x val="0.35859711286089235"/>
          <c:y val="2.777777777777781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Выборка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Лист2!$F$2:$I$2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Лист2!$F$3:$I$3</c:f>
              <c:numCache>
                <c:formatCode>General</c:formatCode>
                <c:ptCount val="4"/>
                <c:pt idx="0">
                  <c:v>0.8056300000000004</c:v>
                </c:pt>
                <c:pt idx="1">
                  <c:v>0.85785000000000045</c:v>
                </c:pt>
                <c:pt idx="2">
                  <c:v>0.43505000000000027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73-4157-BF3D-D8DB25A5979B}"/>
            </c:ext>
          </c:extLst>
        </c:ser>
        <c:ser>
          <c:idx val="1"/>
          <c:order val="1"/>
          <c:tx>
            <c:v>Гранатовый браслет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Лист2!$F$2:$I$2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Лист2!$F$4:$I$4</c:f>
              <c:numCache>
                <c:formatCode>General</c:formatCode>
                <c:ptCount val="4"/>
                <c:pt idx="0">
                  <c:v>0.87980000000000058</c:v>
                </c:pt>
                <c:pt idx="1">
                  <c:v>0.74900000000000044</c:v>
                </c:pt>
                <c:pt idx="2">
                  <c:v>0.68340000000000001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73-4157-BF3D-D8DB25A59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76256"/>
        <c:axId val="36177792"/>
      </c:lineChart>
      <c:catAx>
        <c:axId val="3617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77792"/>
        <c:crosses val="autoZero"/>
        <c:auto val="1"/>
        <c:lblAlgn val="ctr"/>
        <c:lblOffset val="100"/>
        <c:noMultiLvlLbl val="0"/>
      </c:catAx>
      <c:valAx>
        <c:axId val="361777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7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Профиль ударности</a:t>
            </a:r>
            <a:r>
              <a:rPr lang="ru-RU" baseline="0"/>
              <a:t> по выборке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Лист2!$F$2:$I$2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Лист2!$F$3:$I$3</c:f>
              <c:numCache>
                <c:formatCode>General</c:formatCode>
                <c:ptCount val="4"/>
                <c:pt idx="0">
                  <c:v>0.8056300000000004</c:v>
                </c:pt>
                <c:pt idx="1">
                  <c:v>0.85785000000000045</c:v>
                </c:pt>
                <c:pt idx="2">
                  <c:v>0.43505000000000027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5C-48EE-A3D6-465439593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676928"/>
        <c:axId val="123678720"/>
      </c:lineChart>
      <c:catAx>
        <c:axId val="1236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678720"/>
        <c:crosses val="autoZero"/>
        <c:auto val="1"/>
        <c:lblAlgn val="ctr"/>
        <c:lblOffset val="100"/>
        <c:noMultiLvlLbl val="0"/>
      </c:catAx>
      <c:valAx>
        <c:axId val="1236787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6769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Профиль</a:t>
            </a:r>
            <a:r>
              <a:rPr lang="ru-RU" baseline="0"/>
              <a:t> ударности</a:t>
            </a:r>
            <a:r>
              <a:rPr lang="ru-RU"/>
              <a:t> языковой модели Колмогорова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'Ритм словарь'!$D$3:$G$3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'Ритм словарь'!$D$4:$G$4</c:f>
              <c:numCache>
                <c:formatCode>General</c:formatCode>
                <c:ptCount val="4"/>
                <c:pt idx="0">
                  <c:v>0.87980000000000058</c:v>
                </c:pt>
                <c:pt idx="1">
                  <c:v>0.74900000000000044</c:v>
                </c:pt>
                <c:pt idx="2">
                  <c:v>0.68340000000000001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E-403E-A988-FE6AA388A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691008"/>
        <c:axId val="123692544"/>
      </c:lineChart>
      <c:catAx>
        <c:axId val="1236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692544"/>
        <c:crosses val="autoZero"/>
        <c:auto val="1"/>
        <c:lblAlgn val="ctr"/>
        <c:lblOffset val="100"/>
        <c:noMultiLvlLbl val="0"/>
      </c:catAx>
      <c:valAx>
        <c:axId val="1236925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69100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Профиль ударности в 1-м периоде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1-й период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'1 период'!$H$8:$K$8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'1 период'!$H$9:$K$9</c:f>
              <c:numCache>
                <c:formatCode>General</c:formatCode>
                <c:ptCount val="4"/>
                <c:pt idx="0">
                  <c:v>0.84797000000000045</c:v>
                </c:pt>
                <c:pt idx="1">
                  <c:v>0.8925999999999995</c:v>
                </c:pt>
                <c:pt idx="2">
                  <c:v>0.55230000000000001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FE-45CE-A1CE-90995C46E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939840"/>
        <c:axId val="35941376"/>
      </c:lineChart>
      <c:catAx>
        <c:axId val="3593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41376"/>
        <c:crosses val="autoZero"/>
        <c:auto val="1"/>
        <c:lblAlgn val="ctr"/>
        <c:lblOffset val="100"/>
        <c:noMultiLvlLbl val="0"/>
      </c:catAx>
      <c:valAx>
        <c:axId val="3594137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398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Профиль ударности 2-го периода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2-й период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 период'!$L$4:$O$4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'2 период'!$L$5:$O$5</c:f>
              <c:numCache>
                <c:formatCode>General</c:formatCode>
                <c:ptCount val="4"/>
                <c:pt idx="0">
                  <c:v>0.79108000000000001</c:v>
                </c:pt>
                <c:pt idx="1">
                  <c:v>0.84458</c:v>
                </c:pt>
                <c:pt idx="2">
                  <c:v>0.40254000000000001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4D-4F2F-B4C9-585706FEF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957760"/>
        <c:axId val="35967744"/>
      </c:lineChart>
      <c:catAx>
        <c:axId val="3595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67744"/>
        <c:crosses val="autoZero"/>
        <c:auto val="1"/>
        <c:lblAlgn val="ctr"/>
        <c:lblOffset val="100"/>
        <c:noMultiLvlLbl val="0"/>
      </c:catAx>
      <c:valAx>
        <c:axId val="359677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577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Профили ударности 1-го и 2-го периодов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2-й период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 период'!$L$4:$O$4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'2 период'!$L$5:$O$5</c:f>
              <c:numCache>
                <c:formatCode>General</c:formatCode>
                <c:ptCount val="4"/>
                <c:pt idx="0">
                  <c:v>0.79108000000000001</c:v>
                </c:pt>
                <c:pt idx="1">
                  <c:v>0.84458</c:v>
                </c:pt>
                <c:pt idx="2">
                  <c:v>0.40254000000000001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20-4F9D-8EB3-3794A9C7011D}"/>
            </c:ext>
          </c:extLst>
        </c:ser>
        <c:ser>
          <c:idx val="1"/>
          <c:order val="1"/>
          <c:tx>
            <c:v>1-й период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'2 период'!$L$4:$O$4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'2 период'!$L$6:$O$6</c:f>
              <c:numCache>
                <c:formatCode>General</c:formatCode>
                <c:ptCount val="4"/>
                <c:pt idx="0">
                  <c:v>0.84797000000000045</c:v>
                </c:pt>
                <c:pt idx="1">
                  <c:v>0.8925999999999995</c:v>
                </c:pt>
                <c:pt idx="2">
                  <c:v>0.55230000000000001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20-4F9D-8EB3-3794A9C70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92768"/>
        <c:axId val="35794304"/>
      </c:lineChart>
      <c:catAx>
        <c:axId val="3579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94304"/>
        <c:crosses val="autoZero"/>
        <c:auto val="1"/>
        <c:lblAlgn val="ctr"/>
        <c:lblOffset val="100"/>
        <c:noMultiLvlLbl val="0"/>
      </c:catAx>
      <c:valAx>
        <c:axId val="357943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9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Профиль</a:t>
            </a:r>
            <a:r>
              <a:rPr lang="ru-RU" baseline="0"/>
              <a:t> ударности 3-го периода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3-й период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'3 период'!$L$4:$O$4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'3 период'!$L$5:$O$5</c:f>
              <c:numCache>
                <c:formatCode>General</c:formatCode>
                <c:ptCount val="4"/>
                <c:pt idx="0">
                  <c:v>0.77762000000000076</c:v>
                </c:pt>
                <c:pt idx="1">
                  <c:v>0.83711000000000002</c:v>
                </c:pt>
                <c:pt idx="2">
                  <c:v>0.35410000000000008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EE-4695-A278-5741BB249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831808"/>
        <c:axId val="35833344"/>
      </c:lineChart>
      <c:catAx>
        <c:axId val="3583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33344"/>
        <c:crosses val="autoZero"/>
        <c:auto val="1"/>
        <c:lblAlgn val="ctr"/>
        <c:lblOffset val="100"/>
        <c:noMultiLvlLbl val="0"/>
      </c:catAx>
      <c:valAx>
        <c:axId val="358333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3180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Профили</a:t>
            </a:r>
            <a:r>
              <a:rPr lang="ru-RU" baseline="0"/>
              <a:t> ударности 1-го и 3-го периодов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594706911636111E-2"/>
          <c:y val="0.17171296296296307"/>
          <c:w val="0.89662751531058671"/>
          <c:h val="0.61498432487605681"/>
        </c:manualLayout>
      </c:layout>
      <c:lineChart>
        <c:grouping val="standard"/>
        <c:varyColors val="0"/>
        <c:ser>
          <c:idx val="0"/>
          <c:order val="0"/>
          <c:tx>
            <c:v>3-й период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'3 период'!$L$4:$O$4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'3 период'!$L$5:$O$5</c:f>
              <c:numCache>
                <c:formatCode>General</c:formatCode>
                <c:ptCount val="4"/>
                <c:pt idx="0">
                  <c:v>0.77762000000000076</c:v>
                </c:pt>
                <c:pt idx="1">
                  <c:v>0.83711000000000002</c:v>
                </c:pt>
                <c:pt idx="2">
                  <c:v>0.35410000000000008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52-44FB-9988-EA06500B0EDA}"/>
            </c:ext>
          </c:extLst>
        </c:ser>
        <c:ser>
          <c:idx val="1"/>
          <c:order val="1"/>
          <c:tx>
            <c:v>1-й период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'3 период'!$L$4:$O$4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'3 период'!$L$6:$O$6</c:f>
              <c:numCache>
                <c:formatCode>General</c:formatCode>
                <c:ptCount val="4"/>
                <c:pt idx="0">
                  <c:v>0.84797000000000045</c:v>
                </c:pt>
                <c:pt idx="1">
                  <c:v>0.8925999999999995</c:v>
                </c:pt>
                <c:pt idx="2">
                  <c:v>0.55230000000000001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52-44FB-9988-EA06500B0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850880"/>
        <c:axId val="35873152"/>
      </c:lineChart>
      <c:catAx>
        <c:axId val="3585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73152"/>
        <c:crosses val="autoZero"/>
        <c:auto val="1"/>
        <c:lblAlgn val="ctr"/>
        <c:lblOffset val="100"/>
        <c:noMultiLvlLbl val="0"/>
      </c:catAx>
      <c:valAx>
        <c:axId val="35873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5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График профиля ударности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Выборка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Лист2!$F$2:$I$2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Лист2!$F$3:$I$3</c:f>
              <c:numCache>
                <c:formatCode>General</c:formatCode>
                <c:ptCount val="4"/>
                <c:pt idx="0">
                  <c:v>0.80562999999999996</c:v>
                </c:pt>
                <c:pt idx="1">
                  <c:v>0.85785</c:v>
                </c:pt>
                <c:pt idx="2">
                  <c:v>0.43504999999999999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2B-41FA-A78F-ACF24D195D3D}"/>
            </c:ext>
          </c:extLst>
        </c:ser>
        <c:ser>
          <c:idx val="1"/>
          <c:order val="1"/>
          <c:tx>
            <c:v>Гранатовый браслет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Лист2!$F$2:$I$2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Лист2!$F$4:$I$4</c:f>
              <c:numCache>
                <c:formatCode>General</c:formatCode>
                <c:ptCount val="4"/>
                <c:pt idx="0">
                  <c:v>0.87980000000000003</c:v>
                </c:pt>
                <c:pt idx="1">
                  <c:v>0.749</c:v>
                </c:pt>
                <c:pt idx="2">
                  <c:v>0.68340000000000001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2B-41FA-A78F-ACF24D195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903360"/>
        <c:axId val="35904896"/>
      </c:lineChart>
      <c:catAx>
        <c:axId val="359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04896"/>
        <c:crosses val="autoZero"/>
        <c:auto val="1"/>
        <c:lblAlgn val="ctr"/>
        <c:lblOffset val="100"/>
        <c:noMultiLvlLbl val="0"/>
      </c:catAx>
      <c:valAx>
        <c:axId val="359048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0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1" name="Shape 3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65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Freeform 8"/>
          <p:cNvSpPr>
            <a:spLocks noGrp="1"/>
          </p:cNvSpPr>
          <p:nvPr>
            <p:ph type="pic" sz="half" idx="13"/>
          </p:nvPr>
        </p:nvSpPr>
        <p:spPr>
          <a:xfrm>
            <a:off x="5163490" y="1346001"/>
            <a:ext cx="5107949" cy="416599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7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2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495675" y="1234168"/>
            <a:ext cx="5547225" cy="43801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6"/>
          <p:cNvSpPr>
            <a:spLocks noGrp="1"/>
          </p:cNvSpPr>
          <p:nvPr>
            <p:ph type="pic" sz="half" idx="13"/>
          </p:nvPr>
        </p:nvSpPr>
        <p:spPr>
          <a:xfrm>
            <a:off x="6850824" y="534011"/>
            <a:ext cx="4213818" cy="57899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Freeform 9"/>
          <p:cNvSpPr>
            <a:spLocks noGrp="1"/>
          </p:cNvSpPr>
          <p:nvPr>
            <p:ph type="pic" sz="quarter" idx="13"/>
          </p:nvPr>
        </p:nvSpPr>
        <p:spPr>
          <a:xfrm>
            <a:off x="759997" y="763984"/>
            <a:ext cx="3008362" cy="533003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Freeform 8"/>
          <p:cNvSpPr>
            <a:spLocks noGrp="1"/>
          </p:cNvSpPr>
          <p:nvPr>
            <p:ph type="pic" sz="half" idx="13"/>
          </p:nvPr>
        </p:nvSpPr>
        <p:spPr>
          <a:xfrm>
            <a:off x="2323674" y="2757394"/>
            <a:ext cx="7805819" cy="30839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5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sv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ctangle 5"/>
          <p:cNvSpPr/>
          <p:nvPr/>
        </p:nvSpPr>
        <p:spPr>
          <a:xfrm>
            <a:off x="408876" y="2438400"/>
            <a:ext cx="11022802" cy="3052699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318" name="Group 12"/>
          <p:cNvGrpSpPr/>
          <p:nvPr/>
        </p:nvGrpSpPr>
        <p:grpSpPr>
          <a:xfrm>
            <a:off x="972670" y="3159331"/>
            <a:ext cx="10091972" cy="1863426"/>
            <a:chOff x="0" y="0"/>
            <a:chExt cx="10091971" cy="1863425"/>
          </a:xfrm>
        </p:grpSpPr>
        <p:sp>
          <p:nvSpPr>
            <p:cNvPr id="315" name="TextBox 13"/>
            <p:cNvSpPr txBox="1"/>
            <p:nvPr/>
          </p:nvSpPr>
          <p:spPr>
            <a:xfrm>
              <a:off x="0" y="0"/>
              <a:ext cx="10091971" cy="1446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4400" spc="300">
                  <a:solidFill>
                    <a:srgbClr val="FFFFFF"/>
                  </a:solidFill>
                  <a:latin typeface="Montserrat Bold"/>
                  <a:ea typeface="Montserrat Bold"/>
                  <a:cs typeface="Montserrat Bold"/>
                  <a:sym typeface="Montserrat Bold"/>
                </a:defRPr>
              </a:lvl1pPr>
            </a:lstStyle>
            <a:p>
              <a:r>
                <a:rPr lang="ru-RU" dirty="0"/>
                <a:t>Ритмика четырехстопного ямба у В.Ф. Ходасевича</a:t>
              </a:r>
              <a:endParaRPr dirty="0"/>
            </a:p>
          </p:txBody>
        </p:sp>
        <p:sp>
          <p:nvSpPr>
            <p:cNvPr id="316" name="TextBox 14"/>
            <p:cNvSpPr txBox="1"/>
            <p:nvPr/>
          </p:nvSpPr>
          <p:spPr>
            <a:xfrm>
              <a:off x="0" y="1555650"/>
              <a:ext cx="6663039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 spc="30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1pPr>
            </a:lstStyle>
            <a:p>
              <a:r>
                <a:rPr lang="ru-RU" dirty="0"/>
                <a:t>Дмитрий Осокин, 2-й курс факультета филологии НИУ ВШЭ</a:t>
              </a:r>
              <a:endParaRPr dirty="0"/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11"/>
          <p:cNvSpPr txBox="1"/>
          <p:nvPr/>
        </p:nvSpPr>
        <p:spPr>
          <a:xfrm>
            <a:off x="550397" y="2393776"/>
            <a:ext cx="5545603" cy="2216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lnSpc>
                <a:spcPct val="150000"/>
              </a:lnSpc>
              <a:defRPr sz="900">
                <a:solidFill>
                  <a:srgbClr val="A7A7A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marL="457200" indent="-45720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Ранний (1904-1914)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Средний (1915-1922)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Поздний (1923-1939)</a:t>
            </a:r>
          </a:p>
        </p:txBody>
      </p:sp>
      <p:sp>
        <p:nvSpPr>
          <p:cNvPr id="347" name="TextBox 12"/>
          <p:cNvSpPr txBox="1"/>
          <p:nvPr/>
        </p:nvSpPr>
        <p:spPr>
          <a:xfrm>
            <a:off x="4797087" y="601558"/>
            <a:ext cx="259782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Три периода</a:t>
            </a:r>
            <a:endParaRPr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F8C5AC-28D2-41A2-B73B-67409CDA2C23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10</a:t>
            </a:r>
            <a:endParaRPr dirty="0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5456A6D-B950-46BC-9E8F-18D65102D90A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pic>
        <p:nvPicPr>
          <p:cNvPr id="4" name="Рисунок 3" descr="Нет подключения">
            <a:extLst>
              <a:ext uri="{FF2B5EF4-FFF2-40B4-BE49-F238E27FC236}">
                <a16:creationId xmlns:a16="http://schemas.microsoft.com/office/drawing/2014/main" id="{C3333BF9-EA3A-402A-82DF-568D45711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5513" y="2807551"/>
            <a:ext cx="1389017" cy="138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0365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4497326" y="611354"/>
            <a:ext cx="319734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Первый период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11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graphicFrame>
        <p:nvGraphicFramePr>
          <p:cNvPr id="8" name="Рисунок 7">
            <a:extLst>
              <a:ext uri="{FF2B5EF4-FFF2-40B4-BE49-F238E27FC236}">
                <a16:creationId xmlns:a16="http://schemas.microsoft.com/office/drawing/2014/main" id="{4430C005-FF88-43FB-A11A-9C7BEBB4AD7C}"/>
              </a:ext>
            </a:extLst>
          </p:cNvPr>
          <p:cNvGraphicFramePr>
            <a:graphicFrameLocks noGrp="1"/>
          </p:cNvGraphicFramePr>
          <p:nvPr>
            <p:ph type="pic" sz="half" idx="13"/>
            <p:extLst>
              <p:ext uri="{D42A27DB-BD31-4B8C-83A1-F6EECF244321}">
                <p14:modId xmlns:p14="http://schemas.microsoft.com/office/powerpoint/2010/main" val="3915596219"/>
              </p:ext>
            </p:extLst>
          </p:nvPr>
        </p:nvGraphicFramePr>
        <p:xfrm>
          <a:off x="3722914" y="1894114"/>
          <a:ext cx="6406924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3FB21C-F9FF-48C8-87DB-441C00476C7C}"/>
              </a:ext>
            </a:extLst>
          </p:cNvPr>
          <p:cNvSpPr/>
          <p:nvPr/>
        </p:nvSpPr>
        <p:spPr>
          <a:xfrm>
            <a:off x="228745" y="2649775"/>
            <a:ext cx="4646674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highlight>
                  <a:srgbClr val="FFFF00"/>
                </a:highlight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(-\-\-\-\):</a:t>
            </a:r>
            <a:r>
              <a:rPr lang="ru-RU" sz="1400" dirty="0">
                <a:highlight>
                  <a:srgbClr val="FFFF00"/>
                </a:highlight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highlight>
                  <a:srgbClr val="FFFF00"/>
                </a:highlight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0.37656 (270</a:t>
            </a:r>
            <a:r>
              <a:rPr lang="ru-RU" sz="1400" dirty="0">
                <a:highlight>
                  <a:srgbClr val="FFFF00"/>
                </a:highlight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раз</a:t>
            </a:r>
            <a:r>
              <a:rPr lang="en-US" sz="1400" dirty="0">
                <a:highlight>
                  <a:srgbClr val="FFFF00"/>
                </a:highlight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)   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1400" dirty="0">
              <a:latin typeface="Lato 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(---\-\-\):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0.07670 (55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раз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)   	</a:t>
            </a:r>
            <a:endParaRPr lang="ru-RU" sz="1400" dirty="0">
              <a:latin typeface="Lato 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(-\---\-\):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0.09902 (71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раз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)		</a:t>
            </a:r>
            <a:endParaRPr lang="ru-RU" sz="1400" dirty="0">
              <a:latin typeface="Lato 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(-\-\---\):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0.36401 (261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раз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)  		</a:t>
            </a:r>
            <a:endParaRPr lang="ru-RU" sz="1400" dirty="0">
              <a:latin typeface="Lato 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(---\---\):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0.07531 (54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раза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)   		</a:t>
            </a:r>
            <a:endParaRPr lang="ru-RU" sz="1400" dirty="0">
              <a:latin typeface="Lato 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(-\-----\):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0.00836 (6</a:t>
            </a: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 раз</a:t>
            </a:r>
            <a:r>
              <a:rPr lang="en-US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400" dirty="0"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3577455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11"/>
          <p:cNvSpPr txBox="1"/>
          <p:nvPr/>
        </p:nvSpPr>
        <p:spPr>
          <a:xfrm>
            <a:off x="2204341" y="1647664"/>
            <a:ext cx="7300929" cy="415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lnSpc>
                <a:spcPct val="150000"/>
              </a:lnSpc>
              <a:defRPr sz="900">
                <a:solidFill>
                  <a:srgbClr val="A7A7A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sz="1600" dirty="0">
                <a:solidFill>
                  <a:schemeClr val="tx1"/>
                </a:solidFill>
              </a:rPr>
              <a:t>Статистические показатели для различных форм ямба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ru-RU" sz="1600" dirty="0" err="1">
                <a:solidFill>
                  <a:schemeClr val="tx1"/>
                </a:solidFill>
              </a:rPr>
              <a:t>Тарановский</a:t>
            </a:r>
            <a:r>
              <a:rPr lang="ru-RU" sz="1600" dirty="0">
                <a:solidFill>
                  <a:schemeClr val="tx1"/>
                </a:solidFill>
              </a:rPr>
              <a:t>, 1953</a:t>
            </a:r>
            <a:r>
              <a:rPr lang="en-US" sz="1600" dirty="0">
                <a:solidFill>
                  <a:schemeClr val="tx1"/>
                </a:solidFill>
              </a:rPr>
              <a:t>]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347" name="TextBox 12"/>
          <p:cNvSpPr txBox="1"/>
          <p:nvPr/>
        </p:nvSpPr>
        <p:spPr>
          <a:xfrm>
            <a:off x="4256131" y="512418"/>
            <a:ext cx="319734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Первый период</a:t>
            </a:r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1C70AE-845C-4937-85B3-B870683B2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146" y="2608300"/>
            <a:ext cx="8637320" cy="2439664"/>
          </a:xfrm>
          <a:prstGeom prst="rect">
            <a:avLst/>
          </a:prstGeom>
        </p:spPr>
      </p:pic>
      <p:sp>
        <p:nvSpPr>
          <p:cNvPr id="9" name="TextBox 6">
            <a:extLst>
              <a:ext uri="{FF2B5EF4-FFF2-40B4-BE49-F238E27FC236}">
                <a16:creationId xmlns:a16="http://schemas.microsoft.com/office/drawing/2014/main" id="{0E06B053-836F-4629-ACCE-12BDA0EF75FC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44821780-1498-4705-8396-B2AE7CFD347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12</a:t>
            </a:r>
            <a:endParaRPr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B2427E-11A8-492F-B5D6-5971A3C564A1}"/>
              </a:ext>
            </a:extLst>
          </p:cNvPr>
          <p:cNvSpPr/>
          <p:nvPr/>
        </p:nvSpPr>
        <p:spPr>
          <a:xfrm>
            <a:off x="4101737" y="3292554"/>
            <a:ext cx="809897" cy="535578"/>
          </a:xfrm>
          <a:prstGeom prst="rect">
            <a:avLst/>
          </a:prstGeom>
          <a:solidFill>
            <a:srgbClr val="FFFF00">
              <a:alpha val="40000"/>
            </a:srgb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29089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tangle 5"/>
          <p:cNvSpPr/>
          <p:nvPr/>
        </p:nvSpPr>
        <p:spPr>
          <a:xfrm>
            <a:off x="-2" y="0"/>
            <a:ext cx="3817260" cy="6858000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1" name="Rectangle 2"/>
          <p:cNvSpPr txBox="1"/>
          <p:nvPr/>
        </p:nvSpPr>
        <p:spPr>
          <a:xfrm>
            <a:off x="179615" y="2658572"/>
            <a:ext cx="3363686" cy="1420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lnSpc>
                <a:spcPct val="150000"/>
              </a:lnSpc>
              <a:defRPr sz="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sz="2000" dirty="0"/>
              <a:t>Таблица распределения форм четырехстопного ямба </a:t>
            </a:r>
            <a:r>
              <a:rPr lang="en-US" sz="2000" dirty="0"/>
              <a:t>[</a:t>
            </a:r>
            <a:r>
              <a:rPr lang="ru-RU" sz="2000" dirty="0"/>
              <a:t>Белый, 1910</a:t>
            </a:r>
            <a:r>
              <a:rPr lang="en-US" sz="2000" dirty="0"/>
              <a:t>]</a:t>
            </a:r>
            <a:r>
              <a:rPr lang="ru-RU" sz="2000" dirty="0"/>
              <a:t> </a:t>
            </a:r>
            <a:endParaRPr sz="20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31677E5-F827-4C51-9993-B31D1D1908B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456" y="212272"/>
            <a:ext cx="6853238" cy="6645728"/>
          </a:xfrm>
          <a:prstGeom prst="rect">
            <a:avLst/>
          </a:prstGeom>
        </p:spPr>
      </p:pic>
      <p:sp>
        <p:nvSpPr>
          <p:cNvPr id="10" name="TextBox 6">
            <a:extLst>
              <a:ext uri="{FF2B5EF4-FFF2-40B4-BE49-F238E27FC236}">
                <a16:creationId xmlns:a16="http://schemas.microsoft.com/office/drawing/2014/main" id="{B5443D14-AD84-4FD0-80D7-CE9F0B4B0F6B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B0C5BA-E890-47ED-82C2-F9F2A2E911E6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13</a:t>
            </a:r>
            <a:endParaRPr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B532815-4AD2-4BAE-BCC9-F0620AC15D4C}"/>
              </a:ext>
            </a:extLst>
          </p:cNvPr>
          <p:cNvSpPr/>
          <p:nvPr/>
        </p:nvSpPr>
        <p:spPr>
          <a:xfrm>
            <a:off x="5984354" y="283742"/>
            <a:ext cx="533338" cy="535578"/>
          </a:xfrm>
          <a:prstGeom prst="rect">
            <a:avLst/>
          </a:prstGeom>
          <a:solidFill>
            <a:srgbClr val="FFFF00">
              <a:alpha val="40000"/>
            </a:srgb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B8C5A63-D73A-4682-96FD-DF20C4E2F5F8}"/>
              </a:ext>
            </a:extLst>
          </p:cNvPr>
          <p:cNvSpPr/>
          <p:nvPr/>
        </p:nvSpPr>
        <p:spPr>
          <a:xfrm>
            <a:off x="7965554" y="283742"/>
            <a:ext cx="533338" cy="535578"/>
          </a:xfrm>
          <a:prstGeom prst="rect">
            <a:avLst/>
          </a:prstGeom>
          <a:solidFill>
            <a:srgbClr val="FFFF00">
              <a:alpha val="40000"/>
            </a:srgb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tangle 5"/>
          <p:cNvSpPr/>
          <p:nvPr/>
        </p:nvSpPr>
        <p:spPr>
          <a:xfrm>
            <a:off x="-2" y="0"/>
            <a:ext cx="3817260" cy="6858000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1" name="Rectangle 2"/>
          <p:cNvSpPr txBox="1"/>
          <p:nvPr/>
        </p:nvSpPr>
        <p:spPr>
          <a:xfrm>
            <a:off x="179615" y="2658572"/>
            <a:ext cx="3363686" cy="49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lnSpc>
                <a:spcPct val="150000"/>
              </a:lnSpc>
              <a:defRPr sz="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ru-RU" sz="2000" dirty="0"/>
              <a:t>«Дождь» (1908) </a:t>
            </a:r>
            <a:endParaRPr sz="2000"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B5443D14-AD84-4FD0-80D7-CE9F0B4B0F6B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B0C5BA-E890-47ED-82C2-F9F2A2E911E6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14</a:t>
            </a:r>
            <a:endParaRPr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73C24B0-A7C4-4194-9EC0-B4B9853578E4}"/>
              </a:ext>
            </a:extLst>
          </p:cNvPr>
          <p:cNvSpPr/>
          <p:nvPr/>
        </p:nvSpPr>
        <p:spPr>
          <a:xfrm>
            <a:off x="4522651" y="117693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highlight>
                  <a:srgbClr val="FFFF00"/>
                </a:highlight>
                <a:latin typeface="Lato Regular"/>
              </a:rPr>
              <a:t>Я рад всему: что город вымок,</a:t>
            </a:r>
          </a:p>
          <a:p>
            <a:pPr algn="ctr"/>
            <a:r>
              <a:rPr lang="ru-RU" dirty="0">
                <a:latin typeface="Lato Regular"/>
              </a:rPr>
              <a:t>Что крыши, пыльные вчера,</a:t>
            </a:r>
          </a:p>
          <a:p>
            <a:pPr algn="ctr"/>
            <a:r>
              <a:rPr lang="ru-RU" dirty="0">
                <a:latin typeface="Lato Regular"/>
              </a:rPr>
              <a:t>Сегодня, ясным шелком лоснясь,</a:t>
            </a:r>
          </a:p>
          <a:p>
            <a:pPr algn="ctr"/>
            <a:r>
              <a:rPr lang="ru-RU" dirty="0">
                <a:latin typeface="Lato Regular"/>
              </a:rPr>
              <a:t>Свергают струи серебра.</a:t>
            </a:r>
          </a:p>
          <a:p>
            <a:pPr algn="ctr"/>
            <a:endParaRPr lang="ru-RU" dirty="0">
              <a:latin typeface="Lato Regular"/>
            </a:endParaRPr>
          </a:p>
          <a:p>
            <a:pPr algn="ctr"/>
            <a:r>
              <a:rPr lang="ru-RU" dirty="0">
                <a:highlight>
                  <a:srgbClr val="FFFF00"/>
                </a:highlight>
                <a:latin typeface="Lato Regular"/>
              </a:rPr>
              <a:t>Я рад, что страсть моя иссякла.</a:t>
            </a:r>
          </a:p>
          <a:p>
            <a:pPr algn="ctr"/>
            <a:r>
              <a:rPr lang="ru-RU" dirty="0">
                <a:latin typeface="Lato Regular"/>
              </a:rPr>
              <a:t>Смотрю с улыбкой из окна,</a:t>
            </a:r>
          </a:p>
          <a:p>
            <a:pPr algn="ctr"/>
            <a:r>
              <a:rPr lang="ru-RU" dirty="0">
                <a:latin typeface="Lato Regular"/>
              </a:rPr>
              <a:t>Как быстро ты проходишь мимо</a:t>
            </a:r>
          </a:p>
          <a:p>
            <a:pPr algn="ctr"/>
            <a:r>
              <a:rPr lang="ru-RU" dirty="0">
                <a:latin typeface="Lato Regular"/>
              </a:rPr>
              <a:t>По скользкой улице, одна.</a:t>
            </a:r>
          </a:p>
          <a:p>
            <a:pPr algn="ctr"/>
            <a:endParaRPr lang="ru-RU" dirty="0">
              <a:latin typeface="Lato Regular"/>
            </a:endParaRPr>
          </a:p>
          <a:p>
            <a:pPr algn="ctr"/>
            <a:r>
              <a:rPr lang="ru-RU" dirty="0">
                <a:highlight>
                  <a:srgbClr val="FFFF00"/>
                </a:highlight>
                <a:latin typeface="Lato Regular"/>
              </a:rPr>
              <a:t>Я рад, что дождь пошел сильнее</a:t>
            </a:r>
          </a:p>
          <a:p>
            <a:pPr algn="ctr"/>
            <a:r>
              <a:rPr lang="ru-RU" dirty="0">
                <a:latin typeface="Lato Regular"/>
              </a:rPr>
              <a:t>И что, в чужой подъезд зайдя,</a:t>
            </a:r>
          </a:p>
          <a:p>
            <a:pPr algn="ctr"/>
            <a:r>
              <a:rPr lang="ru-RU" dirty="0">
                <a:latin typeface="Lato Regular"/>
              </a:rPr>
              <a:t>Ты опрокинешь зонтик мокрый</a:t>
            </a:r>
          </a:p>
          <a:p>
            <a:pPr algn="ctr"/>
            <a:r>
              <a:rPr lang="ru-RU" dirty="0">
                <a:latin typeface="Lato Regular"/>
              </a:rPr>
              <a:t>И отряхнешься от дождя.</a:t>
            </a:r>
          </a:p>
          <a:p>
            <a:pPr algn="ctr"/>
            <a:endParaRPr lang="ru-RU" dirty="0">
              <a:latin typeface="Lato Regular"/>
            </a:endParaRPr>
          </a:p>
          <a:p>
            <a:pPr algn="ctr"/>
            <a:r>
              <a:rPr lang="ru-RU" dirty="0">
                <a:highlight>
                  <a:srgbClr val="FFFF00"/>
                </a:highlight>
                <a:latin typeface="Lato Regular"/>
              </a:rPr>
              <a:t>Я рад, что ты меня забыла,</a:t>
            </a:r>
          </a:p>
          <a:p>
            <a:pPr algn="ctr"/>
            <a:r>
              <a:rPr lang="ru-RU" dirty="0">
                <a:latin typeface="Lato Regular"/>
              </a:rPr>
              <a:t>Что, выйдя из того крыльца,</a:t>
            </a:r>
          </a:p>
          <a:p>
            <a:pPr algn="ctr"/>
            <a:r>
              <a:rPr lang="ru-RU" dirty="0">
                <a:latin typeface="Lato Regular"/>
              </a:rPr>
              <a:t>Ты на окно мое не взглянешь,</a:t>
            </a:r>
          </a:p>
          <a:p>
            <a:pPr algn="ctr"/>
            <a:r>
              <a:rPr lang="ru-RU" dirty="0">
                <a:latin typeface="Lato Regular"/>
              </a:rPr>
              <a:t>Не вскинешь на меня лица.</a:t>
            </a:r>
          </a:p>
          <a:p>
            <a:pPr algn="ctr"/>
            <a:endParaRPr lang="ru-RU" dirty="0">
              <a:latin typeface="Lato Regular"/>
            </a:endParaRPr>
          </a:p>
          <a:p>
            <a:pPr algn="ctr"/>
            <a:r>
              <a:rPr lang="ru-RU" dirty="0">
                <a:highlight>
                  <a:srgbClr val="FFFF00"/>
                </a:highlight>
                <a:latin typeface="Lato Regular"/>
              </a:rPr>
              <a:t>Я рад, что ты проходишь мимо,</a:t>
            </a:r>
          </a:p>
          <a:p>
            <a:pPr algn="ctr"/>
            <a:r>
              <a:rPr lang="ru-RU" dirty="0">
                <a:latin typeface="Lato Regular"/>
              </a:rPr>
              <a:t>Что ты мне все-таки видна,</a:t>
            </a:r>
          </a:p>
          <a:p>
            <a:pPr algn="ctr"/>
            <a:r>
              <a:rPr lang="ru-RU" dirty="0">
                <a:latin typeface="Lato Regular"/>
              </a:rPr>
              <a:t>Что так прекрасно и невинно</a:t>
            </a:r>
          </a:p>
          <a:p>
            <a:pPr algn="ctr"/>
            <a:r>
              <a:rPr lang="ru-RU" dirty="0">
                <a:latin typeface="Lato Regular"/>
              </a:rPr>
              <a:t>Проходит страстная весна.</a:t>
            </a:r>
          </a:p>
        </p:txBody>
      </p:sp>
    </p:spTree>
    <p:extLst>
      <p:ext uri="{BB962C8B-B14F-4D97-AF65-F5344CB8AC3E}">
        <p14:creationId xmlns:p14="http://schemas.microsoft.com/office/powerpoint/2010/main" val="174883863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tangle 5"/>
          <p:cNvSpPr/>
          <p:nvPr/>
        </p:nvSpPr>
        <p:spPr>
          <a:xfrm>
            <a:off x="-2" y="0"/>
            <a:ext cx="3817260" cy="6858000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1" name="Rectangle 2"/>
          <p:cNvSpPr txBox="1"/>
          <p:nvPr/>
        </p:nvSpPr>
        <p:spPr>
          <a:xfrm>
            <a:off x="179615" y="2658572"/>
            <a:ext cx="3363686" cy="958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lnSpc>
                <a:spcPct val="150000"/>
              </a:lnSpc>
              <a:defRPr sz="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ru-RU" sz="2000" dirty="0"/>
              <a:t>«Воспоминание» (1907)</a:t>
            </a:r>
            <a:endParaRPr lang="en-US" sz="2000" dirty="0"/>
          </a:p>
          <a:p>
            <a:pPr algn="ctr"/>
            <a:r>
              <a:rPr lang="ru-RU" sz="2000" dirty="0"/>
              <a:t>Первая строфа </a:t>
            </a:r>
            <a:endParaRPr sz="2000"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B5443D14-AD84-4FD0-80D7-CE9F0B4B0F6B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B0C5BA-E890-47ED-82C2-F9F2A2E911E6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15</a:t>
            </a:r>
            <a:endParaRPr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73C24B0-A7C4-4194-9EC0-B4B9853578E4}"/>
              </a:ext>
            </a:extLst>
          </p:cNvPr>
          <p:cNvSpPr/>
          <p:nvPr/>
        </p:nvSpPr>
        <p:spPr>
          <a:xfrm>
            <a:off x="4666342" y="212207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Lato Regular"/>
              </a:rPr>
              <a:t>Всё помню: день, и час, и миг,</a:t>
            </a:r>
            <a:br>
              <a:rPr lang="ru-RU" sz="2400" dirty="0">
                <a:latin typeface="Lato Regular"/>
              </a:rPr>
            </a:br>
            <a:r>
              <a:rPr lang="ru-RU" sz="2400" dirty="0">
                <a:latin typeface="Lato Regular"/>
              </a:rPr>
              <a:t>И хрупкой чаши звон хрустальный,</a:t>
            </a:r>
            <a:br>
              <a:rPr lang="ru-RU" sz="2400" dirty="0">
                <a:latin typeface="Lato Regular"/>
              </a:rPr>
            </a:br>
            <a:r>
              <a:rPr lang="ru-RU" sz="2400" dirty="0">
                <a:latin typeface="Lato Regular"/>
              </a:rPr>
              <a:t>И тёмный сад, и лунный лик,</a:t>
            </a:r>
            <a:br>
              <a:rPr lang="ru-RU" sz="2400" dirty="0">
                <a:latin typeface="Lato Regular"/>
              </a:rPr>
            </a:br>
            <a:r>
              <a:rPr lang="ru-RU" sz="2400" dirty="0">
                <a:latin typeface="Lato Regular"/>
              </a:rPr>
              <a:t>И в нашем доме топот бальный.</a:t>
            </a:r>
          </a:p>
          <a:p>
            <a:pPr algn="ctr"/>
            <a:endParaRPr lang="ru-RU" sz="2400" dirty="0">
              <a:latin typeface="Lato Regular"/>
            </a:endParaRPr>
          </a:p>
          <a:p>
            <a:pPr algn="ctr"/>
            <a:r>
              <a:rPr lang="en-US" sz="2400" dirty="0">
                <a:latin typeface="Lato Regular"/>
              </a:rPr>
              <a:t>&lt;…&gt;</a:t>
            </a:r>
            <a:endParaRPr lang="ru-RU" sz="2400" dirty="0"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2421584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11"/>
          <p:cNvSpPr txBox="1"/>
          <p:nvPr/>
        </p:nvSpPr>
        <p:spPr>
          <a:xfrm>
            <a:off x="590957" y="2483700"/>
            <a:ext cx="5545603" cy="280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lnSpc>
                <a:spcPct val="150000"/>
              </a:lnSpc>
              <a:defRPr sz="900">
                <a:solidFill>
                  <a:srgbClr val="A7A7A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l"/>
            <a:r>
              <a:rPr lang="ru-RU" sz="2000" dirty="0">
                <a:solidFill>
                  <a:schemeClr val="tx1"/>
                </a:solidFill>
              </a:rPr>
              <a:t>Эстетическая функция: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Эмфаза, установление общей тональности, ритмическая </a:t>
            </a:r>
            <a:r>
              <a:rPr lang="ru-RU" sz="2000" dirty="0" err="1">
                <a:solidFill>
                  <a:schemeClr val="tx1"/>
                </a:solidFill>
              </a:rPr>
              <a:t>члененность</a:t>
            </a:r>
            <a:r>
              <a:rPr lang="ru-RU" sz="2000" dirty="0">
                <a:solidFill>
                  <a:schemeClr val="tx1"/>
                </a:solidFill>
              </a:rPr>
              <a:t> текста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000" i="1" dirty="0">
                <a:solidFill>
                  <a:schemeClr val="tx1"/>
                </a:solidFill>
              </a:rPr>
              <a:t>Только первый период</a:t>
            </a:r>
          </a:p>
        </p:txBody>
      </p:sp>
      <p:sp>
        <p:nvSpPr>
          <p:cNvPr id="347" name="TextBox 12"/>
          <p:cNvSpPr txBox="1"/>
          <p:nvPr/>
        </p:nvSpPr>
        <p:spPr>
          <a:xfrm>
            <a:off x="4096356" y="601558"/>
            <a:ext cx="39651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Полноударный ямб</a:t>
            </a:r>
            <a:endParaRPr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F8C5AC-28D2-41A2-B73B-67409CDA2C23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en-US" dirty="0"/>
              <a:t>16</a:t>
            </a:r>
            <a:endParaRPr dirty="0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5456A6D-B950-46BC-9E8F-18D65102D90A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pic>
        <p:nvPicPr>
          <p:cNvPr id="4" name="Рисунок 3" descr="Арфа">
            <a:extLst>
              <a:ext uri="{FF2B5EF4-FFF2-40B4-BE49-F238E27FC236}">
                <a16:creationId xmlns:a16="http://schemas.microsoft.com/office/drawing/2014/main" id="{235A66CE-05DF-478A-A4C8-992692080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4342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7369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4497326" y="611354"/>
            <a:ext cx="307071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Второй период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17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3FB21C-F9FF-48C8-87DB-441C00476C7C}"/>
              </a:ext>
            </a:extLst>
          </p:cNvPr>
          <p:cNvSpPr/>
          <p:nvPr/>
        </p:nvSpPr>
        <p:spPr>
          <a:xfrm>
            <a:off x="228745" y="2649775"/>
            <a:ext cx="4646674" cy="2504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(-\-\-\-\): 149 раз (0.18980)   	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(---\-\-\): 62 раза (0.07898)   	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(-\---\-\): 105 раз (0.13375)   	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(-\-\---\): 350 раз (0.44585)   		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(---\---\): 102 раза (0.12993)   	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Lato Regular"/>
                <a:ea typeface="Calibri" panose="020F0502020204030204" pitchFamily="34" charset="0"/>
                <a:cs typeface="Times New Roman" panose="02020603050405020304" pitchFamily="18" charset="0"/>
              </a:rPr>
              <a:t>(-\-----\): 17 раз (0.02165) </a:t>
            </a:r>
            <a:endParaRPr lang="ru-RU" sz="1400" dirty="0">
              <a:latin typeface="Lato Regular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9265EE01-068A-4F31-A2E0-E7F92B7DC0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6027919"/>
              </p:ext>
            </p:extLst>
          </p:nvPr>
        </p:nvGraphicFramePr>
        <p:xfrm>
          <a:off x="3722914" y="1894114"/>
          <a:ext cx="6406924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641122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4388696" y="496154"/>
            <a:ext cx="307071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Второй период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18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A48F952-3FFD-4734-AB2C-072FD6D2D7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5589756"/>
              </p:ext>
            </p:extLst>
          </p:nvPr>
        </p:nvGraphicFramePr>
        <p:xfrm>
          <a:off x="1371600" y="1927905"/>
          <a:ext cx="9104902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10987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tangle 5"/>
          <p:cNvSpPr/>
          <p:nvPr/>
        </p:nvSpPr>
        <p:spPr>
          <a:xfrm>
            <a:off x="-2" y="0"/>
            <a:ext cx="3817260" cy="6858000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1" name="Rectangle 2"/>
          <p:cNvSpPr txBox="1"/>
          <p:nvPr/>
        </p:nvSpPr>
        <p:spPr>
          <a:xfrm>
            <a:off x="179615" y="2658572"/>
            <a:ext cx="3363686" cy="1420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lnSpc>
                <a:spcPct val="150000"/>
              </a:lnSpc>
              <a:defRPr sz="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sz="2000" dirty="0"/>
              <a:t>Таблица распределения форм четырехстопного ямба </a:t>
            </a:r>
            <a:r>
              <a:rPr lang="en-US" sz="2000" dirty="0"/>
              <a:t>[</a:t>
            </a:r>
            <a:r>
              <a:rPr lang="ru-RU" sz="2000" dirty="0"/>
              <a:t>Белый, 1910</a:t>
            </a:r>
            <a:r>
              <a:rPr lang="en-US" sz="2000" dirty="0"/>
              <a:t>]</a:t>
            </a:r>
            <a:r>
              <a:rPr lang="ru-RU" sz="2000" dirty="0"/>
              <a:t> </a:t>
            </a:r>
            <a:endParaRPr sz="20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31677E5-F827-4C51-9993-B31D1D1908B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456" y="212272"/>
            <a:ext cx="6853238" cy="6645728"/>
          </a:xfrm>
          <a:prstGeom prst="rect">
            <a:avLst/>
          </a:prstGeom>
        </p:spPr>
      </p:pic>
      <p:sp>
        <p:nvSpPr>
          <p:cNvPr id="10" name="TextBox 6">
            <a:extLst>
              <a:ext uri="{FF2B5EF4-FFF2-40B4-BE49-F238E27FC236}">
                <a16:creationId xmlns:a16="http://schemas.microsoft.com/office/drawing/2014/main" id="{B5443D14-AD84-4FD0-80D7-CE9F0B4B0F6B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B0C5BA-E890-47ED-82C2-F9F2A2E911E6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19</a:t>
            </a:r>
            <a:endParaRPr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471BDF-04FF-4BD7-A5F5-330EEAD7EAA4}"/>
              </a:ext>
            </a:extLst>
          </p:cNvPr>
          <p:cNvSpPr/>
          <p:nvPr/>
        </p:nvSpPr>
        <p:spPr>
          <a:xfrm>
            <a:off x="9929337" y="283742"/>
            <a:ext cx="808332" cy="535578"/>
          </a:xfrm>
          <a:prstGeom prst="rect">
            <a:avLst/>
          </a:prstGeom>
          <a:solidFill>
            <a:srgbClr val="FFFF00">
              <a:alpha val="40000"/>
            </a:srgb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9561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Rectangle 5"/>
          <p:cNvSpPr/>
          <p:nvPr/>
        </p:nvSpPr>
        <p:spPr>
          <a:xfrm>
            <a:off x="334863" y="0"/>
            <a:ext cx="5906023" cy="6858000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9" name="Rectangle 4"/>
          <p:cNvSpPr txBox="1"/>
          <p:nvPr/>
        </p:nvSpPr>
        <p:spPr>
          <a:xfrm>
            <a:off x="443753" y="2811138"/>
            <a:ext cx="5649261" cy="1719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lnSpc>
                <a:spcPct val="150000"/>
              </a:lnSpc>
              <a:defRPr sz="9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lang="ru-RU" sz="1200" dirty="0">
                <a:solidFill>
                  <a:schemeClr val="bg1"/>
                </a:solidFill>
              </a:rPr>
              <a:t>64% всех стихотворений Ходасевича написано ямбом [Федотов, 2011]</a:t>
            </a:r>
          </a:p>
          <a:p>
            <a:pPr algn="ctr"/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Конкретно четырехстопным ямбом – 35,1% </a:t>
            </a:r>
            <a:r>
              <a:rPr lang="en-US" sz="1200" dirty="0">
                <a:solidFill>
                  <a:schemeClr val="bg1"/>
                </a:solidFill>
              </a:rPr>
              <a:t>[</a:t>
            </a:r>
            <a:r>
              <a:rPr lang="ru-RU" sz="1200" dirty="0">
                <a:solidFill>
                  <a:schemeClr val="bg1"/>
                </a:solidFill>
              </a:rPr>
              <a:t>Там же</a:t>
            </a:r>
            <a:r>
              <a:rPr lang="en-US" sz="1200" dirty="0">
                <a:solidFill>
                  <a:schemeClr val="bg1"/>
                </a:solidFill>
              </a:rPr>
              <a:t>]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Последним стихотворением становится «Ода четырехстопному ямбу» (1939)</a:t>
            </a:r>
          </a:p>
          <a:p>
            <a:pPr algn="ctr"/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340" name="TextBox 5"/>
          <p:cNvSpPr txBox="1"/>
          <p:nvPr/>
        </p:nvSpPr>
        <p:spPr>
          <a:xfrm>
            <a:off x="909243" y="682158"/>
            <a:ext cx="5183771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Четырехстопный ямб в творчестве Ходасевича</a:t>
            </a:r>
          </a:p>
          <a:p>
            <a:endParaRPr dirty="0"/>
          </a:p>
        </p:txBody>
      </p:sp>
      <p:sp>
        <p:nvSpPr>
          <p:cNvPr id="343" name="TextBox 7"/>
          <p:cNvSpPr txBox="1"/>
          <p:nvPr/>
        </p:nvSpPr>
        <p:spPr>
          <a:xfrm>
            <a:off x="11300670" y="5759672"/>
            <a:ext cx="260647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</a:t>
            </a:r>
            <a:endParaRPr dirty="0"/>
          </a:p>
        </p:txBody>
      </p:sp>
      <p:pic>
        <p:nvPicPr>
          <p:cNvPr id="1026" name="Picture 2" descr="Ходасевич, Владислав Фелицианович — Википедия">
            <a:extLst>
              <a:ext uri="{FF2B5EF4-FFF2-40B4-BE49-F238E27FC236}">
                <a16:creationId xmlns:a16="http://schemas.microsoft.com/office/drawing/2014/main" id="{AEDFBC81-DF2A-46BA-937F-B1D8235068C5}"/>
              </a:ext>
            </a:extLst>
          </p:cNvPr>
          <p:cNvPicPr>
            <a:picLocks noGrp="1" noChangeAspect="1" noChangeArrowheads="1"/>
          </p:cNvPicPr>
          <p:nvPr>
            <p:ph type="pic" sz="half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" r="11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11"/>
              <p:cNvSpPr txBox="1"/>
              <p:nvPr/>
            </p:nvSpPr>
            <p:spPr>
              <a:xfrm>
                <a:off x="590957" y="2483700"/>
                <a:ext cx="5545603" cy="304153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rIns="45719">
                <a:spAutoFit/>
              </a:bodyPr>
              <a:lstStyle>
                <a:lvl1pPr algn="ctr">
                  <a:lnSpc>
                    <a:spcPct val="150000"/>
                  </a:lnSpc>
                  <a:defRPr sz="900">
                    <a:solidFill>
                      <a:srgbClr val="A7A7A7"/>
                    </a:solidFill>
                    <a:latin typeface="Lato Regular"/>
                    <a:ea typeface="Lato Regular"/>
                    <a:cs typeface="Lato Regular"/>
                    <a:sym typeface="Lato Regular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ПЯЯЯ+ПЯПЯ</m:t>
                        </m:r>
                      </m:e>
                    </m:d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ЯЯПЯ+ЯППЯ+ПЯПЯ</m:t>
                        </m:r>
                      </m:e>
                    </m:d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ПЯПЯ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выч.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chemeClr val="tx1"/>
                    </a:solidFill>
                  </a:rPr>
                  <a:t> [там же, 430]. </a:t>
                </a:r>
              </a:p>
              <a:p>
                <a:r>
                  <a:rPr lang="ru-RU" sz="1400" dirty="0">
                    <a:solidFill>
                      <a:schemeClr val="tx1"/>
                    </a:solidFill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chemeClr val="tx1"/>
                    </a:solidFill>
                  </a:rPr>
                  <a:t> – это вероятность пиррихия на первой стопе, 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chemeClr val="tx1"/>
                    </a:solidFill>
                  </a:rPr>
                  <a:t> – на третьей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sz="1800" dirty="0">
                    <a:solidFill>
                      <a:schemeClr val="tx1"/>
                    </a:solidFill>
                  </a:rPr>
                  <a:t>=</a:t>
                </a:r>
                <a:r>
                  <a:rPr lang="ru-RU" sz="1800" b="1" dirty="0">
                    <a:solidFill>
                      <a:schemeClr val="tx1"/>
                    </a:solidFill>
                  </a:rPr>
                  <a:t>0,19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t vs 0,13 </a:t>
                </a:r>
                <a:r>
                  <a:rPr lang="ru-RU" sz="1800" dirty="0">
                    <a:solidFill>
                      <a:schemeClr val="tx1"/>
                    </a:solidFill>
                  </a:rPr>
                  <a:t> – нет статистической значимости</a:t>
                </a:r>
              </a:p>
              <a:p>
                <a:pPr algn="l"/>
                <a:endParaRPr lang="ru-RU" sz="18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sz="1800" dirty="0">
                    <a:solidFill>
                      <a:schemeClr val="tx1"/>
                    </a:solidFill>
                  </a:rPr>
                  <a:t>Второй период: развитие индивидуального ритма</a:t>
                </a:r>
              </a:p>
            </p:txBody>
          </p:sp>
        </mc:Choice>
        <mc:Fallback xmlns="">
          <p:sp>
            <p:nvSpPr>
              <p:cNvPr id="346" name="Rectang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57" y="2483700"/>
                <a:ext cx="5545603" cy="3041538"/>
              </a:xfrm>
              <a:prstGeom prst="rect">
                <a:avLst/>
              </a:prstGeom>
              <a:blipFill>
                <a:blip r:embed="rId2"/>
                <a:stretch>
                  <a:fillRect l="-1758" b="-2405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7" name="TextBox 12"/>
          <p:cNvSpPr txBox="1"/>
          <p:nvPr/>
        </p:nvSpPr>
        <p:spPr>
          <a:xfrm>
            <a:off x="4601205" y="601558"/>
            <a:ext cx="307071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Второй период</a:t>
            </a:r>
            <a:endParaRPr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F8C5AC-28D2-41A2-B73B-67409CDA2C23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20</a:t>
            </a:r>
            <a:endParaRPr dirty="0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5456A6D-B950-46BC-9E8F-18D65102D90A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pic>
        <p:nvPicPr>
          <p:cNvPr id="4" name="Рисунок 3" descr="Арфа">
            <a:extLst>
              <a:ext uri="{FF2B5EF4-FFF2-40B4-BE49-F238E27FC236}">
                <a16:creationId xmlns:a16="http://schemas.microsoft.com/office/drawing/2014/main" id="{235A66CE-05DF-478A-A4C8-992692080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4342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3657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4578278" y="546787"/>
            <a:ext cx="303544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Третий период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21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3FB21C-F9FF-48C8-87DB-441C00476C7C}"/>
              </a:ext>
            </a:extLst>
          </p:cNvPr>
          <p:cNvSpPr/>
          <p:nvPr/>
        </p:nvSpPr>
        <p:spPr>
          <a:xfrm>
            <a:off x="228745" y="2649775"/>
            <a:ext cx="464667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Lato Regular"/>
              </a:rPr>
              <a:t>(-\-\-\-\): 123</a:t>
            </a:r>
            <a:r>
              <a:rPr lang="ru-RU" sz="1400" dirty="0">
                <a:latin typeface="Lato Regular"/>
              </a:rPr>
              <a:t> раза </a:t>
            </a:r>
            <a:r>
              <a:rPr lang="en-US" sz="1400" dirty="0">
                <a:latin typeface="Lato Regular"/>
              </a:rPr>
              <a:t>(0.17422)   </a:t>
            </a:r>
            <a:br>
              <a:rPr lang="en-US" sz="1400" dirty="0">
                <a:latin typeface="Lato Regular"/>
              </a:rPr>
            </a:br>
            <a:r>
              <a:rPr lang="en-US" sz="1400" dirty="0">
                <a:latin typeface="Lato Regular"/>
              </a:rPr>
              <a:t>	</a:t>
            </a:r>
            <a:endParaRPr lang="ru-RU" sz="1400" dirty="0">
              <a:latin typeface="Lato Regular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Lato Regular"/>
              </a:rPr>
              <a:t>(---\-\-\): 38</a:t>
            </a:r>
            <a:r>
              <a:rPr lang="ru-RU" sz="1400" dirty="0">
                <a:latin typeface="Lato Regular"/>
              </a:rPr>
              <a:t> раз </a:t>
            </a:r>
            <a:r>
              <a:rPr lang="en-US" sz="1400" dirty="0">
                <a:latin typeface="Lato Regular"/>
              </a:rPr>
              <a:t>(0.05382)</a:t>
            </a:r>
            <a:br>
              <a:rPr lang="en-US" sz="1400" dirty="0">
                <a:latin typeface="Lato Regular"/>
              </a:rPr>
            </a:br>
            <a:r>
              <a:rPr lang="en-US" sz="1400" dirty="0">
                <a:latin typeface="Lato Regular"/>
              </a:rPr>
              <a:t>   	</a:t>
            </a:r>
            <a:endParaRPr lang="ru-RU" sz="1400" dirty="0">
              <a:latin typeface="Lato Regular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Lato Regular"/>
              </a:rPr>
              <a:t>(-\---\-\): 89</a:t>
            </a:r>
            <a:r>
              <a:rPr lang="ru-RU" sz="1400" dirty="0">
                <a:latin typeface="Lato Regular"/>
              </a:rPr>
              <a:t> раз </a:t>
            </a:r>
            <a:r>
              <a:rPr lang="en-US" sz="1400" dirty="0">
                <a:latin typeface="Lato Regular"/>
              </a:rPr>
              <a:t>(0.12606) </a:t>
            </a:r>
            <a:br>
              <a:rPr lang="en-US" sz="1400" dirty="0">
                <a:latin typeface="Lato Regular"/>
              </a:rPr>
            </a:br>
            <a:r>
              <a:rPr lang="en-US" sz="1400" dirty="0">
                <a:latin typeface="Lato Regular"/>
              </a:rPr>
              <a:t>  		</a:t>
            </a:r>
            <a:endParaRPr lang="ru-RU" sz="1400" dirty="0">
              <a:latin typeface="Lato Regular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Lato Regular"/>
              </a:rPr>
              <a:t>(-\-\---\): 311</a:t>
            </a:r>
            <a:r>
              <a:rPr lang="ru-RU" sz="1400" dirty="0">
                <a:latin typeface="Lato Regular"/>
              </a:rPr>
              <a:t> раз </a:t>
            </a:r>
            <a:r>
              <a:rPr lang="en-US" sz="1400" dirty="0">
                <a:latin typeface="Lato Regular"/>
              </a:rPr>
              <a:t>(0.44050) </a:t>
            </a:r>
            <a:br>
              <a:rPr lang="en-US" sz="1400" dirty="0">
                <a:latin typeface="Lato Regular"/>
              </a:rPr>
            </a:br>
            <a:r>
              <a:rPr lang="en-US" sz="1400" dirty="0">
                <a:latin typeface="Lato Regular"/>
              </a:rPr>
              <a:t>  		</a:t>
            </a:r>
            <a:endParaRPr lang="ru-RU" sz="1400" dirty="0">
              <a:latin typeface="Lato Regular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latin typeface="Lato Regular"/>
              </a:rPr>
              <a:t>(---\---\): 119 раз (0.16855)  </a:t>
            </a:r>
            <a:br>
              <a:rPr lang="en-US" sz="1400" dirty="0">
                <a:latin typeface="Lato Regular"/>
              </a:rPr>
            </a:br>
            <a:r>
              <a:rPr lang="ru-RU" sz="1400" dirty="0">
                <a:latin typeface="Lato Regular"/>
              </a:rPr>
              <a:t> 		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Lato Regular"/>
              </a:rPr>
              <a:t>(-\-----\): 26 раз (0.03682) </a:t>
            </a:r>
            <a:endParaRPr lang="ru-RU" sz="1100" dirty="0">
              <a:latin typeface="Lato Regular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9D17486-1B34-4DA6-B077-B06B1BD5BD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3756018"/>
              </p:ext>
            </p:extLst>
          </p:nvPr>
        </p:nvGraphicFramePr>
        <p:xfrm>
          <a:off x="3779991" y="1894114"/>
          <a:ext cx="6406924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21260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4406329" y="496154"/>
            <a:ext cx="303544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Третий период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22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BB03E61-1995-466D-BE9C-3E22A44D8E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876498"/>
              </p:ext>
            </p:extLst>
          </p:nvPr>
        </p:nvGraphicFramePr>
        <p:xfrm>
          <a:off x="1371600" y="1811786"/>
          <a:ext cx="9104902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83833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6" name="Rectangle 11"/>
              <p:cNvSpPr txBox="1"/>
              <p:nvPr/>
            </p:nvSpPr>
            <p:spPr>
              <a:xfrm>
                <a:off x="590957" y="2483700"/>
                <a:ext cx="5545603" cy="3457037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rIns="45719">
                <a:spAutoFit/>
              </a:bodyPr>
              <a:lstStyle>
                <a:lvl1pPr algn="ctr">
                  <a:lnSpc>
                    <a:spcPct val="150000"/>
                  </a:lnSpc>
                  <a:defRPr sz="900">
                    <a:solidFill>
                      <a:srgbClr val="A7A7A7"/>
                    </a:solidFill>
                    <a:latin typeface="Lato Regular"/>
                    <a:ea typeface="Lato Regular"/>
                    <a:cs typeface="Lato Regular"/>
                    <a:sym typeface="Lato Regular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ПЯЯЯ+ПЯПЯ</m:t>
                        </m:r>
                      </m:e>
                    </m:d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ЯЯПЯ+ЯППЯ+ПЯПЯ</m:t>
                        </m:r>
                      </m:e>
                    </m:d>
                    <m:r>
                      <a:rPr lang="ru-RU" sz="1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ПЯПЯ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выч.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chemeClr val="tx1"/>
                    </a:solidFill>
                  </a:rPr>
                  <a:t> [там же, 430]. </a:t>
                </a:r>
              </a:p>
              <a:p>
                <a:r>
                  <a:rPr lang="ru-RU" sz="1400" dirty="0">
                    <a:solidFill>
                      <a:schemeClr val="tx1"/>
                    </a:solidFill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chemeClr val="tx1"/>
                    </a:solidFill>
                  </a:rPr>
                  <a:t> – это вероятность пиррихия на первой стопе, 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ru-RU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schemeClr val="tx1"/>
                    </a:solidFill>
                  </a:rPr>
                  <a:t> – на третьей</a:t>
                </a: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sz="1800" dirty="0">
                    <a:solidFill>
                      <a:schemeClr val="tx1"/>
                    </a:solidFill>
                  </a:rPr>
                  <a:t>=</a:t>
                </a:r>
                <a:r>
                  <a:rPr lang="ru-RU" sz="1800" b="1" dirty="0">
                    <a:solidFill>
                      <a:schemeClr val="tx1"/>
                    </a:solidFill>
                  </a:rPr>
                  <a:t>0,14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t</a:t>
                </a:r>
                <a:r>
                  <a:rPr lang="ru-RU" sz="1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vs 0,16f</a:t>
                </a:r>
                <a:r>
                  <a:rPr lang="ru-RU" sz="1800" dirty="0">
                    <a:solidFill>
                      <a:schemeClr val="tx1"/>
                    </a:solidFill>
                  </a:rPr>
                  <a:t> – нет статистической значимости</a:t>
                </a:r>
              </a:p>
              <a:p>
                <a:pPr algn="l"/>
                <a:endParaRPr lang="ru-RU" sz="18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sz="1800" dirty="0">
                    <a:solidFill>
                      <a:schemeClr val="tx1"/>
                    </a:solidFill>
                  </a:rPr>
                  <a:t>Третий период: развитие существующих тенденций</a:t>
                </a:r>
              </a:p>
            </p:txBody>
          </p:sp>
        </mc:Choice>
        <mc:Fallback xmlns="">
          <p:sp>
            <p:nvSpPr>
              <p:cNvPr id="346" name="Rectang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57" y="2483700"/>
                <a:ext cx="5545603" cy="3457037"/>
              </a:xfrm>
              <a:prstGeom prst="rect">
                <a:avLst/>
              </a:prstGeom>
              <a:blipFill>
                <a:blip r:embed="rId2"/>
                <a:stretch>
                  <a:fillRect l="-1758" b="-1761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7" name="TextBox 12"/>
          <p:cNvSpPr txBox="1"/>
          <p:nvPr/>
        </p:nvSpPr>
        <p:spPr>
          <a:xfrm>
            <a:off x="4601205" y="601558"/>
            <a:ext cx="313964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Третий период</a:t>
            </a:r>
            <a:endParaRPr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F8C5AC-28D2-41A2-B73B-67409CDA2C23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23</a:t>
            </a:r>
            <a:endParaRPr dirty="0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5456A6D-B950-46BC-9E8F-18D65102D90A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pic>
        <p:nvPicPr>
          <p:cNvPr id="4" name="Рисунок 3" descr="Арфа">
            <a:extLst>
              <a:ext uri="{FF2B5EF4-FFF2-40B4-BE49-F238E27FC236}">
                <a16:creationId xmlns:a16="http://schemas.microsoft.com/office/drawing/2014/main" id="{235A66CE-05DF-478A-A4C8-992692080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4342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2329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8"/>
          <p:cNvSpPr txBox="1"/>
          <p:nvPr/>
        </p:nvSpPr>
        <p:spPr>
          <a:xfrm>
            <a:off x="4539034" y="4611547"/>
            <a:ext cx="2468291" cy="438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 sz="800" spc="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dirty="0"/>
              <a:t>Ритмика четырехстопного ямба у В.Ф. Ходасевича</a:t>
            </a:r>
            <a:endParaRPr dirty="0"/>
          </a:p>
        </p:txBody>
      </p:sp>
      <p:sp>
        <p:nvSpPr>
          <p:cNvPr id="362" name="TextBox 10"/>
          <p:cNvSpPr txBox="1"/>
          <p:nvPr/>
        </p:nvSpPr>
        <p:spPr>
          <a:xfrm>
            <a:off x="1647693" y="2795586"/>
            <a:ext cx="8325493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68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профилей ударности</a:t>
            </a:r>
            <a:endParaRPr dirty="0"/>
          </a:p>
        </p:txBody>
      </p:sp>
      <p:sp>
        <p:nvSpPr>
          <p:cNvPr id="363" name="TextBox 11"/>
          <p:cNvSpPr txBox="1"/>
          <p:nvPr/>
        </p:nvSpPr>
        <p:spPr>
          <a:xfrm>
            <a:off x="1647693" y="2039886"/>
            <a:ext cx="4125486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8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Сравнение</a:t>
            </a:r>
            <a:endParaRPr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1B4BDCD0-FE48-4743-95A8-7E6F2AE4602F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  <p:extLst>
      <p:ext uri="{BB962C8B-B14F-4D97-AF65-F5344CB8AC3E}">
        <p14:creationId xmlns:p14="http://schemas.microsoft.com/office/powerpoint/2010/main" val="36765835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2694321" y="496154"/>
            <a:ext cx="6459459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Сравнение профилей ударности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25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DE68C7A-CCD7-4A69-AB77-6FC82B445C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02474"/>
              </p:ext>
            </p:extLst>
          </p:nvPr>
        </p:nvGraphicFramePr>
        <p:xfrm>
          <a:off x="1371599" y="1811786"/>
          <a:ext cx="9104901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903532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2694321" y="496154"/>
            <a:ext cx="6459459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Сравнение профилей ударности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26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3EAE545-4F72-4657-9CB9-48704184A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4583436"/>
              </p:ext>
            </p:extLst>
          </p:nvPr>
        </p:nvGraphicFramePr>
        <p:xfrm>
          <a:off x="1352049" y="1766142"/>
          <a:ext cx="4572000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DE68C7A-CCD7-4A69-AB77-6FC82B445C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8525794"/>
              </p:ext>
            </p:extLst>
          </p:nvPr>
        </p:nvGraphicFramePr>
        <p:xfrm>
          <a:off x="5943599" y="1766142"/>
          <a:ext cx="4572000" cy="39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978822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11"/>
          <p:cNvSpPr txBox="1"/>
          <p:nvPr/>
        </p:nvSpPr>
        <p:spPr>
          <a:xfrm>
            <a:off x="590957" y="2483700"/>
            <a:ext cx="5545603" cy="2533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lnSpc>
                <a:spcPct val="150000"/>
              </a:lnSpc>
              <a:defRPr sz="900">
                <a:solidFill>
                  <a:srgbClr val="A7A7A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sz="1800" dirty="0">
                <a:solidFill>
                  <a:schemeClr val="tx1"/>
                </a:solidFill>
              </a:rPr>
              <a:t>Ходасевич не следовал языковой тенденции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Это естественно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Важность Пушкина в творчестве Ходасевича и стремление противодействовать архаизации стиха</a:t>
            </a:r>
          </a:p>
        </p:txBody>
      </p:sp>
      <p:sp>
        <p:nvSpPr>
          <p:cNvPr id="347" name="TextBox 12"/>
          <p:cNvSpPr txBox="1"/>
          <p:nvPr/>
        </p:nvSpPr>
        <p:spPr>
          <a:xfrm>
            <a:off x="2866270" y="601558"/>
            <a:ext cx="668067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Сравнение профилей ударности</a:t>
            </a:r>
            <a:endParaRPr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F8C5AC-28D2-41A2-B73B-67409CDA2C23}"/>
              </a:ext>
            </a:extLst>
          </p:cNvPr>
          <p:cNvSpPr txBox="1"/>
          <p:nvPr/>
        </p:nvSpPr>
        <p:spPr>
          <a:xfrm>
            <a:off x="11300670" y="5759672"/>
            <a:ext cx="42896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23</a:t>
            </a:r>
            <a:endParaRPr dirty="0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5456A6D-B950-46BC-9E8F-18D65102D90A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pic>
        <p:nvPicPr>
          <p:cNvPr id="4" name="Рисунок 3" descr="Арфа">
            <a:extLst>
              <a:ext uri="{FF2B5EF4-FFF2-40B4-BE49-F238E27FC236}">
                <a16:creationId xmlns:a16="http://schemas.microsoft.com/office/drawing/2014/main" id="{235A66CE-05DF-478A-A4C8-992692080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4342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0108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8"/>
          <p:cNvSpPr txBox="1"/>
          <p:nvPr/>
        </p:nvSpPr>
        <p:spPr>
          <a:xfrm>
            <a:off x="4539034" y="4611547"/>
            <a:ext cx="2468291" cy="438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 sz="800" spc="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dirty="0"/>
              <a:t>Ритмика четырехстопного ямба у В.Ф. Ходасевича</a:t>
            </a:r>
            <a:endParaRPr dirty="0"/>
          </a:p>
        </p:txBody>
      </p:sp>
      <p:sp>
        <p:nvSpPr>
          <p:cNvPr id="363" name="TextBox 11"/>
          <p:cNvSpPr txBox="1"/>
          <p:nvPr/>
        </p:nvSpPr>
        <p:spPr>
          <a:xfrm>
            <a:off x="2998552" y="2296157"/>
            <a:ext cx="2222722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8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Итоги</a:t>
            </a:r>
            <a:endParaRPr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1B4BDCD0-FE48-4743-95A8-7E6F2AE4602F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  <p:extLst>
      <p:ext uri="{BB962C8B-B14F-4D97-AF65-F5344CB8AC3E}">
        <p14:creationId xmlns:p14="http://schemas.microsoft.com/office/powerpoint/2010/main" val="292713624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Rectangle 5"/>
          <p:cNvSpPr/>
          <p:nvPr/>
        </p:nvSpPr>
        <p:spPr>
          <a:xfrm>
            <a:off x="9467849" y="4836884"/>
            <a:ext cx="2332264" cy="1705431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7" name="Rectangle 9"/>
          <p:cNvSpPr txBox="1"/>
          <p:nvPr/>
        </p:nvSpPr>
        <p:spPr>
          <a:xfrm>
            <a:off x="351795" y="2482422"/>
            <a:ext cx="4507587" cy="3370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lnSpc>
                <a:spcPct val="150000"/>
              </a:lnSpc>
              <a:defRPr sz="900" spc="63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l"/>
            <a:r>
              <a:rPr lang="ru-RU" sz="1600" b="1" dirty="0">
                <a:solidFill>
                  <a:schemeClr val="tx1"/>
                </a:solidFill>
              </a:rPr>
              <a:t>Первый период: </a:t>
            </a:r>
            <a:r>
              <a:rPr lang="ru-RU" sz="1600" dirty="0">
                <a:solidFill>
                  <a:schemeClr val="tx1"/>
                </a:solidFill>
              </a:rPr>
              <a:t>полноударный ямб</a:t>
            </a:r>
            <a:r>
              <a:rPr lang="en-US" sz="1600" dirty="0">
                <a:solidFill>
                  <a:schemeClr val="tx1"/>
                </a:solidFill>
              </a:rPr>
              <a:t>; </a:t>
            </a:r>
            <a:r>
              <a:rPr lang="ru-RU" sz="1600" dirty="0">
                <a:solidFill>
                  <a:schemeClr val="tx1"/>
                </a:solidFill>
              </a:rPr>
              <a:t>первые две стопы практически </a:t>
            </a:r>
            <a:r>
              <a:rPr lang="ru-RU" sz="1600" dirty="0" err="1">
                <a:solidFill>
                  <a:schemeClr val="tx1"/>
                </a:solidFill>
              </a:rPr>
              <a:t>равноударны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  <a:r>
              <a:rPr lang="ru-RU" sz="1600" dirty="0">
                <a:solidFill>
                  <a:schemeClr val="tx1"/>
                </a:solidFill>
              </a:rPr>
              <a:t> классицистические установки в творчестве</a:t>
            </a:r>
          </a:p>
          <a:p>
            <a:pPr algn="l"/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Второй период</a:t>
            </a:r>
            <a:r>
              <a:rPr lang="ru-RU" sz="1600" dirty="0">
                <a:solidFill>
                  <a:schemeClr val="tx1"/>
                </a:solidFill>
              </a:rPr>
              <a:t>: индивидуальное развитие</a:t>
            </a:r>
            <a:r>
              <a:rPr lang="en-US" sz="1600" dirty="0">
                <a:solidFill>
                  <a:schemeClr val="tx1"/>
                </a:solidFill>
              </a:rPr>
              <a:t>; </a:t>
            </a:r>
            <a:r>
              <a:rPr lang="ru-RU" sz="1600" dirty="0">
                <a:solidFill>
                  <a:schemeClr val="tx1"/>
                </a:solidFill>
              </a:rPr>
              <a:t>ослабление акцентуации</a:t>
            </a:r>
          </a:p>
          <a:p>
            <a:pPr algn="l"/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Третий период: </a:t>
            </a:r>
            <a:r>
              <a:rPr lang="ru-RU" sz="1600" dirty="0">
                <a:solidFill>
                  <a:schemeClr val="tx1"/>
                </a:solidFill>
              </a:rPr>
              <a:t>развитие тенденции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378" name="TextBox 11"/>
          <p:cNvSpPr txBox="1"/>
          <p:nvPr/>
        </p:nvSpPr>
        <p:spPr>
          <a:xfrm>
            <a:off x="890643" y="1236924"/>
            <a:ext cx="1563888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7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Итоги</a:t>
            </a:r>
            <a:endParaRPr dirty="0"/>
          </a:p>
        </p:txBody>
      </p:sp>
      <p:pic>
        <p:nvPicPr>
          <p:cNvPr id="12290" name="Picture 2" descr="В.Ф.Ходасевич | ВКонтакте">
            <a:extLst>
              <a:ext uri="{FF2B5EF4-FFF2-40B4-BE49-F238E27FC236}">
                <a16:creationId xmlns:a16="http://schemas.microsoft.com/office/drawing/2014/main" id="{3AD54E10-11D2-4D50-A75C-E525A23C9348}"/>
              </a:ext>
            </a:extLst>
          </p:cNvPr>
          <p:cNvPicPr>
            <a:picLocks noGrp="1" noChangeAspect="1" noChangeArrowheads="1"/>
          </p:cNvPicPr>
          <p:nvPr>
            <p:ph type="pic"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" r="919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8"/>
          <p:cNvSpPr txBox="1"/>
          <p:nvPr/>
        </p:nvSpPr>
        <p:spPr>
          <a:xfrm>
            <a:off x="4539034" y="4611547"/>
            <a:ext cx="2468291" cy="438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 sz="800" spc="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dirty="0"/>
              <a:t>Ритмика четырехстопного ямба у В.Ф. Ходасевича</a:t>
            </a:r>
            <a:endParaRPr dirty="0"/>
          </a:p>
        </p:txBody>
      </p:sp>
      <p:sp>
        <p:nvSpPr>
          <p:cNvPr id="362" name="TextBox 10"/>
          <p:cNvSpPr txBox="1"/>
          <p:nvPr/>
        </p:nvSpPr>
        <p:spPr>
          <a:xfrm>
            <a:off x="2998552" y="2756330"/>
            <a:ext cx="3505201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68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sz="6600" dirty="0"/>
              <a:t>выборки</a:t>
            </a:r>
            <a:endParaRPr sz="6600" dirty="0"/>
          </a:p>
        </p:txBody>
      </p:sp>
      <p:sp>
        <p:nvSpPr>
          <p:cNvPr id="363" name="TextBox 11"/>
          <p:cNvSpPr txBox="1"/>
          <p:nvPr/>
        </p:nvSpPr>
        <p:spPr>
          <a:xfrm>
            <a:off x="2998552" y="2028368"/>
            <a:ext cx="3753590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8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Описание</a:t>
            </a:r>
            <a:endParaRPr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1B4BDCD0-FE48-4743-95A8-7E6F2AE4602F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  <p:extLst>
      <p:ext uri="{BB962C8B-B14F-4D97-AF65-F5344CB8AC3E}">
        <p14:creationId xmlns:p14="http://schemas.microsoft.com/office/powerpoint/2010/main" val="3570731473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Rectangle 5"/>
          <p:cNvSpPr/>
          <p:nvPr/>
        </p:nvSpPr>
        <p:spPr>
          <a:xfrm>
            <a:off x="-142160" y="2595884"/>
            <a:ext cx="12329065" cy="2759671"/>
          </a:xfrm>
          <a:prstGeom prst="rect">
            <a:avLst/>
          </a:prstGeom>
          <a:solidFill>
            <a:srgbClr val="1E1E1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98" name="TextBox 4"/>
          <p:cNvSpPr txBox="1"/>
          <p:nvPr/>
        </p:nvSpPr>
        <p:spPr>
          <a:xfrm>
            <a:off x="1195515" y="3204982"/>
            <a:ext cx="4145661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87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sz="8000" dirty="0"/>
              <a:t>Спасибо</a:t>
            </a:r>
            <a:endParaRPr sz="8000" dirty="0"/>
          </a:p>
        </p:txBody>
      </p:sp>
      <p:sp>
        <p:nvSpPr>
          <p:cNvPr id="699" name="TextBox 5"/>
          <p:cNvSpPr txBox="1"/>
          <p:nvPr/>
        </p:nvSpPr>
        <p:spPr>
          <a:xfrm>
            <a:off x="7383202" y="4626668"/>
            <a:ext cx="201593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 spc="600">
                <a:solidFill>
                  <a:srgbClr val="FFFFFF"/>
                </a:solidFill>
                <a:latin typeface="Lato Semibold"/>
                <a:ea typeface="Lato Semibold"/>
                <a:cs typeface="Lato Semibold"/>
                <a:sym typeface="Lato Semibold"/>
              </a:defRPr>
            </a:lvl1pPr>
          </a:lstStyle>
          <a:p>
            <a:r>
              <a:rPr lang="ru-RU" dirty="0"/>
              <a:t>ЗА ВНИМАНИЕ</a:t>
            </a:r>
            <a:endParaRPr dirty="0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EA41E939-A376-4D9F-B75F-82D6547CE62D}"/>
              </a:ext>
            </a:extLst>
          </p:cNvPr>
          <p:cNvSpPr txBox="1"/>
          <p:nvPr/>
        </p:nvSpPr>
        <p:spPr>
          <a:xfrm rot="5400000">
            <a:off x="9210213" y="3782062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11"/>
          <p:cNvSpPr txBox="1"/>
          <p:nvPr/>
        </p:nvSpPr>
        <p:spPr>
          <a:xfrm>
            <a:off x="550397" y="1967964"/>
            <a:ext cx="5545603" cy="4432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lnSpc>
                <a:spcPct val="150000"/>
              </a:lnSpc>
              <a:defRPr sz="900">
                <a:solidFill>
                  <a:srgbClr val="A7A7A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l"/>
            <a:r>
              <a:rPr lang="ru-RU" sz="3200" dirty="0">
                <a:solidFill>
                  <a:schemeClr val="tx1"/>
                </a:solidFill>
              </a:rPr>
              <a:t>130 </a:t>
            </a:r>
            <a:r>
              <a:rPr lang="ru-RU" sz="3200" i="1" dirty="0">
                <a:solidFill>
                  <a:schemeClr val="tx1"/>
                </a:solidFill>
              </a:rPr>
              <a:t>Я4</a:t>
            </a:r>
            <a:r>
              <a:rPr lang="ru-RU" sz="3200" dirty="0">
                <a:solidFill>
                  <a:schemeClr val="tx1"/>
                </a:solidFill>
              </a:rPr>
              <a:t> стихотворений от 1904-го до 1939-го года</a:t>
            </a:r>
          </a:p>
          <a:p>
            <a:pPr algn="l"/>
            <a:endParaRPr lang="ru-RU" sz="3200" dirty="0">
              <a:solidFill>
                <a:schemeClr val="tx1"/>
              </a:solidFill>
            </a:endParaRPr>
          </a:p>
          <a:p>
            <a:pPr algn="l"/>
            <a:r>
              <a:rPr lang="ru-RU" sz="3200" dirty="0">
                <a:solidFill>
                  <a:schemeClr val="tx1"/>
                </a:solidFill>
              </a:rPr>
              <a:t>Общее количество строк - 2202</a:t>
            </a:r>
          </a:p>
          <a:p>
            <a:pPr algn="l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7" name="TextBox 12"/>
          <p:cNvSpPr txBox="1"/>
          <p:nvPr/>
        </p:nvSpPr>
        <p:spPr>
          <a:xfrm>
            <a:off x="5186617" y="591568"/>
            <a:ext cx="181876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Выборка</a:t>
            </a:r>
            <a:endParaRPr dirty="0"/>
          </a:p>
        </p:txBody>
      </p:sp>
      <p:pic>
        <p:nvPicPr>
          <p:cNvPr id="4" name="Рисунок 3" descr="Статистика">
            <a:extLst>
              <a:ext uri="{FF2B5EF4-FFF2-40B4-BE49-F238E27FC236}">
                <a16:creationId xmlns:a16="http://schemas.microsoft.com/office/drawing/2014/main" id="{B567EE6D-CEA6-42B4-93A4-4ED8ABC6A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25242" y="2763114"/>
            <a:ext cx="1331771" cy="1331771"/>
          </a:xfrm>
          <a:prstGeom prst="rect">
            <a:avLst/>
          </a:prstGeom>
        </p:spPr>
      </p:pic>
      <p:sp>
        <p:nvSpPr>
          <p:cNvPr id="11" name="TextBox 7">
            <a:extLst>
              <a:ext uri="{FF2B5EF4-FFF2-40B4-BE49-F238E27FC236}">
                <a16:creationId xmlns:a16="http://schemas.microsoft.com/office/drawing/2014/main" id="{3AF8C5AC-28D2-41A2-B73B-67409CDA2C23}"/>
              </a:ext>
            </a:extLst>
          </p:cNvPr>
          <p:cNvSpPr txBox="1"/>
          <p:nvPr/>
        </p:nvSpPr>
        <p:spPr>
          <a:xfrm>
            <a:off x="11300670" y="5759672"/>
            <a:ext cx="260647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4</a:t>
            </a:r>
            <a:endParaRPr dirty="0"/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AE0BD595-7062-4611-A869-B7C281DDD0E6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4242448" y="527253"/>
            <a:ext cx="370710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Выборка по годам</a:t>
            </a:r>
            <a:endParaRPr dirty="0"/>
          </a:p>
        </p:txBody>
      </p:sp>
      <p:graphicFrame>
        <p:nvGraphicFramePr>
          <p:cNvPr id="9" name="Рисунок 8">
            <a:extLst>
              <a:ext uri="{FF2B5EF4-FFF2-40B4-BE49-F238E27FC236}">
                <a16:creationId xmlns:a16="http://schemas.microsoft.com/office/drawing/2014/main" id="{A8890DDB-48E4-4252-8D25-68743FA67816}"/>
              </a:ext>
            </a:extLst>
          </p:cNvPr>
          <p:cNvGraphicFramePr>
            <a:graphicFrameLocks noGrp="1"/>
          </p:cNvGraphicFramePr>
          <p:nvPr>
            <p:ph type="pic" sz="half" idx="13"/>
            <p:extLst>
              <p:ext uri="{D42A27DB-BD31-4B8C-83A1-F6EECF244321}">
                <p14:modId xmlns:p14="http://schemas.microsoft.com/office/powerpoint/2010/main" val="2602618906"/>
              </p:ext>
            </p:extLst>
          </p:nvPr>
        </p:nvGraphicFramePr>
        <p:xfrm>
          <a:off x="2324100" y="1808791"/>
          <a:ext cx="7805738" cy="439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260647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5</a:t>
            </a:r>
            <a:endParaRPr dirty="0"/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2F50850B-E8CB-4682-A42E-114E8847D78E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  <p:extLst>
      <p:ext uri="{BB962C8B-B14F-4D97-AF65-F5344CB8AC3E}">
        <p14:creationId xmlns:p14="http://schemas.microsoft.com/office/powerpoint/2010/main" val="16299621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4093369" y="611354"/>
            <a:ext cx="400526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Профиль ударности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260647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6</a:t>
            </a:r>
            <a:endParaRPr dirty="0"/>
          </a:p>
        </p:txBody>
      </p:sp>
      <p:graphicFrame>
        <p:nvGraphicFramePr>
          <p:cNvPr id="8" name="Рисунок 7">
            <a:extLst>
              <a:ext uri="{FF2B5EF4-FFF2-40B4-BE49-F238E27FC236}">
                <a16:creationId xmlns:a16="http://schemas.microsoft.com/office/drawing/2014/main" id="{24940646-7898-4B62-8F7C-239C8792B2AA}"/>
              </a:ext>
            </a:extLst>
          </p:cNvPr>
          <p:cNvGraphicFramePr>
            <a:graphicFrameLocks noGrp="1"/>
          </p:cNvGraphicFramePr>
          <p:nvPr>
            <p:ph type="pic" sz="half" idx="13"/>
            <p:extLst>
              <p:ext uri="{D42A27DB-BD31-4B8C-83A1-F6EECF244321}">
                <p14:modId xmlns:p14="http://schemas.microsoft.com/office/powerpoint/2010/main" val="634779316"/>
              </p:ext>
            </p:extLst>
          </p:nvPr>
        </p:nvGraphicFramePr>
        <p:xfrm>
          <a:off x="2324100" y="2011680"/>
          <a:ext cx="7805738" cy="383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6">
            <a:extLst>
              <a:ext uri="{FF2B5EF4-FFF2-40B4-BE49-F238E27FC236}">
                <a16:creationId xmlns:a16="http://schemas.microsoft.com/office/drawing/2014/main" id="{F32AB2B9-666D-4CC9-B5C6-6DCF03B08AC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  <p:extLst>
      <p:ext uri="{BB962C8B-B14F-4D97-AF65-F5344CB8AC3E}">
        <p14:creationId xmlns:p14="http://schemas.microsoft.com/office/powerpoint/2010/main" val="100390851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11"/>
          <p:cNvSpPr txBox="1"/>
          <p:nvPr/>
        </p:nvSpPr>
        <p:spPr>
          <a:xfrm>
            <a:off x="550397" y="2393776"/>
            <a:ext cx="5545603" cy="3266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lnSpc>
                <a:spcPct val="150000"/>
              </a:lnSpc>
              <a:defRPr sz="900">
                <a:solidFill>
                  <a:srgbClr val="A7A7A7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l"/>
            <a:r>
              <a:rPr lang="ru-RU" sz="2000" dirty="0">
                <a:solidFill>
                  <a:schemeClr val="tx1"/>
                </a:solidFill>
              </a:rPr>
              <a:t>1.	(-\-\-\-\) – 540 раз (0,24523)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2.	(---\-\-\) – 153 раза (0,06948)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3.	(-\---\-\) – 265 раз (0,12034)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4.	(-\-\---\) – 921 раз (0,41825)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5.	(---\---\) – 275 раз (0,12488)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6.	(-\-----\) – 48 раз (0,02179)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47" name="TextBox 12"/>
          <p:cNvSpPr txBox="1"/>
          <p:nvPr/>
        </p:nvSpPr>
        <p:spPr>
          <a:xfrm>
            <a:off x="4096356" y="601558"/>
            <a:ext cx="399083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Ямбические формы</a:t>
            </a:r>
            <a:endParaRPr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AF8C5AC-28D2-41A2-B73B-67409CDA2C23}"/>
              </a:ext>
            </a:extLst>
          </p:cNvPr>
          <p:cNvSpPr txBox="1"/>
          <p:nvPr/>
        </p:nvSpPr>
        <p:spPr>
          <a:xfrm>
            <a:off x="11300670" y="5759672"/>
            <a:ext cx="260647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7</a:t>
            </a:r>
            <a:endParaRPr dirty="0"/>
          </a:p>
        </p:txBody>
      </p:sp>
      <p:pic>
        <p:nvPicPr>
          <p:cNvPr id="3" name="Рисунок 2" descr="Круговая диаграмма">
            <a:extLst>
              <a:ext uri="{FF2B5EF4-FFF2-40B4-BE49-F238E27FC236}">
                <a16:creationId xmlns:a16="http://schemas.microsoft.com/office/drawing/2014/main" id="{83518A50-2B5A-4C6C-B241-617135C7C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9990" y="3429000"/>
            <a:ext cx="914400" cy="914400"/>
          </a:xfrm>
          <a:prstGeom prst="rect">
            <a:avLst/>
          </a:prstGeom>
        </p:spPr>
      </p:pic>
      <p:sp>
        <p:nvSpPr>
          <p:cNvPr id="9" name="TextBox 6">
            <a:extLst>
              <a:ext uri="{FF2B5EF4-FFF2-40B4-BE49-F238E27FC236}">
                <a16:creationId xmlns:a16="http://schemas.microsoft.com/office/drawing/2014/main" id="{85456A6D-B950-46BC-9E8F-18D65102D90A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  <p:extLst>
      <p:ext uri="{BB962C8B-B14F-4D97-AF65-F5344CB8AC3E}">
        <p14:creationId xmlns:p14="http://schemas.microsoft.com/office/powerpoint/2010/main" val="22327364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2"/>
          <p:cNvSpPr txBox="1"/>
          <p:nvPr/>
        </p:nvSpPr>
        <p:spPr>
          <a:xfrm>
            <a:off x="3916237" y="611354"/>
            <a:ext cx="435952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Ритмический словарь</a:t>
            </a:r>
            <a:endParaRPr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99A3F3B-506A-4004-A32A-30CD9F6FAE01}"/>
              </a:ext>
            </a:extLst>
          </p:cNvPr>
          <p:cNvSpPr txBox="1"/>
          <p:nvPr/>
        </p:nvSpPr>
        <p:spPr>
          <a:xfrm>
            <a:off x="11300670" y="5759672"/>
            <a:ext cx="260647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rgbClr val="A7A7A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ru-RU" dirty="0"/>
              <a:t>8</a:t>
            </a:r>
            <a:endParaRPr dirty="0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9B03139-0CF0-4E86-9487-0A8DEDAFBF34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  <p:graphicFrame>
        <p:nvGraphicFramePr>
          <p:cNvPr id="9" name="Рисунок 8">
            <a:extLst>
              <a:ext uri="{FF2B5EF4-FFF2-40B4-BE49-F238E27FC236}">
                <a16:creationId xmlns:a16="http://schemas.microsoft.com/office/drawing/2014/main" id="{50BDC5CF-77A8-4081-AC2A-832101231905}"/>
              </a:ext>
            </a:extLst>
          </p:cNvPr>
          <p:cNvGraphicFramePr>
            <a:graphicFrameLocks noGrp="1"/>
          </p:cNvGraphicFramePr>
          <p:nvPr>
            <p:ph type="pic" sz="half" idx="13"/>
            <p:extLst>
              <p:ext uri="{D42A27DB-BD31-4B8C-83A1-F6EECF244321}">
                <p14:modId xmlns:p14="http://schemas.microsoft.com/office/powerpoint/2010/main" val="1874712947"/>
              </p:ext>
            </p:extLst>
          </p:nvPr>
        </p:nvGraphicFramePr>
        <p:xfrm>
          <a:off x="2324100" y="1972491"/>
          <a:ext cx="7805738" cy="3869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9429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Rectangle 8"/>
          <p:cNvSpPr txBox="1"/>
          <p:nvPr/>
        </p:nvSpPr>
        <p:spPr>
          <a:xfrm>
            <a:off x="4539034" y="4611547"/>
            <a:ext cx="2468291" cy="438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50000"/>
              </a:lnSpc>
              <a:defRPr sz="800" spc="200">
                <a:solidFill>
                  <a:srgbClr val="808080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ru-RU" dirty="0"/>
              <a:t>Ритмика четырехстопного ямба у В.Ф. Ходасевича</a:t>
            </a:r>
            <a:endParaRPr dirty="0"/>
          </a:p>
        </p:txBody>
      </p:sp>
      <p:sp>
        <p:nvSpPr>
          <p:cNvPr id="362" name="TextBox 10"/>
          <p:cNvSpPr txBox="1"/>
          <p:nvPr/>
        </p:nvSpPr>
        <p:spPr>
          <a:xfrm>
            <a:off x="2998552" y="2756330"/>
            <a:ext cx="4503795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68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на периоды</a:t>
            </a:r>
            <a:endParaRPr dirty="0"/>
          </a:p>
        </p:txBody>
      </p:sp>
      <p:sp>
        <p:nvSpPr>
          <p:cNvPr id="363" name="TextBox 11"/>
          <p:cNvSpPr txBox="1"/>
          <p:nvPr/>
        </p:nvSpPr>
        <p:spPr>
          <a:xfrm>
            <a:off x="2998552" y="2028368"/>
            <a:ext cx="4503795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800">
                <a:solidFill>
                  <a:srgbClr val="1E1E1E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ru-RU" dirty="0"/>
              <a:t>Разделение</a:t>
            </a:r>
            <a:endParaRPr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1B4BDCD0-FE48-4743-95A8-7E6F2AE4602F}"/>
              </a:ext>
            </a:extLst>
          </p:cNvPr>
          <p:cNvSpPr txBox="1"/>
          <p:nvPr/>
        </p:nvSpPr>
        <p:spPr>
          <a:xfrm rot="5400000">
            <a:off x="9144121" y="2999243"/>
            <a:ext cx="463684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A7A7A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ru-RU" sz="1200" dirty="0"/>
              <a:t>НУГ «Метрическая организация стиха во взаимодействии традиций»</a:t>
            </a:r>
          </a:p>
        </p:txBody>
      </p:sp>
    </p:spTree>
    <p:extLst>
      <p:ext uri="{BB962C8B-B14F-4D97-AF65-F5344CB8AC3E}">
        <p14:creationId xmlns:p14="http://schemas.microsoft.com/office/powerpoint/2010/main" val="14379646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1036</Words>
  <Application>Microsoft Office PowerPoint</Application>
  <PresentationFormat>Широкоэкранный</PresentationFormat>
  <Paragraphs>191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Lato Regular</vt:lpstr>
      <vt:lpstr>Lato Semibold</vt:lpstr>
      <vt:lpstr>Montserrat</vt:lpstr>
      <vt:lpstr>Montserrat Bold</vt:lpstr>
      <vt:lpstr>Montserrat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</dc:creator>
  <cp:lastModifiedBy>Осокин Дмитрий Андреевич</cp:lastModifiedBy>
  <cp:revision>21</cp:revision>
  <dcterms:modified xsi:type="dcterms:W3CDTF">2020-12-12T08:58:05Z</dcterms:modified>
</cp:coreProperties>
</file>