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6" r:id="rId17"/>
    <p:sldId id="277" r:id="rId18"/>
    <p:sldId id="273" r:id="rId19"/>
    <p:sldId id="274" r:id="rId20"/>
    <p:sldId id="275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D7C75-ECF2-4073-91E6-8B8D84C40B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4EA79F-05DB-4BCD-9743-D8181C6B2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9E720-0FBD-4C9F-B441-97EB7D2F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170D-194A-48F7-848C-8F0BA0FECF2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5C060D-DC4B-4A33-BB8E-5CC0D9F32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8C21CF-33C0-49A9-903D-A541CDD3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D5D-DC2D-4AF3-BB5B-FB60D147E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38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95BA8-CE09-44AF-8C4B-B68EBE6C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7084EB-0A57-4487-AF89-04541B1A7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2F30AE-2A33-4251-8BBE-98E157E10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170D-194A-48F7-848C-8F0BA0FECF2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214255-7947-4728-AB78-327DDEE6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2FA36F-8A18-4B9A-8927-45C1C86E8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D5D-DC2D-4AF3-BB5B-FB60D147E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5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C93157-317B-4ABF-9627-F7DFABD1F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F44EB2-4714-4279-BA27-DAD4717B2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4B0E75-FA6F-42CE-9900-02EEECBE5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170D-194A-48F7-848C-8F0BA0FECF2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91C07-57D0-4B22-B7FC-266390E1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854565-4B06-4B9D-9004-08507F39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D5D-DC2D-4AF3-BB5B-FB60D147E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5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68B45-FF17-40BB-B831-859BB5B6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3FD02E-D729-4E2B-98D2-3AFEFA91C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665360-A53F-4517-B9CA-5FBF9419B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170D-194A-48F7-848C-8F0BA0FECF2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5BA91-7D20-46C1-B596-8EC83D137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064A23-409F-49E3-A4C3-54566420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D5D-DC2D-4AF3-BB5B-FB60D147E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7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6A69F-4999-44FC-9E2A-317ECA8A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665104-9FBF-4FD6-A36E-C42CCA82A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F9B909-C239-4E15-A193-3A48343B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170D-194A-48F7-848C-8F0BA0FECF2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6BD1EB-FFDF-45CB-8998-75648F5C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83A6BF-4A1F-414A-9375-1EEE3C9C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D5D-DC2D-4AF3-BB5B-FB60D147E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4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7E293-5A9B-4F65-BA80-9314E953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789291-5F8D-47C8-AA07-AFD222D0B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EFC49C-2397-4C4F-8FE0-5B148200D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794C07-C91A-432A-A42F-A18ECA80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170D-194A-48F7-848C-8F0BA0FECF2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3EA35-599A-4E77-B25E-71A2A4EF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A9AD2D-F6FC-44E7-BDEF-381CE1D4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D5D-DC2D-4AF3-BB5B-FB60D147E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7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088A6-F4DD-493C-A86F-004A823D3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7816E6-9768-45AE-9BC2-EBFF7E6A9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687ACE-4019-4EAD-AEB7-958C0AEC7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DAB6B8-3A2D-4827-893F-95793A878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4B3137-7274-4934-96BE-1A3FE6AB5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851B4F-AC2E-4D85-8438-F110874E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170D-194A-48F7-848C-8F0BA0FECF2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48C59A-1316-4291-807E-158B68B67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73D54C-F91B-4AD6-AF05-023A02D3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D5D-DC2D-4AF3-BB5B-FB60D147E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1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BF1CA-A73C-4BC5-BF32-67CF150B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A603E6-C3F0-4E8A-AEF2-601CD21AB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170D-194A-48F7-848C-8F0BA0FECF2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91019D-2DF7-4538-9AFD-369BC992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6E4710-4EC2-4218-9775-A8827798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D5D-DC2D-4AF3-BB5B-FB60D147E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9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FF55BB-3209-45B2-BE5A-D75B57EE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170D-194A-48F7-848C-8F0BA0FECF2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334FC9-AC06-4F52-8AC1-D4581815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E90A27-CC33-4B72-A128-57A5D8A6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D5D-DC2D-4AF3-BB5B-FB60D147E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1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9E631-01C4-4F5F-95A1-2DA6A247E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AF81E2-F345-4CC3-B885-DD936DBD7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CA3736-7F62-4191-8105-1317F64C5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F1C072-57CB-46FC-8F50-A26AF59C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170D-194A-48F7-848C-8F0BA0FECF2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0A11B5-6876-48DB-BD3E-F1A08C52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E59382-A768-44D4-8613-1E0D71BA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D5D-DC2D-4AF3-BB5B-FB60D147E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0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B21EC-9C5B-4E6C-9359-28B20E29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174EA8-DC06-44D1-98A4-BE1C0A189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5C779E-6FC9-41A0-9AAD-E3A367EDB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12584E-877C-4C7F-AEE0-426E8D4B8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170D-194A-48F7-848C-8F0BA0FECF2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44D140-28FC-4C30-97FC-C34C3605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7163F-56D3-4533-A383-1FE97D07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79D5D-DC2D-4AF3-BB5B-FB60D147E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89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2ADF7-D750-4918-8FE8-AA6FBFFE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4FAE3D-A012-44E3-B452-7302971D0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C999B3-CA60-465F-AC18-52B20218C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B170D-194A-48F7-848C-8F0BA0FECF2C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5E9F1-08B9-4A3A-A295-32223521A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568933-6C04-47BF-B870-6B7FFF245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79D5D-DC2D-4AF3-BB5B-FB60D147E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9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48E99-2517-4800-8C65-F3F522B62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ru-RU" dirty="0"/>
              <a:t>Корпус-2020: что нового?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001303-643E-47AB-8889-5D48957DA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0" y="4947920"/>
            <a:ext cx="10749280" cy="159511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Татьяна Земскова</a:t>
            </a:r>
          </a:p>
          <a:p>
            <a:pPr algn="r"/>
            <a:endParaRPr lang="ru-RU" dirty="0"/>
          </a:p>
          <a:p>
            <a:pPr algn="r"/>
            <a:endParaRPr lang="ru-RU" dirty="0"/>
          </a:p>
          <a:p>
            <a:r>
              <a:rPr lang="ru-RU" sz="1800" dirty="0"/>
              <a:t>30. 01. 2020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F20CFF-3FFC-4BD8-8402-1EA9DE044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59"/>
          <a:stretch/>
        </p:blipFill>
        <p:spPr>
          <a:xfrm>
            <a:off x="0" y="-71119"/>
            <a:ext cx="12192000" cy="30683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559078-429D-461E-91BD-E01BC9B5B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600" y="6086343"/>
            <a:ext cx="1263155" cy="3745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A129DD-7F65-473A-8C83-0718A2E24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432" y="6080873"/>
            <a:ext cx="1648814" cy="37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8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DCBF6-E5DE-451F-86EC-25296EDEB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проверки: </a:t>
            </a:r>
            <a:r>
              <a:rPr lang="en-US" dirty="0"/>
              <a:t>Specific forms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957474-F9E4-44BC-9A6A-574F26597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6728" y="1825625"/>
            <a:ext cx="2857072" cy="4351338"/>
          </a:xfrm>
        </p:spPr>
        <p:txBody>
          <a:bodyPr/>
          <a:lstStyle/>
          <a:p>
            <a:r>
              <a:rPr lang="ru-RU" dirty="0"/>
              <a:t>Строчки со спондеями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0E4585-ACBB-4986-9818-C729BA7E1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87" y="1825625"/>
            <a:ext cx="74210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17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077E7-123E-4BE1-94DE-59DF5481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проверки: </a:t>
            </a:r>
            <a:r>
              <a:rPr lang="en-US" dirty="0"/>
              <a:t>Probably errors in lines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179DD9-A4C6-4E71-BC41-978F71A2A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786" y="1825625"/>
            <a:ext cx="2935014" cy="4351338"/>
          </a:xfrm>
        </p:spPr>
        <p:txBody>
          <a:bodyPr/>
          <a:lstStyle/>
          <a:p>
            <a:r>
              <a:rPr lang="ru-RU" dirty="0"/>
              <a:t>Отсутствие ударения на последнем сильном месте,</a:t>
            </a:r>
          </a:p>
          <a:p>
            <a:r>
              <a:rPr lang="ru-RU" dirty="0"/>
              <a:t>Иная </a:t>
            </a:r>
            <a:r>
              <a:rPr lang="ru-RU" dirty="0" err="1"/>
              <a:t>стопность</a:t>
            </a:r>
            <a:r>
              <a:rPr lang="ru-RU" dirty="0"/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D31F4A-1B58-4FC8-BE60-C98FA9C97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894" y="2178050"/>
            <a:ext cx="8063018" cy="34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18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F6013-84C6-46F6-8158-B59418EE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16" y="147666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Система проверки: полуавтоматическая замена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A7C43E-DFAE-44BC-8E31-E62F87332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9157"/>
            <a:ext cx="10515600" cy="3673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Зачем:</a:t>
            </a:r>
          </a:p>
          <a:p>
            <a:r>
              <a:rPr lang="ru-RU" sz="2000" dirty="0"/>
              <a:t>Унификация разметки (более 150 разметчиков за 6 лет!) </a:t>
            </a:r>
            <a:r>
              <a:rPr lang="ru-RU" sz="2000" b="1" dirty="0"/>
              <a:t>с учетом контекста</a:t>
            </a:r>
            <a:r>
              <a:rPr lang="ru-RU" sz="2000" dirty="0"/>
              <a:t>,</a:t>
            </a:r>
          </a:p>
          <a:p>
            <a:r>
              <a:rPr lang="ru-RU" sz="2000" dirty="0"/>
              <a:t>Быстрая коррекция ошибок или коррекция в случае изменения акцентного статуса единицы,</a:t>
            </a:r>
          </a:p>
          <a:p>
            <a:r>
              <a:rPr lang="ru-RU" sz="2000" dirty="0"/>
              <a:t>Автоматическая коррекция результатов анализа после изменения ударения. </a:t>
            </a:r>
          </a:p>
          <a:p>
            <a:pPr marL="0" indent="0">
              <a:buNone/>
            </a:pPr>
            <a:r>
              <a:rPr lang="ru-RU" sz="2000" dirty="0"/>
              <a:t>Что делать:</a:t>
            </a:r>
          </a:p>
          <a:p>
            <a:r>
              <a:rPr lang="ru-RU" sz="2000" dirty="0"/>
              <a:t>Поставить точку в кружочек под нужным вариантом: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860BAB-EEE6-4F7E-ADD0-A668B355A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3554"/>
            <a:ext cx="12192000" cy="19144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F46562-8DCB-4312-BCBB-76EC844AC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6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29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9B5C3-9217-4D14-9E4A-4CD070A8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прозой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33CFCC-4D0F-4AFA-9443-48B912C99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Исправлена ошибка, искажающая анализ</a:t>
            </a:r>
            <a:br>
              <a:rPr lang="ru-RU" dirty="0"/>
            </a:br>
            <a:r>
              <a:rPr lang="ru-RU" dirty="0"/>
              <a:t>и занижающая количество </a:t>
            </a:r>
            <a:br>
              <a:rPr lang="ru-RU" dirty="0"/>
            </a:br>
            <a:r>
              <a:rPr lang="ru-RU" dirty="0"/>
              <a:t>анализируемых слов почти на треть, </a:t>
            </a:r>
          </a:p>
          <a:p>
            <a:r>
              <a:rPr lang="ru-RU" dirty="0"/>
              <a:t>Добавлена категория текстов </a:t>
            </a:r>
            <a:br>
              <a:rPr lang="ru-RU" dirty="0"/>
            </a:br>
            <a:r>
              <a:rPr lang="ru-RU" dirty="0"/>
              <a:t>«случайные </a:t>
            </a:r>
            <a:r>
              <a:rPr lang="ru-RU" dirty="0" err="1"/>
              <a:t>стихоподобные</a:t>
            </a:r>
            <a:r>
              <a:rPr lang="ru-RU" dirty="0"/>
              <a:t> фрагменты»,</a:t>
            </a:r>
          </a:p>
          <a:p>
            <a:r>
              <a:rPr lang="ru-RU" dirty="0"/>
              <a:t>Добавлен автоматический поиск и </a:t>
            </a:r>
            <a:br>
              <a:rPr lang="ru-RU" dirty="0"/>
            </a:br>
            <a:r>
              <a:rPr lang="ru-RU" dirty="0"/>
              <a:t>анализ случайных </a:t>
            </a:r>
            <a:r>
              <a:rPr lang="ru-RU" dirty="0" err="1"/>
              <a:t>стихоподобных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фрагментов (классические размеры любой </a:t>
            </a:r>
            <a:r>
              <a:rPr lang="ru-RU" dirty="0" err="1"/>
              <a:t>стопности</a:t>
            </a:r>
            <a:r>
              <a:rPr lang="ru-RU" dirty="0"/>
              <a:t>), </a:t>
            </a:r>
          </a:p>
          <a:p>
            <a:pPr algn="just"/>
            <a:r>
              <a:rPr lang="ru-RU" dirty="0"/>
              <a:t>В анализ прозы добавлена речевая модель (все классические размеры любой </a:t>
            </a:r>
            <a:r>
              <a:rPr lang="ru-RU" dirty="0" err="1"/>
              <a:t>стопности</a:t>
            </a:r>
            <a:r>
              <a:rPr lang="ru-RU" dirty="0"/>
              <a:t>),</a:t>
            </a:r>
          </a:p>
          <a:p>
            <a:pPr algn="just"/>
            <a:r>
              <a:rPr lang="ru-RU" dirty="0"/>
              <a:t>Прозаический корпус расширился примерно в 4 раза и сейчас насчитывает 585 365 ритмических слов на русском, белорусском, немецком, голландском, древнегреческом, украинском и английском языках.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C8A576-CB01-4928-BA59-D59E74ED0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292" y="254001"/>
            <a:ext cx="4532787" cy="348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06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0D8DF-B624-4DCD-ADF9-C147B444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9B5CDF-876F-4192-8241-A8796CEDF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8A5FF6-43A6-4EFF-8CEA-C548EAAAB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380"/>
            <a:ext cx="12192000" cy="57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640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4F825-AA5B-4D6D-8419-C7062AAD5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63AD7-884D-4BBD-BB5C-8502034F3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DA7E0-3155-40DF-91AE-4150E575A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711"/>
            <a:ext cx="12192000" cy="62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32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553D5-2BFE-43A4-8BCC-10930829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Улучшение анализа: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A335C1-1025-43A0-93DD-4AE314002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Возможность проанализировать корпус текстов как один,</a:t>
            </a:r>
          </a:p>
          <a:p>
            <a:r>
              <a:rPr lang="ru-RU" dirty="0"/>
              <a:t>Составление ритмического словаря по стихотворным текстам,</a:t>
            </a:r>
          </a:p>
          <a:p>
            <a:r>
              <a:rPr lang="ru-RU" dirty="0"/>
              <a:t>Работа с полиметрией (разделение по размерам и отдельный анализ),</a:t>
            </a:r>
          </a:p>
          <a:p>
            <a:r>
              <a:rPr lang="ru-RU" dirty="0"/>
              <a:t>Работа с дактилическими окончаниями,</a:t>
            </a:r>
          </a:p>
          <a:p>
            <a:r>
              <a:rPr lang="ru-RU" dirty="0"/>
              <a:t>Добавление текстов на польском, шведском и французском,</a:t>
            </a:r>
          </a:p>
          <a:p>
            <a:r>
              <a:rPr lang="ru-RU" dirty="0"/>
              <a:t>А еще…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279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E80C4F-0C99-496C-8C8A-80C2CA86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работы не только с силлабо-тоникой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389593-BD09-4092-B87B-AD0B07BEB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44" y="1588640"/>
            <a:ext cx="11760804" cy="43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4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00801-AB67-4A4A-A6F4-FA94F1AF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Выгрузка статистических таблиц </a:t>
            </a:r>
            <a:br>
              <a:rPr lang="ru-RU" dirty="0"/>
            </a:br>
            <a:r>
              <a:rPr lang="ru-RU" dirty="0"/>
              <a:t>(почти готово)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AEB75-DE7C-4497-972D-ADDF89945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C6E26D-9A0D-46AA-91CB-AF7563996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0944"/>
            <a:ext cx="9609331" cy="503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44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F8CA1-41E4-4434-98C7-EF5B0404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Предварительный анализ текста без загрузки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EFB959-DC0A-41B4-B174-4BE7DD517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65FEE1-AB9B-4C5E-BF1B-59E5DBE1F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8"/>
            <a:ext cx="12192000" cy="588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1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C287E-51B6-414C-8FF9-0ED810C1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7008A-4254-4756-B1E8-D4C7667C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612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/>
              <a:t>Основные изменения в корпусе: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dirty="0"/>
              <a:t>Аппарат поиска,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dirty="0"/>
              <a:t>Система проверки автоматической и ручной разметки,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dirty="0"/>
              <a:t>Работа с прозой, в том числе с речевыми моделями,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dirty="0"/>
              <a:t>Совершенствование анализа стихов;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/>
              <a:t>Некоторые результаты: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dirty="0"/>
              <a:t>Что теперь можно найти?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dirty="0"/>
              <a:t>Что получилось с прозой?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dirty="0"/>
              <a:t>Что получилось со стихами?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46247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B8DD3-243F-4FDB-B627-50313E8F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Быстрая визуализация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9A16F-EE19-4B21-9345-36C9280794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E136D4-F632-47CD-AFE9-48E73EE7B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84256"/>
            <a:ext cx="10131972" cy="547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85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0E90C-59C7-468F-9D78-0BE4CE4A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957" y="342900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12CBD8-DE2C-4D7B-B61D-962F07BC0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1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87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C479A-05DC-44A6-BC3E-AE7B617B0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Переакцентуация в русском и белорусском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338849-D04C-4622-B2EB-82EF6179A3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39" b="8885"/>
          <a:stretch/>
        </p:blipFill>
        <p:spPr>
          <a:xfrm>
            <a:off x="3524707" y="1365569"/>
            <a:ext cx="4634585" cy="1738312"/>
          </a:xfrm>
          <a:prstGeom prst="rect">
            <a:avLst/>
          </a:prstGeom>
        </p:spPr>
      </p:pic>
      <p:graphicFrame>
        <p:nvGraphicFramePr>
          <p:cNvPr id="6" name="Таблица 4">
            <a:extLst>
              <a:ext uri="{FF2B5EF4-FFF2-40B4-BE49-F238E27FC236}">
                <a16:creationId xmlns:a16="http://schemas.microsoft.com/office/drawing/2014/main" id="{6642F9B6-6302-4ED1-9D49-4F2C0844A8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385727"/>
              </p:ext>
            </p:extLst>
          </p:nvPr>
        </p:nvGraphicFramePr>
        <p:xfrm>
          <a:off x="217522" y="3429000"/>
          <a:ext cx="11756956" cy="3230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60881">
                  <a:extLst>
                    <a:ext uri="{9D8B030D-6E8A-4147-A177-3AD203B41FA5}">
                      <a16:colId xmlns:a16="http://schemas.microsoft.com/office/drawing/2014/main" val="92313059"/>
                    </a:ext>
                  </a:extLst>
                </a:gridCol>
                <a:gridCol w="2118439">
                  <a:extLst>
                    <a:ext uri="{9D8B030D-6E8A-4147-A177-3AD203B41FA5}">
                      <a16:colId xmlns:a16="http://schemas.microsoft.com/office/drawing/2014/main" val="1544477459"/>
                    </a:ext>
                  </a:extLst>
                </a:gridCol>
                <a:gridCol w="1621299">
                  <a:extLst>
                    <a:ext uri="{9D8B030D-6E8A-4147-A177-3AD203B41FA5}">
                      <a16:colId xmlns:a16="http://schemas.microsoft.com/office/drawing/2014/main" val="3466567369"/>
                    </a:ext>
                  </a:extLst>
                </a:gridCol>
                <a:gridCol w="1464008">
                  <a:extLst>
                    <a:ext uri="{9D8B030D-6E8A-4147-A177-3AD203B41FA5}">
                      <a16:colId xmlns:a16="http://schemas.microsoft.com/office/drawing/2014/main" val="815235721"/>
                    </a:ext>
                  </a:extLst>
                </a:gridCol>
                <a:gridCol w="1476108">
                  <a:extLst>
                    <a:ext uri="{9D8B030D-6E8A-4147-A177-3AD203B41FA5}">
                      <a16:colId xmlns:a16="http://schemas.microsoft.com/office/drawing/2014/main" val="465404227"/>
                    </a:ext>
                  </a:extLst>
                </a:gridCol>
                <a:gridCol w="1609200">
                  <a:extLst>
                    <a:ext uri="{9D8B030D-6E8A-4147-A177-3AD203B41FA5}">
                      <a16:colId xmlns:a16="http://schemas.microsoft.com/office/drawing/2014/main" val="522484945"/>
                    </a:ext>
                  </a:extLst>
                </a:gridCol>
                <a:gridCol w="1451909">
                  <a:extLst>
                    <a:ext uri="{9D8B030D-6E8A-4147-A177-3AD203B41FA5}">
                      <a16:colId xmlns:a16="http://schemas.microsoft.com/office/drawing/2014/main" val="3401115625"/>
                    </a:ext>
                  </a:extLst>
                </a:gridCol>
                <a:gridCol w="1355112">
                  <a:extLst>
                    <a:ext uri="{9D8B030D-6E8A-4147-A177-3AD203B41FA5}">
                      <a16:colId xmlns:a16="http://schemas.microsoft.com/office/drawing/2014/main" val="2513789854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III</a:t>
                      </a:r>
                      <a:endParaRPr lang="ru-RU" sz="2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889557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</a:t>
                      </a: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-/-/-/(-)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--/</a:t>
                      </a: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/-/-/(-)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</a:t>
                      </a:r>
                      <a:r>
                        <a:rPr lang="ru-RU" sz="2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</a:t>
                      </a: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-/-/(-)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</a:t>
                      </a:r>
                      <a:r>
                        <a:rPr lang="ru-RU" sz="2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--/</a:t>
                      </a: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/-/(-)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-/-/</a:t>
                      </a:r>
                      <a:r>
                        <a:rPr lang="ru-RU" sz="2400" b="0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/-</a:t>
                      </a:r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-/(-)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-/-/</a:t>
                      </a:r>
                      <a:r>
                        <a:rPr lang="ru-RU" sz="24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--/</a:t>
                      </a:r>
                      <a:r>
                        <a:rPr lang="ru-RU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8811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Односложные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82913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Многосложные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08597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Односложные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8500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Многосложные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</a:t>
                      </a:r>
                      <a:endParaRPr lang="ru-RU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5280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0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1278A6-B9DA-4695-9413-40A1FA6A9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Аппарат поиска: формы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5F5EF6-7E3D-4B63-83B3-07DADF94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20"/>
            <a:ext cx="10515600" cy="5232400"/>
          </a:xfrm>
        </p:spPr>
        <p:txBody>
          <a:bodyPr>
            <a:normAutofit/>
          </a:bodyPr>
          <a:lstStyle/>
          <a:p>
            <a:pPr marL="0" lvl="2" indent="0" algn="just">
              <a:lnSpc>
                <a:spcPct val="115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Зачем:</a:t>
            </a:r>
          </a:p>
          <a:p>
            <a:pPr marL="285750" lvl="2" indent="-285750" algn="just">
              <a:lnSpc>
                <a:spcPct val="115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любые формы на любых языках с точностью до спондеев и типа окончания,</a:t>
            </a:r>
          </a:p>
          <a:p>
            <a:pPr marL="285750" lvl="2" indent="-285750" algn="just">
              <a:lnSpc>
                <a:spcPct val="115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количество определенных форм в определенном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подкорпусе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lvl="2" indent="-285750" algn="just">
              <a:lnSpc>
                <a:spcPct val="115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на количество форм по годам,</a:t>
            </a:r>
          </a:p>
          <a:p>
            <a:pPr marL="285750" lvl="2" indent="-285750" algn="just">
              <a:lnSpc>
                <a:spcPct val="115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увидеть все реализации одной формы в тексте. </a:t>
            </a:r>
          </a:p>
          <a:p>
            <a:pPr marL="0" lvl="2" indent="0" algn="just">
              <a:lnSpc>
                <a:spcPct val="115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 algn="just">
              <a:lnSpc>
                <a:spcPct val="115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Знаки:</a:t>
            </a:r>
          </a:p>
          <a:p>
            <a:pPr marL="285750" lvl="2" indent="-285750" algn="just">
              <a:lnSpc>
                <a:spcPct val="115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«-» - безударный слог,</a:t>
            </a:r>
          </a:p>
          <a:p>
            <a:pPr marL="285750" lvl="2" indent="-285750" algn="just">
              <a:lnSpc>
                <a:spcPct val="115000"/>
              </a:lnSpc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«\» – ударный слог,</a:t>
            </a:r>
          </a:p>
          <a:p>
            <a:pPr marL="285750" lvl="2" indent="-285750"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 «%» можно использовать для замены любого количества символов от 0 до бесконечности.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запросу "\\%" будут найдены строки любой длины, которые начинаются с 2х ударных слогов.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2" indent="-285750"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 «_» можно использовать для замены одного и только одного любого символа. 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запросу "_\-\-\-\" будут найдены строки с 8ю слогами, где каждый чётный слог ударный, 1й слог может быть как ударным, так и безударным, остальные слоги безударные.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92075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147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826A9-3EE9-4BD9-9153-1EBF7838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160A3B-9D23-41D4-8B0C-33666C02F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86EB33-74EF-48B1-B744-9FFD1828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61"/>
            <a:ext cx="12192000" cy="661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9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82364-90E6-449A-A9C2-691DAEF9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237FE6-7A07-4B2F-8382-C41FF35D9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A9997D-C037-48D1-BD2C-931922B80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880"/>
            <a:ext cx="12192000" cy="56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43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52CC7-0A1A-4F98-8C37-A913E23D7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9595"/>
            <a:ext cx="10515600" cy="1325563"/>
          </a:xfrm>
        </p:spPr>
        <p:txBody>
          <a:bodyPr/>
          <a:lstStyle/>
          <a:p>
            <a:r>
              <a:rPr lang="ru-RU" dirty="0"/>
              <a:t>Аппарат поиска: слова и словосочетания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187A99-E843-49B1-8156-5DA4BB6C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5158"/>
            <a:ext cx="10515600" cy="2519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Зачем:</a:t>
            </a:r>
          </a:p>
          <a:p>
            <a:r>
              <a:rPr lang="ru-RU" dirty="0"/>
              <a:t>Уточнить акцентный статус единицы, </a:t>
            </a:r>
          </a:p>
          <a:p>
            <a:r>
              <a:rPr lang="ru-RU" dirty="0"/>
              <a:t>Посмотреть на местоположение в строке (рифмы?) и контекст,</a:t>
            </a:r>
          </a:p>
          <a:p>
            <a:r>
              <a:rPr lang="ru-RU" dirty="0"/>
              <a:t>Увидеть все случаи употребления.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Знаки – такие же, как при работе с формами.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2B93AB-C7B6-4B13-B537-B1FEB201C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01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4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4A6363-113B-4133-98A9-73FE1327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2AA05B-15F4-44C4-A46A-B6CE19780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BD9DC7-22C7-4C72-B9E4-0D8B0C73D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678"/>
            <a:ext cx="12192000" cy="649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42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2060C-12AD-4D3D-9964-73EA3C91F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Аппарат поиска: нестрогий поиск текстов по характеристикам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52F738-C884-4924-B5AE-DC23C6978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Зачем: </a:t>
            </a:r>
            <a:r>
              <a:rPr lang="ru-RU" dirty="0" err="1"/>
              <a:t>подкорпусы</a:t>
            </a:r>
            <a:r>
              <a:rPr lang="ru-RU" dirty="0"/>
              <a:t> текстов. </a:t>
            </a:r>
          </a:p>
          <a:p>
            <a:pPr marL="0" indent="0">
              <a:buNone/>
            </a:pPr>
            <a:r>
              <a:rPr lang="ru-RU" dirty="0"/>
              <a:t>Так можно искать автора, года, названия текстов. </a:t>
            </a:r>
          </a:p>
          <a:p>
            <a:pPr marL="0" indent="0">
              <a:buNone/>
            </a:pPr>
            <a:r>
              <a:rPr lang="ru-RU" dirty="0"/>
              <a:t>Знаки – такие же, как при работе с формами.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D6E898-4FAC-40CC-9C47-C57748142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2122"/>
            <a:ext cx="12192000" cy="316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86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D506C-CF81-464A-B337-07E526C3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проверки: </a:t>
            </a:r>
            <a:r>
              <a:rPr lang="en-US" dirty="0"/>
              <a:t>Not </a:t>
            </a:r>
            <a:r>
              <a:rPr lang="en-US" dirty="0" err="1"/>
              <a:t>analysed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BBDC1C-5350-45A5-B1BA-E5A0DD38C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1130" y="1825625"/>
            <a:ext cx="3092669" cy="4351338"/>
          </a:xfrm>
        </p:spPr>
        <p:txBody>
          <a:bodyPr/>
          <a:lstStyle/>
          <a:p>
            <a:r>
              <a:rPr lang="ru-RU" dirty="0"/>
              <a:t>Ударения на все, что не гласные, </a:t>
            </a:r>
          </a:p>
          <a:p>
            <a:r>
              <a:rPr lang="ru-RU" dirty="0"/>
              <a:t>Странные знаки.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C822DB-961C-4C54-8BE6-D21602DA9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54" y="1690688"/>
            <a:ext cx="7261171" cy="50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37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562</Words>
  <Application>Microsoft Office PowerPoint</Application>
  <PresentationFormat>Широкоэкранный</PresentationFormat>
  <Paragraphs>111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Корпус-2020: что нового?</vt:lpstr>
      <vt:lpstr>План:</vt:lpstr>
      <vt:lpstr>Аппарат поиска: формы</vt:lpstr>
      <vt:lpstr>Презентация PowerPoint</vt:lpstr>
      <vt:lpstr>Презентация PowerPoint</vt:lpstr>
      <vt:lpstr>Аппарат поиска: слова и словосочетания</vt:lpstr>
      <vt:lpstr>Презентация PowerPoint</vt:lpstr>
      <vt:lpstr>Аппарат поиска: нестрогий поиск текстов по характеристикам</vt:lpstr>
      <vt:lpstr>Система проверки: Not analysed</vt:lpstr>
      <vt:lpstr>Система проверки: Specific forms</vt:lpstr>
      <vt:lpstr>Система проверки: Probably errors in lines</vt:lpstr>
      <vt:lpstr>Система проверки: полуавтоматическая замена</vt:lpstr>
      <vt:lpstr>Работа с прозой</vt:lpstr>
      <vt:lpstr>Презентация PowerPoint</vt:lpstr>
      <vt:lpstr>Презентация PowerPoint</vt:lpstr>
      <vt:lpstr>Улучшение анализа:</vt:lpstr>
      <vt:lpstr>Начало работы не только с силлабо-тоникой</vt:lpstr>
      <vt:lpstr>Выгрузка статистических таблиц  (почти готово)</vt:lpstr>
      <vt:lpstr>Предварительный анализ текста без загрузки </vt:lpstr>
      <vt:lpstr>Быстрая визуализация</vt:lpstr>
      <vt:lpstr>Спасибо за внимание!</vt:lpstr>
      <vt:lpstr>Переакцентуация в русском и белорусском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Корпус в 2020: что нового?</dc:title>
  <dc:creator>Земскова Татьяна Алексеевна</dc:creator>
  <cp:lastModifiedBy>Земскова Татьяна Алексеевна</cp:lastModifiedBy>
  <cp:revision>12</cp:revision>
  <dcterms:created xsi:type="dcterms:W3CDTF">2021-01-30T00:28:16Z</dcterms:created>
  <dcterms:modified xsi:type="dcterms:W3CDTF">2021-01-30T13:34:02Z</dcterms:modified>
</cp:coreProperties>
</file>