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74" r:id="rId3"/>
    <p:sldId id="257" r:id="rId4"/>
    <p:sldId id="275" r:id="rId5"/>
    <p:sldId id="276" r:id="rId6"/>
    <p:sldId id="277" r:id="rId7"/>
    <p:sldId id="271" r:id="rId8"/>
    <p:sldId id="278" r:id="rId9"/>
    <p:sldId id="281" r:id="rId10"/>
    <p:sldId id="268" r:id="rId11"/>
    <p:sldId id="282" r:id="rId12"/>
    <p:sldId id="259" r:id="rId13"/>
    <p:sldId id="264" r:id="rId14"/>
    <p:sldId id="269" r:id="rId15"/>
    <p:sldId id="266" r:id="rId16"/>
    <p:sldId id="265" r:id="rId17"/>
    <p:sldId id="272" r:id="rId18"/>
    <p:sldId id="267" r:id="rId19"/>
    <p:sldId id="283" r:id="rId20"/>
    <p:sldId id="285" r:id="rId21"/>
    <p:sldId id="284" r:id="rId22"/>
    <p:sldId id="286" r:id="rId23"/>
    <p:sldId id="287" r:id="rId24"/>
    <p:sldId id="260" r:id="rId25"/>
    <p:sldId id="288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7;&#1057;&#1045;&#1056;\&#1044;&#1072;&#1085;&#1085;&#1099;&#1077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2020\&#1050;&#1059;&#1056;&#1057;&#1054;&#1042;&#1040;&#1071;\&#1044;&#1072;&#1085;&#1085;&#1099;&#1077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7;&#1057;&#1045;&#1056;\&#1044;&#1072;&#1085;&#1085;&#1099;&#1077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7;&#1057;&#1045;&#1056;\&#1044;&#1072;&#1085;&#1085;&#1099;&#1077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7;&#1057;&#1045;&#1056;\&#1044;&#1072;&#1085;&#1085;&#1099;&#1077;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8;&#1072;&#1090;&#1100;&#1103;&#1085;&#1072;\Desktop\&#1044;&#1048;&#1055;&#1051;&#1054;&#1052;\&#1044;&#1072;&#1085;&#1085;&#1099;&#1077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tze\Desktop\&#1041;&#1045;&#1051;&#1054;&#1056;&#1059;&#1057;\&#1057;&#1074;&#1086;&#1076;&#1082;&#1072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Лист2!$C$2:$F$2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Лист2!$C$3:$F$3</c:f>
              <c:numCache>
                <c:formatCode>General</c:formatCode>
                <c:ptCount val="4"/>
                <c:pt idx="0">
                  <c:v>0.8</c:v>
                </c:pt>
                <c:pt idx="1">
                  <c:v>0.65</c:v>
                </c:pt>
                <c:pt idx="2">
                  <c:v>0.56000000000000005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28-41D9-98A6-44FA99F50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7307528"/>
        <c:axId val="517299984"/>
      </c:lineChart>
      <c:catAx>
        <c:axId val="51730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7299984"/>
        <c:crosses val="autoZero"/>
        <c:auto val="1"/>
        <c:lblAlgn val="ctr"/>
        <c:lblOffset val="100"/>
        <c:noMultiLvlLbl val="0"/>
      </c:catAx>
      <c:valAx>
        <c:axId val="5172999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7307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'С рус на бел'!$A$3</c:f>
              <c:strCache>
                <c:ptCount val="1"/>
                <c:pt idx="0">
                  <c:v>Лермонтов, "Мцыри"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'С рус на бел'!$B$2:$I$2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'С рус на бел'!$B$3:$I$3</c:f>
              <c:numCache>
                <c:formatCode>General</c:formatCode>
                <c:ptCount val="4"/>
                <c:pt idx="0">
                  <c:v>0.85699999999999998</c:v>
                </c:pt>
                <c:pt idx="1">
                  <c:v>0.92700000000000005</c:v>
                </c:pt>
                <c:pt idx="2">
                  <c:v>0.44700000000000001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A5-44C3-A7DD-651060DECDF1}"/>
            </c:ext>
          </c:extLst>
        </c:ser>
        <c:ser>
          <c:idx val="1"/>
          <c:order val="1"/>
          <c:tx>
            <c:strRef>
              <c:f>'С рус на бел'!$A$4</c:f>
              <c:strCache>
                <c:ptCount val="1"/>
                <c:pt idx="0">
                  <c:v>Перевод на бел. М. Краўцоў (1924)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'С рус на бел'!$B$2:$I$2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'С рус на бел'!$B$4:$I$4</c:f>
              <c:numCache>
                <c:formatCode>General</c:formatCode>
                <c:ptCount val="4"/>
                <c:pt idx="0">
                  <c:v>0.83499999999999996</c:v>
                </c:pt>
                <c:pt idx="1">
                  <c:v>0.94799999999999995</c:v>
                </c:pt>
                <c:pt idx="2">
                  <c:v>0.47799999999999998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A5-44C3-A7DD-651060DEC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5632120"/>
        <c:axId val="485632448"/>
      </c:lineChart>
      <c:catAx>
        <c:axId val="485632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632448"/>
        <c:crosses val="autoZero"/>
        <c:auto val="1"/>
        <c:lblAlgn val="ctr"/>
        <c:lblOffset val="100"/>
        <c:noMultiLvlLbl val="0"/>
      </c:catAx>
      <c:valAx>
        <c:axId val="4856324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632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сравнение!$C$23</c:f>
              <c:strCache>
                <c:ptCount val="1"/>
                <c:pt idx="0">
                  <c:v>Пушкин "Полтава", 1829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сравнение!$D$22:$G$22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сравнение!$D$23:$G$23</c:f>
              <c:numCache>
                <c:formatCode>General</c:formatCode>
                <c:ptCount val="4"/>
                <c:pt idx="0" formatCode="0.000">
                  <c:v>0.86299999999999999</c:v>
                </c:pt>
                <c:pt idx="1">
                  <c:v>0.93799999999999994</c:v>
                </c:pt>
                <c:pt idx="2">
                  <c:v>0.43099999999999999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4A-4780-A187-5B3FC36DAB46}"/>
            </c:ext>
          </c:extLst>
        </c:ser>
        <c:ser>
          <c:idx val="1"/>
          <c:order val="1"/>
          <c:tx>
            <c:strRef>
              <c:f>сравнение!$C$24</c:f>
              <c:strCache>
                <c:ptCount val="1"/>
                <c:pt idx="0">
                  <c:v>Перевод на бел. (Колас) 1938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сравнение!$D$22:$G$22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сравнение!$D$24:$G$24</c:f>
              <c:numCache>
                <c:formatCode>General</c:formatCode>
                <c:ptCount val="4"/>
                <c:pt idx="0">
                  <c:v>0.85499999999999998</c:v>
                </c:pt>
                <c:pt idx="1">
                  <c:v>0.95599999999999996</c:v>
                </c:pt>
                <c:pt idx="2">
                  <c:v>0.436</c:v>
                </c:pt>
                <c:pt idx="3" formatCode="0.00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4A-4780-A187-5B3FC36DA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3292360"/>
        <c:axId val="533293344"/>
      </c:lineChart>
      <c:catAx>
        <c:axId val="53329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3293344"/>
        <c:crosses val="autoZero"/>
        <c:auto val="1"/>
        <c:lblAlgn val="ctr"/>
        <c:lblOffset val="100"/>
        <c:noMultiLvlLbl val="0"/>
      </c:catAx>
      <c:valAx>
        <c:axId val="5332933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329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'С рус на бел'!$A$2</c:f>
              <c:strCache>
                <c:ptCount val="1"/>
                <c:pt idx="0">
                  <c:v>Медный всадник (Пушкин)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'С рус на бел'!$B$1:$E$1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'С рус на бел'!$B$2:$E$2</c:f>
              <c:numCache>
                <c:formatCode>General</c:formatCode>
                <c:ptCount val="4"/>
                <c:pt idx="0">
                  <c:v>0.82499999999999996</c:v>
                </c:pt>
                <c:pt idx="1">
                  <c:v>0.95599999999999996</c:v>
                </c:pt>
                <c:pt idx="2">
                  <c:v>0.41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74-4117-BA3B-AE15F081F7FF}"/>
            </c:ext>
          </c:extLst>
        </c:ser>
        <c:ser>
          <c:idx val="1"/>
          <c:order val="1"/>
          <c:tx>
            <c:strRef>
              <c:f>'С рус на бел'!$A$3</c:f>
              <c:strCache>
                <c:ptCount val="1"/>
                <c:pt idx="0">
                  <c:v>Перевод Купалы (1937)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'С рус на бел'!$B$1:$E$1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'С рус на бел'!$B$3:$E$3</c:f>
              <c:numCache>
                <c:formatCode>General</c:formatCode>
                <c:ptCount val="4"/>
                <c:pt idx="0">
                  <c:v>0.86499999999999999</c:v>
                </c:pt>
                <c:pt idx="1">
                  <c:v>0.88800000000000001</c:v>
                </c:pt>
                <c:pt idx="2">
                  <c:v>0.47099999999999997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74-4117-BA3B-AE15F081F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5574488"/>
        <c:axId val="465575472"/>
      </c:lineChart>
      <c:catAx>
        <c:axId val="46557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5575472"/>
        <c:crosses val="autoZero"/>
        <c:auto val="1"/>
        <c:lblAlgn val="ctr"/>
        <c:lblOffset val="100"/>
        <c:noMultiLvlLbl val="0"/>
      </c:catAx>
      <c:valAx>
        <c:axId val="4655754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5574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'С рус на бел'!$A$16</c:f>
              <c:strCache>
                <c:ptCount val="1"/>
                <c:pt idx="0">
                  <c:v>Пушкин, "Евгений Онегин"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'С рус на бел'!$B$16:$I$16</c:f>
              <c:numCache>
                <c:formatCode>0.000</c:formatCode>
                <c:ptCount val="4"/>
                <c:pt idx="0">
                  <c:v>0.83699999999999997</c:v>
                </c:pt>
                <c:pt idx="1">
                  <c:v>0.89400000000000002</c:v>
                </c:pt>
                <c:pt idx="2">
                  <c:v>0.42799999999999999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D8-48EF-ABAF-5CC485511D47}"/>
            </c:ext>
          </c:extLst>
        </c:ser>
        <c:ser>
          <c:idx val="1"/>
          <c:order val="1"/>
          <c:tx>
            <c:strRef>
              <c:f>'С рус на бел'!$A$17</c:f>
              <c:strCache>
                <c:ptCount val="1"/>
                <c:pt idx="0">
                  <c:v>Перевод на бел. А. Дудар (1937)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'С рус на бел'!$B$17:$I$17</c:f>
              <c:numCache>
                <c:formatCode>0.000</c:formatCode>
                <c:ptCount val="4"/>
                <c:pt idx="0">
                  <c:v>0.85699999999999998</c:v>
                </c:pt>
                <c:pt idx="1">
                  <c:v>0.8</c:v>
                </c:pt>
                <c:pt idx="2">
                  <c:v>0.47799999999999998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D8-48EF-ABAF-5CC485511D47}"/>
            </c:ext>
          </c:extLst>
        </c:ser>
        <c:ser>
          <c:idx val="2"/>
          <c:order val="2"/>
          <c:tx>
            <c:strRef>
              <c:f>'С рус на бел'!$A$18</c:f>
              <c:strCache>
                <c:ptCount val="1"/>
                <c:pt idx="0">
                  <c:v>Перевод на бел. А. Куляшоў (1947)</c:v>
                </c:pt>
              </c:strCache>
            </c:strRef>
          </c:tx>
          <c:spPr>
            <a:ln w="571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'С рус на бел'!$B$18:$I$18</c:f>
              <c:numCache>
                <c:formatCode>0.000</c:formatCode>
                <c:ptCount val="4"/>
                <c:pt idx="0">
                  <c:v>0.79600000000000004</c:v>
                </c:pt>
                <c:pt idx="1">
                  <c:v>0.877</c:v>
                </c:pt>
                <c:pt idx="2">
                  <c:v>0.49399999999999999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D8-48EF-ABAF-5CC485511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0978120"/>
        <c:axId val="560979432"/>
      </c:lineChart>
      <c:catAx>
        <c:axId val="5609781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0979432"/>
        <c:crosses val="autoZero"/>
        <c:auto val="1"/>
        <c:lblAlgn val="ctr"/>
        <c:lblOffset val="100"/>
        <c:noMultiLvlLbl val="0"/>
      </c:catAx>
      <c:valAx>
        <c:axId val="5609794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0978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Лист2!$C$2:$F$2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Лист2!$C$3:$F$3</c:f>
              <c:numCache>
                <c:formatCode>General</c:formatCode>
                <c:ptCount val="4"/>
                <c:pt idx="0">
                  <c:v>0.8</c:v>
                </c:pt>
                <c:pt idx="1">
                  <c:v>0.65</c:v>
                </c:pt>
                <c:pt idx="2">
                  <c:v>0.56000000000000005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28-41D9-98A6-44FA99F50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7307528"/>
        <c:axId val="517299984"/>
      </c:lineChart>
      <c:catAx>
        <c:axId val="51730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7299984"/>
        <c:crosses val="autoZero"/>
        <c:auto val="1"/>
        <c:lblAlgn val="ctr"/>
        <c:lblOffset val="100"/>
        <c:noMultiLvlLbl val="0"/>
      </c:catAx>
      <c:valAx>
        <c:axId val="5172999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7307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Лист2!$H$2:$K$2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Лист2!$H$3:$K$3</c:f>
              <c:numCache>
                <c:formatCode>General</c:formatCode>
                <c:ptCount val="4"/>
                <c:pt idx="0">
                  <c:v>0.63</c:v>
                </c:pt>
                <c:pt idx="1">
                  <c:v>0.94</c:v>
                </c:pt>
                <c:pt idx="2">
                  <c:v>0.45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56-4F96-9C01-4D15C69BD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3781512"/>
        <c:axId val="623781840"/>
      </c:lineChart>
      <c:catAx>
        <c:axId val="623781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81840"/>
        <c:crosses val="autoZero"/>
        <c:auto val="1"/>
        <c:lblAlgn val="ctr"/>
        <c:lblOffset val="100"/>
        <c:noMultiLvlLbl val="0"/>
      </c:catAx>
      <c:valAx>
        <c:axId val="6237818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81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Лист2!$M$2:$P$2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Лист2!$M$3:$P$3</c:f>
              <c:numCache>
                <c:formatCode>General</c:formatCode>
                <c:ptCount val="4"/>
                <c:pt idx="0">
                  <c:v>0.63</c:v>
                </c:pt>
                <c:pt idx="1">
                  <c:v>0.66</c:v>
                </c:pt>
                <c:pt idx="2">
                  <c:v>0.39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DE-4526-908A-212D32EE31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0616824"/>
        <c:axId val="620612232"/>
      </c:lineChart>
      <c:catAx>
        <c:axId val="620616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0612232"/>
        <c:crosses val="autoZero"/>
        <c:auto val="1"/>
        <c:lblAlgn val="ctr"/>
        <c:lblOffset val="100"/>
        <c:noMultiLvlLbl val="0"/>
      </c:catAx>
      <c:valAx>
        <c:axId val="6206122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0616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Лист2!$C$17:$F$17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Лист2!$C$18:$F$18</c:f>
              <c:numCache>
                <c:formatCode>General</c:formatCode>
                <c:ptCount val="4"/>
                <c:pt idx="0">
                  <c:v>0.85</c:v>
                </c:pt>
                <c:pt idx="1">
                  <c:v>0.8</c:v>
                </c:pt>
                <c:pt idx="2">
                  <c:v>0.5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59-4625-98B1-1656CC3ED4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3752976"/>
        <c:axId val="623759536"/>
      </c:lineChart>
      <c:catAx>
        <c:axId val="6237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59536"/>
        <c:crosses val="autoZero"/>
        <c:auto val="1"/>
        <c:lblAlgn val="ctr"/>
        <c:lblOffset val="100"/>
        <c:noMultiLvlLbl val="0"/>
      </c:catAx>
      <c:valAx>
        <c:axId val="6237595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5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Лист2!$C$17:$F$17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Лист2!$C$18:$F$18</c:f>
              <c:numCache>
                <c:formatCode>General</c:formatCode>
                <c:ptCount val="4"/>
                <c:pt idx="0">
                  <c:v>0.85</c:v>
                </c:pt>
                <c:pt idx="1">
                  <c:v>0.8</c:v>
                </c:pt>
                <c:pt idx="2">
                  <c:v>0.5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EF-435D-A517-64E5BF6A9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3752976"/>
        <c:axId val="623759536"/>
      </c:lineChart>
      <c:catAx>
        <c:axId val="6237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59536"/>
        <c:crosses val="autoZero"/>
        <c:auto val="1"/>
        <c:lblAlgn val="ctr"/>
        <c:lblOffset val="100"/>
        <c:noMultiLvlLbl val="0"/>
      </c:catAx>
      <c:valAx>
        <c:axId val="6237595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5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Лист2!$H$2:$K$2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Лист2!$H$3:$K$3</c:f>
              <c:numCache>
                <c:formatCode>General</c:formatCode>
                <c:ptCount val="4"/>
                <c:pt idx="0">
                  <c:v>0.63</c:v>
                </c:pt>
                <c:pt idx="1">
                  <c:v>0.94</c:v>
                </c:pt>
                <c:pt idx="2">
                  <c:v>0.45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8C-4D22-AB11-349973AE7B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3781512"/>
        <c:axId val="623781840"/>
      </c:lineChart>
      <c:catAx>
        <c:axId val="623781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81840"/>
        <c:crosses val="autoZero"/>
        <c:auto val="1"/>
        <c:lblAlgn val="ctr"/>
        <c:lblOffset val="100"/>
        <c:noMultiLvlLbl val="0"/>
      </c:catAx>
      <c:valAx>
        <c:axId val="6237818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81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Лист2!$H$2:$K$2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Лист2!$H$3:$K$3</c:f>
              <c:numCache>
                <c:formatCode>General</c:formatCode>
                <c:ptCount val="4"/>
                <c:pt idx="0">
                  <c:v>0.63</c:v>
                </c:pt>
                <c:pt idx="1">
                  <c:v>0.94</c:v>
                </c:pt>
                <c:pt idx="2">
                  <c:v>0.45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56-4F96-9C01-4D15C69BD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3781512"/>
        <c:axId val="623781840"/>
      </c:lineChart>
      <c:catAx>
        <c:axId val="623781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81840"/>
        <c:crosses val="autoZero"/>
        <c:auto val="1"/>
        <c:lblAlgn val="ctr"/>
        <c:lblOffset val="100"/>
        <c:noMultiLvlLbl val="0"/>
      </c:catAx>
      <c:valAx>
        <c:axId val="6237818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81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Лист2!$O$15:$R$15</c:f>
              <c:numCache>
                <c:formatCode>General</c:formatCode>
                <c:ptCount val="4"/>
                <c:pt idx="0">
                  <c:v>0.63</c:v>
                </c:pt>
                <c:pt idx="1">
                  <c:v>0.94</c:v>
                </c:pt>
                <c:pt idx="2">
                  <c:v>0.45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92-46BA-BAAF-66D27B7571F8}"/>
            </c:ext>
          </c:extLst>
        </c:ser>
        <c:ser>
          <c:idx val="1"/>
          <c:order val="1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Лист2!$O$16:$R$16</c:f>
              <c:numCache>
                <c:formatCode>General</c:formatCode>
                <c:ptCount val="4"/>
                <c:pt idx="0">
                  <c:v>0.8</c:v>
                </c:pt>
                <c:pt idx="1">
                  <c:v>0.65</c:v>
                </c:pt>
                <c:pt idx="2">
                  <c:v>0.56000000000000005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92-46BA-BAAF-66D27B7571F8}"/>
            </c:ext>
          </c:extLst>
        </c:ser>
        <c:ser>
          <c:idx val="2"/>
          <c:order val="2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Лист2!$O$17:$R$17</c:f>
              <c:numCache>
                <c:formatCode>General</c:formatCode>
                <c:ptCount val="4"/>
                <c:pt idx="0">
                  <c:v>0.63</c:v>
                </c:pt>
                <c:pt idx="1">
                  <c:v>0.66</c:v>
                </c:pt>
                <c:pt idx="2">
                  <c:v>0.39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92-46BA-BAAF-66D27B7571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0032848"/>
        <c:axId val="520032520"/>
      </c:lineChart>
      <c:catAx>
        <c:axId val="52003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0032520"/>
        <c:crosses val="autoZero"/>
        <c:auto val="1"/>
        <c:lblAlgn val="ctr"/>
        <c:lblOffset val="100"/>
        <c:noMultiLvlLbl val="0"/>
      </c:catAx>
      <c:valAx>
        <c:axId val="5200325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0032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Лист2!$O$15:$R$15</c:f>
              <c:numCache>
                <c:formatCode>General</c:formatCode>
                <c:ptCount val="4"/>
                <c:pt idx="0">
                  <c:v>0.63</c:v>
                </c:pt>
                <c:pt idx="1">
                  <c:v>0.94</c:v>
                </c:pt>
                <c:pt idx="2">
                  <c:v>0.45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22-4A37-8D04-DBF8E47AA214}"/>
            </c:ext>
          </c:extLst>
        </c:ser>
        <c:ser>
          <c:idx val="1"/>
          <c:order val="1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Лист2!$O$16:$R$16</c:f>
              <c:numCache>
                <c:formatCode>General</c:formatCode>
                <c:ptCount val="4"/>
                <c:pt idx="0">
                  <c:v>0.8</c:v>
                </c:pt>
                <c:pt idx="1">
                  <c:v>0.65</c:v>
                </c:pt>
                <c:pt idx="2">
                  <c:v>0.56000000000000005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22-4A37-8D04-DBF8E47AA214}"/>
            </c:ext>
          </c:extLst>
        </c:ser>
        <c:ser>
          <c:idx val="2"/>
          <c:order val="2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Лист2!$O$17:$R$17</c:f>
              <c:numCache>
                <c:formatCode>General</c:formatCode>
                <c:ptCount val="4"/>
                <c:pt idx="0">
                  <c:v>0.63</c:v>
                </c:pt>
                <c:pt idx="1">
                  <c:v>0.66</c:v>
                </c:pt>
                <c:pt idx="2">
                  <c:v>0.39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22-4A37-8D04-DBF8E47AA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0032848"/>
        <c:axId val="520032520"/>
      </c:lineChart>
      <c:catAx>
        <c:axId val="52003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0032520"/>
        <c:crosses val="autoZero"/>
        <c:auto val="1"/>
        <c:lblAlgn val="ctr"/>
        <c:lblOffset val="100"/>
        <c:noMultiLvlLbl val="0"/>
      </c:catAx>
      <c:valAx>
        <c:axId val="5200325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0032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'С бел на рус'!$A$12:$B$12</c:f>
              <c:strCache>
                <c:ptCount val="2"/>
                <c:pt idx="0">
                  <c:v>Багдановiч, "Вераніка"</c:v>
                </c:pt>
                <c:pt idx="1">
                  <c:v>1913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'С бел на рус'!$C$12:$J$12</c:f>
              <c:numCache>
                <c:formatCode>0.000</c:formatCode>
                <c:ptCount val="4"/>
                <c:pt idx="0">
                  <c:v>0.79200000000000004</c:v>
                </c:pt>
                <c:pt idx="1">
                  <c:v>0.90500000000000003</c:v>
                </c:pt>
                <c:pt idx="2">
                  <c:v>0.56499999999999995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A0-4461-86EA-13432B43B53D}"/>
            </c:ext>
          </c:extLst>
        </c:ser>
        <c:ser>
          <c:idx val="1"/>
          <c:order val="1"/>
          <c:tx>
            <c:strRef>
              <c:f>'С бел на рус'!$A$13:$B$13</c:f>
              <c:strCache>
                <c:ptCount val="2"/>
                <c:pt idx="0">
                  <c:v>Перевод на рус. В. Державин</c:v>
                </c:pt>
                <c:pt idx="1">
                  <c:v>192?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'С бел на рус'!$C$13:$J$13</c:f>
              <c:numCache>
                <c:formatCode>0.000</c:formatCode>
                <c:ptCount val="4"/>
                <c:pt idx="0">
                  <c:v>0.76300000000000001</c:v>
                </c:pt>
                <c:pt idx="1">
                  <c:v>0.85</c:v>
                </c:pt>
                <c:pt idx="2">
                  <c:v>0.45600000000000002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A0-4461-86EA-13432B43B5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7202544"/>
        <c:axId val="487201888"/>
      </c:lineChart>
      <c:catAx>
        <c:axId val="48720254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7201888"/>
        <c:crosses val="autoZero"/>
        <c:auto val="1"/>
        <c:lblAlgn val="ctr"/>
        <c:lblOffset val="100"/>
        <c:noMultiLvlLbl val="0"/>
      </c:catAx>
      <c:valAx>
        <c:axId val="4872018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720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Колас, "Новая Зямля" (1911-1923)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Лист1!$C$1:$F$1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Лист1!$C$2:$F$2</c:f>
              <c:numCache>
                <c:formatCode>0.00</c:formatCode>
                <c:ptCount val="4"/>
                <c:pt idx="0">
                  <c:v>0.83</c:v>
                </c:pt>
                <c:pt idx="1">
                  <c:v>0.98</c:v>
                </c:pt>
                <c:pt idx="2">
                  <c:v>0.41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DB-4106-B537-E60D57A5EF9F}"/>
            </c:ext>
          </c:extLst>
        </c:ser>
        <c:ser>
          <c:idx val="1"/>
          <c:order val="1"/>
          <c:tx>
            <c:strRef>
              <c:f>Лист1!$B$3</c:f>
              <c:strCache>
                <c:ptCount val="1"/>
                <c:pt idx="0">
                  <c:v>Перевод на рус. С. Городецкий, Е. Мозольков (195?)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Лист1!$C$1:$F$1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Лист1!$C$3:$F$3</c:f>
              <c:numCache>
                <c:formatCode>General</c:formatCode>
                <c:ptCount val="4"/>
                <c:pt idx="0">
                  <c:v>0.78</c:v>
                </c:pt>
                <c:pt idx="1">
                  <c:v>0.83</c:v>
                </c:pt>
                <c:pt idx="2">
                  <c:v>0.43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DB-4106-B537-E60D57A5EF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3801712"/>
        <c:axId val="513802040"/>
      </c:lineChart>
      <c:catAx>
        <c:axId val="51380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3802040"/>
        <c:crosses val="autoZero"/>
        <c:auto val="1"/>
        <c:lblAlgn val="ctr"/>
        <c:lblOffset val="100"/>
        <c:noMultiLvlLbl val="0"/>
      </c:catAx>
      <c:valAx>
        <c:axId val="5138020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380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Лист2!$M$2:$P$2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Лист2!$M$3:$P$3</c:f>
              <c:numCache>
                <c:formatCode>General</c:formatCode>
                <c:ptCount val="4"/>
                <c:pt idx="0">
                  <c:v>0.63</c:v>
                </c:pt>
                <c:pt idx="1">
                  <c:v>0.66</c:v>
                </c:pt>
                <c:pt idx="2">
                  <c:v>0.39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DE-4526-908A-212D32EE31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0616824"/>
        <c:axId val="620612232"/>
      </c:lineChart>
      <c:catAx>
        <c:axId val="620616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0612232"/>
        <c:crosses val="autoZero"/>
        <c:auto val="1"/>
        <c:lblAlgn val="ctr"/>
        <c:lblOffset val="100"/>
        <c:noMultiLvlLbl val="0"/>
      </c:catAx>
      <c:valAx>
        <c:axId val="6206122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0616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Лист2!$C$17:$F$17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Лист2!$C$18:$F$18</c:f>
              <c:numCache>
                <c:formatCode>General</c:formatCode>
                <c:ptCount val="4"/>
                <c:pt idx="0">
                  <c:v>0.85</c:v>
                </c:pt>
                <c:pt idx="1">
                  <c:v>0.8</c:v>
                </c:pt>
                <c:pt idx="2">
                  <c:v>0.5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59-4625-98B1-1656CC3ED4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3752976"/>
        <c:axId val="623759536"/>
      </c:lineChart>
      <c:catAx>
        <c:axId val="6237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59536"/>
        <c:crosses val="autoZero"/>
        <c:auto val="1"/>
        <c:lblAlgn val="ctr"/>
        <c:lblOffset val="100"/>
        <c:noMultiLvlLbl val="0"/>
      </c:catAx>
      <c:valAx>
        <c:axId val="6237595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5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Лист2!$C$17:$F$17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Лист2!$C$18:$F$18</c:f>
              <c:numCache>
                <c:formatCode>General</c:formatCode>
                <c:ptCount val="4"/>
                <c:pt idx="0">
                  <c:v>0.85</c:v>
                </c:pt>
                <c:pt idx="1">
                  <c:v>0.8</c:v>
                </c:pt>
                <c:pt idx="2">
                  <c:v>0.5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EF-435D-A517-64E5BF6A9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3752976"/>
        <c:axId val="623759536"/>
      </c:lineChart>
      <c:catAx>
        <c:axId val="62375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59536"/>
        <c:crosses val="autoZero"/>
        <c:auto val="1"/>
        <c:lblAlgn val="ctr"/>
        <c:lblOffset val="100"/>
        <c:noMultiLvlLbl val="0"/>
      </c:catAx>
      <c:valAx>
        <c:axId val="6237595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5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Лист2!$H$2:$K$2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Лист2!$H$3:$K$3</c:f>
              <c:numCache>
                <c:formatCode>General</c:formatCode>
                <c:ptCount val="4"/>
                <c:pt idx="0">
                  <c:v>0.63</c:v>
                </c:pt>
                <c:pt idx="1">
                  <c:v>0.94</c:v>
                </c:pt>
                <c:pt idx="2">
                  <c:v>0.45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8C-4D22-AB11-349973AE7B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3781512"/>
        <c:axId val="623781840"/>
      </c:lineChart>
      <c:catAx>
        <c:axId val="623781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81840"/>
        <c:crosses val="autoZero"/>
        <c:auto val="1"/>
        <c:lblAlgn val="ctr"/>
        <c:lblOffset val="100"/>
        <c:noMultiLvlLbl val="0"/>
      </c:catAx>
      <c:valAx>
        <c:axId val="6237818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781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Лист2!$O$15:$R$15</c:f>
              <c:numCache>
                <c:formatCode>General</c:formatCode>
                <c:ptCount val="4"/>
                <c:pt idx="0">
                  <c:v>0.63</c:v>
                </c:pt>
                <c:pt idx="1">
                  <c:v>0.94</c:v>
                </c:pt>
                <c:pt idx="2">
                  <c:v>0.45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92-46BA-BAAF-66D27B7571F8}"/>
            </c:ext>
          </c:extLst>
        </c:ser>
        <c:ser>
          <c:idx val="1"/>
          <c:order val="1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Лист2!$O$16:$R$16</c:f>
              <c:numCache>
                <c:formatCode>General</c:formatCode>
                <c:ptCount val="4"/>
                <c:pt idx="0">
                  <c:v>0.8</c:v>
                </c:pt>
                <c:pt idx="1">
                  <c:v>0.65</c:v>
                </c:pt>
                <c:pt idx="2">
                  <c:v>0.56000000000000005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92-46BA-BAAF-66D27B7571F8}"/>
            </c:ext>
          </c:extLst>
        </c:ser>
        <c:ser>
          <c:idx val="2"/>
          <c:order val="2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Лист2!$O$17:$R$17</c:f>
              <c:numCache>
                <c:formatCode>General</c:formatCode>
                <c:ptCount val="4"/>
                <c:pt idx="0">
                  <c:v>0.63</c:v>
                </c:pt>
                <c:pt idx="1">
                  <c:v>0.66</c:v>
                </c:pt>
                <c:pt idx="2">
                  <c:v>0.39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92-46BA-BAAF-66D27B7571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0032848"/>
        <c:axId val="520032520"/>
      </c:lineChart>
      <c:catAx>
        <c:axId val="52003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0032520"/>
        <c:crosses val="autoZero"/>
        <c:auto val="1"/>
        <c:lblAlgn val="ctr"/>
        <c:lblOffset val="100"/>
        <c:noMultiLvlLbl val="0"/>
      </c:catAx>
      <c:valAx>
        <c:axId val="5200325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0032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Лист2!$O$15:$R$15</c:f>
              <c:numCache>
                <c:formatCode>General</c:formatCode>
                <c:ptCount val="4"/>
                <c:pt idx="0">
                  <c:v>0.63</c:v>
                </c:pt>
                <c:pt idx="1">
                  <c:v>0.94</c:v>
                </c:pt>
                <c:pt idx="2">
                  <c:v>0.45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22-4A37-8D04-DBF8E47AA214}"/>
            </c:ext>
          </c:extLst>
        </c:ser>
        <c:ser>
          <c:idx val="1"/>
          <c:order val="1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Лист2!$O$16:$R$16</c:f>
              <c:numCache>
                <c:formatCode>General</c:formatCode>
                <c:ptCount val="4"/>
                <c:pt idx="0">
                  <c:v>0.8</c:v>
                </c:pt>
                <c:pt idx="1">
                  <c:v>0.65</c:v>
                </c:pt>
                <c:pt idx="2">
                  <c:v>0.56000000000000005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22-4A37-8D04-DBF8E47AA214}"/>
            </c:ext>
          </c:extLst>
        </c:ser>
        <c:ser>
          <c:idx val="2"/>
          <c:order val="2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Лист2!$O$14:$R$14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Лист2!$O$17:$R$17</c:f>
              <c:numCache>
                <c:formatCode>General</c:formatCode>
                <c:ptCount val="4"/>
                <c:pt idx="0">
                  <c:v>0.63</c:v>
                </c:pt>
                <c:pt idx="1">
                  <c:v>0.66</c:v>
                </c:pt>
                <c:pt idx="2">
                  <c:v>0.39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22-4A37-8D04-DBF8E47AA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0032848"/>
        <c:axId val="520032520"/>
      </c:lineChart>
      <c:catAx>
        <c:axId val="52003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0032520"/>
        <c:crosses val="autoZero"/>
        <c:auto val="1"/>
        <c:lblAlgn val="ctr"/>
        <c:lblOffset val="100"/>
        <c:noMultiLvlLbl val="0"/>
      </c:catAx>
      <c:valAx>
        <c:axId val="5200325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0032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[Сводка.xlsx]Графики!$A$3</c:f>
              <c:strCache>
                <c:ptCount val="1"/>
                <c:pt idx="0">
                  <c:v>Энеида укр.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[Сводка.xlsx]Графики!$B$2:$E$2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[Сводка.xlsx]Графики!$B$3:$E$3</c:f>
              <c:numCache>
                <c:formatCode>General</c:formatCode>
                <c:ptCount val="4"/>
                <c:pt idx="0">
                  <c:v>0.89</c:v>
                </c:pt>
                <c:pt idx="1">
                  <c:v>0.81</c:v>
                </c:pt>
                <c:pt idx="2">
                  <c:v>0.42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F1-4267-8B88-07E61B4DE82C}"/>
            </c:ext>
          </c:extLst>
        </c:ser>
        <c:ser>
          <c:idx val="1"/>
          <c:order val="1"/>
          <c:tx>
            <c:strRef>
              <c:f>[Сводка.xlsx]Графики!$A$4</c:f>
              <c:strCache>
                <c:ptCount val="1"/>
                <c:pt idx="0">
                  <c:v>Энеида бел.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[Сводка.xlsx]Графики!$B$2:$E$2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[Сводка.xlsx]Графики!$B$4:$E$4</c:f>
              <c:numCache>
                <c:formatCode>General</c:formatCode>
                <c:ptCount val="4"/>
                <c:pt idx="0">
                  <c:v>0.95</c:v>
                </c:pt>
                <c:pt idx="1">
                  <c:v>0.86</c:v>
                </c:pt>
                <c:pt idx="2">
                  <c:v>0.36</c:v>
                </c:pt>
                <c:pt idx="3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F1-4267-8B88-07E61B4DE82C}"/>
            </c:ext>
          </c:extLst>
        </c:ser>
        <c:ser>
          <c:idx val="2"/>
          <c:order val="2"/>
          <c:tx>
            <c:strRef>
              <c:f>[Сводка.xlsx]Графики!$A$5</c:f>
              <c:strCache>
                <c:ptCount val="1"/>
                <c:pt idx="0">
                  <c:v>Энеида рус.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[Сводка.xlsx]Графики!$B$2:$E$2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[Сводка.xlsx]Графики!$B$5:$E$5</c:f>
              <c:numCache>
                <c:formatCode>General</c:formatCode>
                <c:ptCount val="4"/>
                <c:pt idx="0">
                  <c:v>0.9</c:v>
                </c:pt>
                <c:pt idx="1">
                  <c:v>0.8</c:v>
                </c:pt>
                <c:pt idx="2">
                  <c:v>0.45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F1-4267-8B88-07E61B4DE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3308240"/>
        <c:axId val="533303976"/>
      </c:lineChart>
      <c:catAx>
        <c:axId val="53330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533303976"/>
        <c:crosses val="autoZero"/>
        <c:auto val="1"/>
        <c:lblAlgn val="ctr"/>
        <c:lblOffset val="100"/>
        <c:noMultiLvlLbl val="0"/>
      </c:catAx>
      <c:valAx>
        <c:axId val="5333039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5333082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aseline="0">
          <a:solidFill>
            <a:schemeClr val="tx1">
              <a:lumMod val="95000"/>
              <a:lumOff val="5000"/>
            </a:schemeClr>
          </a:solidFill>
          <a:latin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36CACD-57AE-4D25-9BDD-5C215B4CB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807B87-4DB9-4ADD-87CC-1C84D0FEC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BCC7E0-2D37-4333-BC6D-C7BEE9908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F152-4284-4F93-8B3F-EAAEE75E0AA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091961-0438-4511-8FF2-BF719DF6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718395-962E-43FC-87F4-BEFAD95A8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84-47D3-47B4-BEFC-0B42A574F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5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6430EB-E2E8-4940-9B47-4C7CC8B8C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116404-4DDC-40AC-9EDF-65AE15BA7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23AED6-1C74-4713-9F7D-DA6C42DF6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F152-4284-4F93-8B3F-EAAEE75E0AA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85FD4A-9099-4234-A8B6-9F8C30E7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951C5E-B85C-425F-B3B6-1537C362D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84-47D3-47B4-BEFC-0B42A574F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8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386DDC9-4C4A-43FA-8C89-28A06A419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80531C-E150-4473-AB50-C73EDBB76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332B4A-6425-4BB4-9118-6886ED8A0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F152-4284-4F93-8B3F-EAAEE75E0AA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216096-3303-4FA1-816B-52A5BEC14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2313D1-A87D-4993-9D27-A9766DC2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84-47D3-47B4-BEFC-0B42A574F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364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FB2399-B294-4CCE-A3FA-C387FDE4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C0AB91-399C-441F-9224-FCA93F4D2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7FD353-9A51-4E7D-BF0D-C08CC48D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9B7-053F-4968-B306-71CA37FC8E32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DFF725-C1ED-43A4-BBFE-E4180891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ACA037-1321-4A6A-AC85-E968666F3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E7D7-82FB-4359-8E89-CE1413380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0B395A-4402-4DD9-BC9C-B848EAA9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95CE4C-7120-4D36-B979-1F8D6894C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879AEB-3CE8-44F4-A6C6-E84E6EB1A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F152-4284-4F93-8B3F-EAAEE75E0AA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DBB6A0-79ED-48B6-97EF-A721BE748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B312AB-0C7E-4E70-A348-6EA35CF5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84-47D3-47B4-BEFC-0B42A574F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51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4B1160-2CB9-4366-8E8E-04803928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A2654B-968B-478B-B948-4B8BC29E9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D5000F-BFD1-43C8-B6E0-412F46545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F152-4284-4F93-8B3F-EAAEE75E0AA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010428-9036-474F-9F82-96E11E643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4AE2E8-3D99-4333-A7F4-01B986AFE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84-47D3-47B4-BEFC-0B42A574F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07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E7343-6573-440D-990B-349F3AA62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0F9AB4-067E-4CED-9AA7-D0A2042BF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FFD5F9-7945-40CE-A1F2-B3E93B844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DAA006-0E17-4B1B-9EF9-E239D703C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F152-4284-4F93-8B3F-EAAEE75E0AA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F4CA82-2927-4BC6-B719-FB28811BB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0DD0D8-7192-43A2-9C53-AC4704DE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84-47D3-47B4-BEFC-0B42A574F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25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B6486-00AD-4B13-9EED-30C4A76EA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8DC7C8-5DB8-4FD6-89A7-57C311296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2B65FB-13FE-4B30-86DB-5B076D526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6750F42-BE75-43AC-BC52-EBD02E758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A7941A1-EF75-4432-8A31-7FC5905FA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BB115F7-C784-4A30-B2B0-6B2BD6940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F152-4284-4F93-8B3F-EAAEE75E0AA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D98693A-DC6D-4E7D-8F00-673220388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B6737B0-CDB2-4DC4-A49D-FA9426125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84-47D3-47B4-BEFC-0B42A574F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1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EFA72-CD6D-49E4-9FE1-ABAD2668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CB08B78-FB21-47F3-8A87-422E3ABF8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F152-4284-4F93-8B3F-EAAEE75E0AA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EAB208-5902-4B3E-9510-35BD70920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8EE1C65-09A8-40A3-A4C6-D909E81F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84-47D3-47B4-BEFC-0B42A574F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53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2F9B83D-E03B-4011-8673-2CEDFA346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F152-4284-4F93-8B3F-EAAEE75E0AA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997305C-437D-4CD6-BF93-601AEA9F8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C9B033-7F92-4D43-A4F9-A10266C42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84-47D3-47B4-BEFC-0B42A574F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30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23611E-B568-4E23-9159-42726C8B7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CDADA1-951A-4237-9E0D-5C9E5AC5F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BCE9E5-C73C-41AB-99DE-2781B772DB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B6BFE9-9577-4EFF-880A-6607A6998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F152-4284-4F93-8B3F-EAAEE75E0AA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975B86-F7DE-43C2-A881-872B0ADD5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58FBC4-4A04-4D8A-BBC2-C604BD942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84-47D3-47B4-BEFC-0B42A574F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74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0D4562-CA9A-4BAE-AEBF-66E4B4721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E2E9066-2A42-4C3A-B6FC-7ACAF90154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EA707A-3009-4704-8AF8-01E0BBF7A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67317E-1FF6-4796-9EDC-93574462F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F152-4284-4F93-8B3F-EAAEE75E0AA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37B5BD-8136-4A95-9BC4-6DA34A57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70CA9C-FFF8-4481-A73C-D661D163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84-47D3-47B4-BEFC-0B42A574F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00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553EF1-10DF-4978-9DD8-BB0000CA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DFA5B3-ED41-47A4-BE77-3C2853011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58832A-F9FC-443E-91C6-2DF29EC2A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0F152-4284-4F93-8B3F-EAAEE75E0AA0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6A8601-77EE-4FBA-ADE7-54ED393BA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01FB20-F8ED-4F00-B53B-D6CBF47A8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B5084-47D3-47B4-BEFC-0B42A574F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29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4954D5-C2B1-4B89-996B-CE629B3B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7282F7-5B5E-4BDC-9E75-F0B7EB937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0046B9-3E64-431A-8B31-EB2BDFE8C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6B9B7-053F-4968-B306-71CA37FC8E32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03F2E0-33DA-4B97-9597-4AE157D14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21A7DC-C4E4-4B55-B25F-445AD1EFD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0E7D7-82FB-4359-8E89-CE1413380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18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chart" Target="../charts/chart15.xml"/><Relationship Id="rId7" Type="http://schemas.openxmlformats.org/officeDocument/2006/relationships/chart" Target="../charts/chart19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Relationship Id="rId9" Type="http://schemas.openxmlformats.org/officeDocument/2006/relationships/chart" Target="../charts/char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5750C-14D0-4845-8C55-6536CAC14F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0" i="0" dirty="0">
                <a:solidFill>
                  <a:srgbClr val="333333"/>
                </a:solidFill>
                <a:effectLst/>
                <a:latin typeface="Helvetica Neue"/>
              </a:rPr>
              <a:t>Русско-белорусский ритмический трансфер: переводы четырехстопных ямбов</a:t>
            </a:r>
            <a:endParaRPr lang="ru-RU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EE840D-9433-44A8-BCB8-E3987A7756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Татьяна Земскова</a:t>
            </a:r>
          </a:p>
        </p:txBody>
      </p:sp>
    </p:spTree>
    <p:extLst>
      <p:ext uri="{BB962C8B-B14F-4D97-AF65-F5344CB8AC3E}">
        <p14:creationId xmlns:p14="http://schemas.microsoft.com/office/powerpoint/2010/main" val="3224726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C6CA13-D233-44A7-9A64-254849700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Перевод с русского на белорусский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6D5F5EAB-7B79-43F6-9B71-129803D2DA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113369"/>
              </p:ext>
            </p:extLst>
          </p:nvPr>
        </p:nvGraphicFramePr>
        <p:xfrm>
          <a:off x="1333927" y="1825624"/>
          <a:ext cx="7553219" cy="4534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1466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513E66-048C-4404-8AA2-3CA94C301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Перевод с русского на белорусский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AB607DA4-E749-4CAF-B27A-BAC59F046B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80275"/>
              </p:ext>
            </p:extLst>
          </p:nvPr>
        </p:nvGraphicFramePr>
        <p:xfrm>
          <a:off x="943510" y="1690687"/>
          <a:ext cx="7682330" cy="480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CA29CFF-4B83-4929-A30D-61327794E985}"/>
              </a:ext>
            </a:extLst>
          </p:cNvPr>
          <p:cNvSpPr txBox="1"/>
          <p:nvPr/>
        </p:nvSpPr>
        <p:spPr>
          <a:xfrm>
            <a:off x="8624292" y="1930400"/>
            <a:ext cx="3567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 это время так и должно быть,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Колас боготворит Пушкина</a:t>
            </a:r>
          </a:p>
        </p:txBody>
      </p:sp>
    </p:spTree>
    <p:extLst>
      <p:ext uri="{BB962C8B-B14F-4D97-AF65-F5344CB8AC3E}">
        <p14:creationId xmlns:p14="http://schemas.microsoft.com/office/powerpoint/2010/main" val="2607162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F29916-54EE-4B09-9B4A-ACFF7CED9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1274" y="1825625"/>
            <a:ext cx="730440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«</a:t>
            </a:r>
            <a:r>
              <a:rPr lang="ru-RU" sz="2400" dirty="0" err="1"/>
              <a:t>калі</a:t>
            </a:r>
            <a:r>
              <a:rPr lang="ru-RU" sz="2400" dirty="0"/>
              <a:t> б не было </a:t>
            </a:r>
            <a:r>
              <a:rPr lang="ru-RU" sz="2400" dirty="0" err="1"/>
              <a:t>Пушкіна</a:t>
            </a:r>
            <a:r>
              <a:rPr lang="ru-RU" sz="2400" dirty="0"/>
              <a:t> з </a:t>
            </a:r>
            <a:r>
              <a:rPr lang="ru-RU" sz="2400" dirty="0" err="1"/>
              <a:t>яго</a:t>
            </a:r>
            <a:r>
              <a:rPr lang="ru-RU" sz="2400" dirty="0"/>
              <a:t> "</a:t>
            </a:r>
            <a:r>
              <a:rPr lang="ru-RU" sz="2400" dirty="0" err="1"/>
              <a:t>Анегіным</a:t>
            </a:r>
            <a:r>
              <a:rPr lang="ru-RU" sz="2400" dirty="0"/>
              <a:t> ", </a:t>
            </a:r>
            <a:r>
              <a:rPr lang="ru-RU" sz="2400" dirty="0" err="1"/>
              <a:t>одай</a:t>
            </a:r>
            <a:r>
              <a:rPr lang="ru-RU" sz="2400" dirty="0"/>
              <a:t> "</a:t>
            </a:r>
            <a:r>
              <a:rPr lang="ru-RU" sz="2400" dirty="0" err="1"/>
              <a:t>Вольнасць</a:t>
            </a:r>
            <a:r>
              <a:rPr lang="ru-RU" sz="2400" dirty="0"/>
              <a:t>" і "</a:t>
            </a:r>
            <a:r>
              <a:rPr lang="ru-RU" sz="2400" dirty="0" err="1"/>
              <a:t>Пасланнем</a:t>
            </a:r>
            <a:r>
              <a:rPr lang="ru-RU" sz="2400" dirty="0"/>
              <a:t> у </a:t>
            </a:r>
            <a:r>
              <a:rPr lang="ru-RU" sz="2400" dirty="0" err="1"/>
              <a:t>Сібір</a:t>
            </a:r>
            <a:r>
              <a:rPr lang="ru-RU" sz="2400" dirty="0"/>
              <a:t>", "</a:t>
            </a:r>
            <a:r>
              <a:rPr lang="ru-RU" sz="2400" dirty="0" err="1"/>
              <a:t>Капітанскай</a:t>
            </a:r>
            <a:r>
              <a:rPr lang="ru-RU" sz="2400" dirty="0"/>
              <a:t> </a:t>
            </a:r>
            <a:r>
              <a:rPr lang="ru-RU" sz="2400" dirty="0" err="1"/>
              <a:t>дочкай</a:t>
            </a:r>
            <a:r>
              <a:rPr lang="ru-RU" sz="2400" dirty="0"/>
              <a:t>" і </a:t>
            </a:r>
            <a:r>
              <a:rPr lang="ru-RU" sz="2400" dirty="0" err="1"/>
              <a:t>казкамі</a:t>
            </a:r>
            <a:r>
              <a:rPr lang="ru-RU" sz="2400" dirty="0"/>
              <a:t>, – не было б, </a:t>
            </a:r>
            <a:r>
              <a:rPr lang="ru-RU" sz="2400" dirty="0" err="1"/>
              <a:t>напэўна</a:t>
            </a:r>
            <a:r>
              <a:rPr lang="ru-RU" sz="2400" dirty="0"/>
              <a:t>, і </a:t>
            </a:r>
            <a:r>
              <a:rPr lang="ru-RU" sz="2400" dirty="0" err="1"/>
              <a:t>маіх</a:t>
            </a:r>
            <a:r>
              <a:rPr lang="ru-RU" sz="2400" dirty="0"/>
              <a:t> </a:t>
            </a:r>
            <a:r>
              <a:rPr lang="ru-RU" sz="2400" dirty="0" err="1"/>
              <a:t>паэм</a:t>
            </a:r>
            <a:r>
              <a:rPr lang="ru-RU" sz="2400" dirty="0"/>
              <a:t> "Новая </a:t>
            </a:r>
            <a:r>
              <a:rPr lang="ru-RU" sz="2400" dirty="0" err="1"/>
              <a:t>зямля</a:t>
            </a:r>
            <a:r>
              <a:rPr lang="ru-RU" sz="2400" dirty="0"/>
              <a:t>" і "Рыбакова хата"; </a:t>
            </a:r>
            <a:r>
              <a:rPr lang="ru-RU" sz="2400" dirty="0" err="1"/>
              <a:t>маёй</a:t>
            </a:r>
            <a:r>
              <a:rPr lang="ru-RU" sz="2400" dirty="0"/>
              <a:t> </a:t>
            </a:r>
            <a:r>
              <a:rPr lang="ru-RU" sz="2400" dirty="0" err="1"/>
              <a:t>лірыкі</a:t>
            </a:r>
            <a:r>
              <a:rPr lang="ru-RU" sz="2400" dirty="0"/>
              <a:t> і прозы»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1200" dirty="0"/>
              <a:t>Колас, Я. </a:t>
            </a:r>
            <a:r>
              <a:rPr lang="ru-RU" sz="1200" dirty="0" err="1"/>
              <a:t>Збор</a:t>
            </a:r>
            <a:r>
              <a:rPr lang="ru-RU" sz="1200" dirty="0"/>
              <a:t> </a:t>
            </a:r>
            <a:r>
              <a:rPr lang="ru-RU" sz="1200" dirty="0" err="1"/>
              <a:t>твораў</a:t>
            </a:r>
            <a:r>
              <a:rPr lang="ru-RU" sz="1200" dirty="0"/>
              <a:t>: у 20 т.  </a:t>
            </a:r>
            <a:r>
              <a:rPr lang="ru-RU" sz="1200" dirty="0" err="1"/>
              <a:t>Мінск</a:t>
            </a:r>
            <a:r>
              <a:rPr lang="ru-RU" sz="1200" dirty="0"/>
              <a:t>: </a:t>
            </a:r>
            <a:r>
              <a:rPr lang="ru-RU" sz="1200" dirty="0" err="1"/>
              <a:t>Беларус</a:t>
            </a:r>
            <a:r>
              <a:rPr lang="ru-RU" sz="1200" dirty="0"/>
              <a:t>. </a:t>
            </a:r>
            <a:r>
              <a:rPr lang="ru-RU" sz="1200" dirty="0" err="1"/>
              <a:t>навука</a:t>
            </a:r>
            <a:r>
              <a:rPr lang="ru-RU" sz="1200" dirty="0"/>
              <a:t>, 2012. – Т. 17: </a:t>
            </a:r>
            <a:r>
              <a:rPr lang="ru-RU" sz="1200" dirty="0" err="1"/>
              <a:t>Публіцыстыка</a:t>
            </a:r>
            <a:r>
              <a:rPr lang="ru-RU" sz="1200" dirty="0"/>
              <a:t> (</a:t>
            </a:r>
            <a:r>
              <a:rPr lang="ru-RU" sz="1200" dirty="0" err="1"/>
              <a:t>пач</a:t>
            </a:r>
            <a:r>
              <a:rPr lang="ru-RU" sz="1200" dirty="0"/>
              <a:t>. 1950-х гг.–1956), з </a:t>
            </a:r>
            <a:r>
              <a:rPr lang="ru-RU" sz="1200" dirty="0" err="1"/>
              <a:t>архіўных</a:t>
            </a:r>
            <a:r>
              <a:rPr lang="ru-RU" sz="1200" dirty="0"/>
              <a:t> </a:t>
            </a:r>
            <a:r>
              <a:rPr lang="ru-RU" sz="1200" dirty="0" err="1"/>
              <a:t>матэр</a:t>
            </a:r>
            <a:r>
              <a:rPr lang="ru-RU" sz="1200" dirty="0"/>
              <a:t>. (1925, 1926, 1930), </a:t>
            </a:r>
            <a:r>
              <a:rPr lang="ru-RU" sz="1200" dirty="0" err="1"/>
              <a:t>нарысы</a:t>
            </a:r>
            <a:r>
              <a:rPr lang="ru-RU" sz="1200" dirty="0"/>
              <a:t> (1917– 1944), </a:t>
            </a:r>
            <a:r>
              <a:rPr lang="ru-RU" sz="1200" dirty="0" err="1"/>
              <a:t>літ</a:t>
            </a:r>
            <a:r>
              <a:rPr lang="ru-RU" sz="1200" dirty="0"/>
              <a:t>. </a:t>
            </a:r>
            <a:r>
              <a:rPr lang="ru-RU" sz="1200" dirty="0" err="1"/>
              <a:t>крытыка</a:t>
            </a:r>
            <a:r>
              <a:rPr lang="ru-RU" sz="1200" dirty="0"/>
              <a:t> (1928–1956). Стар. 538</a:t>
            </a:r>
          </a:p>
        </p:txBody>
      </p:sp>
    </p:spTree>
    <p:extLst>
      <p:ext uri="{BB962C8B-B14F-4D97-AF65-F5344CB8AC3E}">
        <p14:creationId xmlns:p14="http://schemas.microsoft.com/office/powerpoint/2010/main" val="1372182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9153EA3-FBA3-4306-8107-71D3A55DF7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31371" y="1967139"/>
          <a:ext cx="11321910" cy="2499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36426">
                  <a:extLst>
                    <a:ext uri="{9D8B030D-6E8A-4147-A177-3AD203B41FA5}">
                      <a16:colId xmlns:a16="http://schemas.microsoft.com/office/drawing/2014/main" val="92313059"/>
                    </a:ext>
                  </a:extLst>
                </a:gridCol>
                <a:gridCol w="2040050">
                  <a:extLst>
                    <a:ext uri="{9D8B030D-6E8A-4147-A177-3AD203B41FA5}">
                      <a16:colId xmlns:a16="http://schemas.microsoft.com/office/drawing/2014/main" val="1544477459"/>
                    </a:ext>
                  </a:extLst>
                </a:gridCol>
                <a:gridCol w="1561306">
                  <a:extLst>
                    <a:ext uri="{9D8B030D-6E8A-4147-A177-3AD203B41FA5}">
                      <a16:colId xmlns:a16="http://schemas.microsoft.com/office/drawing/2014/main" val="3466567369"/>
                    </a:ext>
                  </a:extLst>
                </a:gridCol>
                <a:gridCol w="1409835">
                  <a:extLst>
                    <a:ext uri="{9D8B030D-6E8A-4147-A177-3AD203B41FA5}">
                      <a16:colId xmlns:a16="http://schemas.microsoft.com/office/drawing/2014/main" val="815235721"/>
                    </a:ext>
                  </a:extLst>
                </a:gridCol>
                <a:gridCol w="1421487">
                  <a:extLst>
                    <a:ext uri="{9D8B030D-6E8A-4147-A177-3AD203B41FA5}">
                      <a16:colId xmlns:a16="http://schemas.microsoft.com/office/drawing/2014/main" val="465404227"/>
                    </a:ext>
                  </a:extLst>
                </a:gridCol>
                <a:gridCol w="1549654">
                  <a:extLst>
                    <a:ext uri="{9D8B030D-6E8A-4147-A177-3AD203B41FA5}">
                      <a16:colId xmlns:a16="http://schemas.microsoft.com/office/drawing/2014/main" val="522484945"/>
                    </a:ext>
                  </a:extLst>
                </a:gridCol>
                <a:gridCol w="1398184">
                  <a:extLst>
                    <a:ext uri="{9D8B030D-6E8A-4147-A177-3AD203B41FA5}">
                      <a16:colId xmlns:a16="http://schemas.microsoft.com/office/drawing/2014/main" val="3401115625"/>
                    </a:ext>
                  </a:extLst>
                </a:gridCol>
                <a:gridCol w="1304968">
                  <a:extLst>
                    <a:ext uri="{9D8B030D-6E8A-4147-A177-3AD203B41FA5}">
                      <a16:colId xmlns:a16="http://schemas.microsoft.com/office/drawing/2014/main" val="2513789854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889557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/-</a:t>
                      </a:r>
                      <a:r>
                        <a:rPr lang="ru-RU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-/-/-/(-)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--/</a:t>
                      </a:r>
                      <a:r>
                        <a:rPr lang="ru-RU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/-/-/(-)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</a:t>
                      </a:r>
                      <a:r>
                        <a:rPr lang="ru-RU" sz="2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/-</a:t>
                      </a:r>
                      <a:r>
                        <a:rPr lang="ru-RU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-/-/(-)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</a:t>
                      </a:r>
                      <a:r>
                        <a:rPr lang="ru-RU" sz="2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--/</a:t>
                      </a:r>
                      <a:r>
                        <a:rPr lang="ru-RU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/-/(-)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-/-/</a:t>
                      </a:r>
                      <a:r>
                        <a:rPr lang="ru-RU" sz="2400" b="0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/-</a:t>
                      </a:r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-/(-)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-/-/</a:t>
                      </a:r>
                      <a:r>
                        <a:rPr lang="ru-RU" sz="2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--/</a:t>
                      </a:r>
                      <a:r>
                        <a:rPr lang="ru-RU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/(-)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8811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Односложные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2913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Многосложные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08597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Односложные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8500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Многосложные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280350"/>
                  </a:ext>
                </a:extLst>
              </a:tr>
            </a:tbl>
          </a:graphicData>
        </a:graphic>
      </p:graphicFrame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5BD9414-F8DC-4DC8-AB5A-C39CF6ACE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74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D28217-9A10-41FA-91FC-600864B85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Частота </a:t>
            </a:r>
            <a:r>
              <a:rPr lang="ru-RU" dirty="0" err="1"/>
              <a:t>неметрических</a:t>
            </a:r>
            <a:r>
              <a:rPr lang="ru-RU" dirty="0"/>
              <a:t> ударений в русском и белорусском Я4</a:t>
            </a:r>
            <a:r>
              <a:rPr lang="en-US" dirty="0"/>
              <a:t> (XIX-XX </a:t>
            </a:r>
            <a:r>
              <a:rPr lang="ru-RU" dirty="0"/>
              <a:t>вв.</a:t>
            </a:r>
            <a:r>
              <a:rPr lang="en-US" dirty="0"/>
              <a:t>)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9D17970-328C-4C2C-8AEE-23C92BCB1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96614"/>
              </p:ext>
            </p:extLst>
          </p:nvPr>
        </p:nvGraphicFramePr>
        <p:xfrm>
          <a:off x="838200" y="2726690"/>
          <a:ext cx="9182100" cy="1644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7403">
                  <a:extLst>
                    <a:ext uri="{9D8B030D-6E8A-4147-A177-3AD203B41FA5}">
                      <a16:colId xmlns:a16="http://schemas.microsoft.com/office/drawing/2014/main" val="2564784840"/>
                    </a:ext>
                  </a:extLst>
                </a:gridCol>
                <a:gridCol w="1162504">
                  <a:extLst>
                    <a:ext uri="{9D8B030D-6E8A-4147-A177-3AD203B41FA5}">
                      <a16:colId xmlns:a16="http://schemas.microsoft.com/office/drawing/2014/main" val="1464804987"/>
                    </a:ext>
                  </a:extLst>
                </a:gridCol>
                <a:gridCol w="1078265">
                  <a:extLst>
                    <a:ext uri="{9D8B030D-6E8A-4147-A177-3AD203B41FA5}">
                      <a16:colId xmlns:a16="http://schemas.microsoft.com/office/drawing/2014/main" val="4043571009"/>
                    </a:ext>
                  </a:extLst>
                </a:gridCol>
                <a:gridCol w="1078265">
                  <a:extLst>
                    <a:ext uri="{9D8B030D-6E8A-4147-A177-3AD203B41FA5}">
                      <a16:colId xmlns:a16="http://schemas.microsoft.com/office/drawing/2014/main" val="980182433"/>
                    </a:ext>
                  </a:extLst>
                </a:gridCol>
                <a:gridCol w="1078265">
                  <a:extLst>
                    <a:ext uri="{9D8B030D-6E8A-4147-A177-3AD203B41FA5}">
                      <a16:colId xmlns:a16="http://schemas.microsoft.com/office/drawing/2014/main" val="213212242"/>
                    </a:ext>
                  </a:extLst>
                </a:gridCol>
                <a:gridCol w="1617398">
                  <a:extLst>
                    <a:ext uri="{9D8B030D-6E8A-4147-A177-3AD203B41FA5}">
                      <a16:colId xmlns:a16="http://schemas.microsoft.com/office/drawing/2014/main" val="2254982971"/>
                    </a:ext>
                  </a:extLst>
                </a:gridCol>
              </a:tblGrid>
              <a:tr h="41116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Слоги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строк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309066"/>
                  </a:ext>
                </a:extLst>
              </a:tr>
              <a:tr h="411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64031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12304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98593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Белорусский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4,9%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4,2%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3,8%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0565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E9E1D0B-C807-4D3D-A2C5-07F81BC8EA68}"/>
              </a:ext>
            </a:extLst>
          </p:cNvPr>
          <p:cNvSpPr txBox="1"/>
          <p:nvPr/>
        </p:nvSpPr>
        <p:spPr>
          <a:xfrm>
            <a:off x="9393308" y="1285359"/>
            <a:ext cx="25892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Хорей, кажется, </a:t>
            </a:r>
          </a:p>
          <a:p>
            <a:r>
              <a:rPr lang="ru-RU" dirty="0"/>
              <a:t>выдерживается строже, </a:t>
            </a:r>
            <a:br>
              <a:rPr lang="ru-RU" dirty="0"/>
            </a:br>
            <a:r>
              <a:rPr lang="ru-RU" dirty="0"/>
              <a:t>но это не точно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96964A-CB5D-4A71-8964-DF1331EAA222}"/>
              </a:ext>
            </a:extLst>
          </p:cNvPr>
          <p:cNvSpPr txBox="1"/>
          <p:nvPr/>
        </p:nvSpPr>
        <p:spPr>
          <a:xfrm>
            <a:off x="838200" y="5084445"/>
            <a:ext cx="30407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Пад</a:t>
            </a:r>
            <a:r>
              <a:rPr lang="ru-RU" dirty="0"/>
              <a:t> </a:t>
            </a:r>
            <a:r>
              <a:rPr lang="ru-RU" dirty="0" err="1"/>
              <a:t>н</a:t>
            </a:r>
            <a:r>
              <a:rPr lang="ru-RU" b="1" u="sng" dirty="0" err="1"/>
              <a:t>о</a:t>
            </a:r>
            <a:r>
              <a:rPr lang="ru-RU" dirty="0" err="1"/>
              <a:t>гі</a:t>
            </a:r>
            <a:r>
              <a:rPr lang="ru-RU" dirty="0"/>
              <a:t> </a:t>
            </a:r>
            <a:r>
              <a:rPr lang="ru-RU" dirty="0" err="1"/>
              <a:t>к</a:t>
            </a:r>
            <a:r>
              <a:rPr lang="ru-RU" b="1" u="sng" dirty="0" err="1"/>
              <a:t>і</a:t>
            </a:r>
            <a:r>
              <a:rPr lang="ru-RU" dirty="0" err="1"/>
              <a:t>нуў</a:t>
            </a:r>
            <a:r>
              <a:rPr lang="ru-RU" dirty="0"/>
              <a:t>». </a:t>
            </a:r>
            <a:r>
              <a:rPr lang="ru-RU" dirty="0" err="1"/>
              <a:t>Аг</a:t>
            </a:r>
            <a:r>
              <a:rPr lang="ru-RU" b="1" u="sng" dirty="0" err="1"/>
              <a:t>о</a:t>
            </a:r>
            <a:r>
              <a:rPr lang="ru-RU" dirty="0" err="1"/>
              <a:t>нь</a:t>
            </a:r>
            <a:r>
              <a:rPr lang="ru-RU" dirty="0"/>
              <a:t> п</a:t>
            </a:r>
            <a:r>
              <a:rPr lang="ru-RU" b="1" u="sng" dirty="0"/>
              <a:t>ы</a:t>
            </a:r>
            <a:r>
              <a:rPr lang="ru-RU" dirty="0"/>
              <a:t>ша,</a:t>
            </a:r>
          </a:p>
          <a:p>
            <a:endParaRPr lang="ru-RU" dirty="0"/>
          </a:p>
          <a:p>
            <a:r>
              <a:rPr lang="ru-RU" dirty="0" err="1"/>
              <a:t>Ды</a:t>
            </a:r>
            <a:r>
              <a:rPr lang="ru-RU" dirty="0"/>
              <a:t> </a:t>
            </a:r>
            <a:r>
              <a:rPr lang="ru-RU" b="1" u="sng" dirty="0" err="1"/>
              <a:t>і</a:t>
            </a:r>
            <a:r>
              <a:rPr lang="ru-RU" dirty="0" err="1"/>
              <a:t>мем</a:t>
            </a:r>
            <a:r>
              <a:rPr lang="ru-RU" dirty="0"/>
              <a:t> б</a:t>
            </a:r>
            <a:r>
              <a:rPr lang="ru-RU" b="1" u="sng" dirty="0"/>
              <a:t>о</a:t>
            </a:r>
            <a:r>
              <a:rPr lang="ru-RU" dirty="0"/>
              <a:t>га </a:t>
            </a:r>
            <a:r>
              <a:rPr lang="ru-RU" dirty="0" err="1"/>
              <a:t>мал</a:t>
            </a:r>
            <a:r>
              <a:rPr lang="ru-RU" b="1" u="sng" dirty="0" err="1"/>
              <a:t>ю</a:t>
            </a:r>
            <a:r>
              <a:rPr lang="ru-RU" dirty="0"/>
              <a:t> </a:t>
            </a:r>
            <a:r>
              <a:rPr lang="ru-RU" b="1" u="sng" dirty="0"/>
              <a:t>я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8764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179714-0AB7-4E49-B4E6-0F7E3A656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Вероятность спондеев в Я4 в переводе Пушкина Коласом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AD8146E-66AD-404B-AA69-0F5821B16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232947"/>
              </p:ext>
            </p:extLst>
          </p:nvPr>
        </p:nvGraphicFramePr>
        <p:xfrm>
          <a:off x="970280" y="2365375"/>
          <a:ext cx="9763123" cy="172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2930">
                  <a:extLst>
                    <a:ext uri="{9D8B030D-6E8A-4147-A177-3AD203B41FA5}">
                      <a16:colId xmlns:a16="http://schemas.microsoft.com/office/drawing/2014/main" val="2855820873"/>
                    </a:ext>
                  </a:extLst>
                </a:gridCol>
                <a:gridCol w="1253538">
                  <a:extLst>
                    <a:ext uri="{9D8B030D-6E8A-4147-A177-3AD203B41FA5}">
                      <a16:colId xmlns:a16="http://schemas.microsoft.com/office/drawing/2014/main" val="1917108398"/>
                    </a:ext>
                  </a:extLst>
                </a:gridCol>
                <a:gridCol w="771407">
                  <a:extLst>
                    <a:ext uri="{9D8B030D-6E8A-4147-A177-3AD203B41FA5}">
                      <a16:colId xmlns:a16="http://schemas.microsoft.com/office/drawing/2014/main" val="4101505227"/>
                    </a:ext>
                  </a:extLst>
                </a:gridCol>
                <a:gridCol w="771407">
                  <a:extLst>
                    <a:ext uri="{9D8B030D-6E8A-4147-A177-3AD203B41FA5}">
                      <a16:colId xmlns:a16="http://schemas.microsoft.com/office/drawing/2014/main" val="3019032642"/>
                    </a:ext>
                  </a:extLst>
                </a:gridCol>
                <a:gridCol w="771407">
                  <a:extLst>
                    <a:ext uri="{9D8B030D-6E8A-4147-A177-3AD203B41FA5}">
                      <a16:colId xmlns:a16="http://schemas.microsoft.com/office/drawing/2014/main" val="4029837979"/>
                    </a:ext>
                  </a:extLst>
                </a:gridCol>
                <a:gridCol w="771407">
                  <a:extLst>
                    <a:ext uri="{9D8B030D-6E8A-4147-A177-3AD203B41FA5}">
                      <a16:colId xmlns:a16="http://schemas.microsoft.com/office/drawing/2014/main" val="2062629038"/>
                    </a:ext>
                  </a:extLst>
                </a:gridCol>
                <a:gridCol w="1591027">
                  <a:extLst>
                    <a:ext uri="{9D8B030D-6E8A-4147-A177-3AD203B41FA5}">
                      <a16:colId xmlns:a16="http://schemas.microsoft.com/office/drawing/2014/main" val="4124332213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Слоги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строк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260435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15322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Полтава (Пушкин)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1829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1452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47323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 на белорусский (Колас)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1938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4920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ED356F5-9F55-473D-A86B-01E08DE66687}"/>
              </a:ext>
            </a:extLst>
          </p:cNvPr>
          <p:cNvSpPr txBox="1"/>
          <p:nvPr/>
        </p:nvSpPr>
        <p:spPr>
          <a:xfrm>
            <a:off x="6865499" y="4409440"/>
            <a:ext cx="37155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т.е. меньше, чем в среднем (4-5%)</a:t>
            </a:r>
            <a:br>
              <a:rPr lang="ru-RU" dirty="0"/>
            </a:br>
            <a:r>
              <a:rPr lang="ru-RU" dirty="0"/>
              <a:t>на белорусском (в т.ч. в авторских), </a:t>
            </a:r>
            <a:br>
              <a:rPr lang="ru-RU" dirty="0"/>
            </a:br>
            <a:r>
              <a:rPr lang="ru-RU" dirty="0"/>
              <a:t>но сильно больше, чем в русском  </a:t>
            </a:r>
          </a:p>
        </p:txBody>
      </p:sp>
    </p:spTree>
    <p:extLst>
      <p:ext uri="{BB962C8B-B14F-4D97-AF65-F5344CB8AC3E}">
        <p14:creationId xmlns:p14="http://schemas.microsoft.com/office/powerpoint/2010/main" val="386073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BCA06C7-0020-4C38-9D10-20C01D4046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89143"/>
              </p:ext>
            </p:extLst>
          </p:nvPr>
        </p:nvGraphicFramePr>
        <p:xfrm>
          <a:off x="934720" y="822960"/>
          <a:ext cx="8331200" cy="521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1779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AA90AB-A95F-4EB6-A43B-670B07EC6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Спондеи в переводе с белорусского на русский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2AA5973-1202-403E-BABD-9A143058B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244745"/>
              </p:ext>
            </p:extLst>
          </p:nvPr>
        </p:nvGraphicFramePr>
        <p:xfrm>
          <a:off x="913130" y="2593340"/>
          <a:ext cx="9013190" cy="165276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49162">
                  <a:extLst>
                    <a:ext uri="{9D8B030D-6E8A-4147-A177-3AD203B41FA5}">
                      <a16:colId xmlns:a16="http://schemas.microsoft.com/office/drawing/2014/main" val="1253897077"/>
                    </a:ext>
                  </a:extLst>
                </a:gridCol>
                <a:gridCol w="2113845">
                  <a:extLst>
                    <a:ext uri="{9D8B030D-6E8A-4147-A177-3AD203B41FA5}">
                      <a16:colId xmlns:a16="http://schemas.microsoft.com/office/drawing/2014/main" val="380105828"/>
                    </a:ext>
                  </a:extLst>
                </a:gridCol>
                <a:gridCol w="691966">
                  <a:extLst>
                    <a:ext uri="{9D8B030D-6E8A-4147-A177-3AD203B41FA5}">
                      <a16:colId xmlns:a16="http://schemas.microsoft.com/office/drawing/2014/main" val="704504931"/>
                    </a:ext>
                  </a:extLst>
                </a:gridCol>
                <a:gridCol w="922459">
                  <a:extLst>
                    <a:ext uri="{9D8B030D-6E8A-4147-A177-3AD203B41FA5}">
                      <a16:colId xmlns:a16="http://schemas.microsoft.com/office/drawing/2014/main" val="2244251570"/>
                    </a:ext>
                  </a:extLst>
                </a:gridCol>
                <a:gridCol w="922459">
                  <a:extLst>
                    <a:ext uri="{9D8B030D-6E8A-4147-A177-3AD203B41FA5}">
                      <a16:colId xmlns:a16="http://schemas.microsoft.com/office/drawing/2014/main" val="3044342225"/>
                    </a:ext>
                  </a:extLst>
                </a:gridCol>
                <a:gridCol w="922459">
                  <a:extLst>
                    <a:ext uri="{9D8B030D-6E8A-4147-A177-3AD203B41FA5}">
                      <a16:colId xmlns:a16="http://schemas.microsoft.com/office/drawing/2014/main" val="2890347506"/>
                    </a:ext>
                  </a:extLst>
                </a:gridCol>
                <a:gridCol w="922459">
                  <a:extLst>
                    <a:ext uri="{9D8B030D-6E8A-4147-A177-3AD203B41FA5}">
                      <a16:colId xmlns:a16="http://schemas.microsoft.com/office/drawing/2014/main" val="4070034505"/>
                    </a:ext>
                  </a:extLst>
                </a:gridCol>
                <a:gridCol w="1268381">
                  <a:extLst>
                    <a:ext uri="{9D8B030D-6E8A-4147-A177-3AD203B41FA5}">
                      <a16:colId xmlns:a16="http://schemas.microsoft.com/office/drawing/2014/main" val="1184248829"/>
                    </a:ext>
                  </a:extLst>
                </a:gridCol>
              </a:tblGrid>
              <a:tr h="27597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Автор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Текст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Год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Слоги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Кол-во строк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790644"/>
                  </a:ext>
                </a:extLst>
              </a:tr>
              <a:tr h="2759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249210"/>
                  </a:ext>
                </a:extLst>
              </a:tr>
              <a:tr h="545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Вераніцын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Тарас на Парнасе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1855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9,5%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5%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2,8%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9%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>
                          <a:effectLst/>
                        </a:rPr>
                        <a:t>317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01461"/>
                  </a:ext>
                </a:extLst>
              </a:tr>
              <a:tr h="54571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Перевод на русский (Лозинский)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19??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4,2%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2,3%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1%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1%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effectLst/>
                        </a:rPr>
                        <a:t>310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229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090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CE697-6EFB-4A39-BBFB-B6AA6B90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Перевод с русского на белорусский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F3FBDE44-A3FB-49B2-9F73-53FF93A3D7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238334"/>
              </p:ext>
            </p:extLst>
          </p:nvPr>
        </p:nvGraphicFramePr>
        <p:xfrm>
          <a:off x="912688" y="1690688"/>
          <a:ext cx="8241586" cy="4679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7332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5146FF-9093-4BDC-A8AF-735DE8286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Переложение </a:t>
            </a:r>
            <a:r>
              <a:rPr lang="en-US" dirty="0"/>
              <a:t>vs </a:t>
            </a:r>
            <a:r>
              <a:rPr lang="ru-RU" dirty="0"/>
              <a:t>перевод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785275-F99A-4B17-832C-1993CC0A6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В. П. </a:t>
            </a:r>
            <a:r>
              <a:rPr lang="ru-RU" dirty="0" err="1"/>
              <a:t>Рагойша</a:t>
            </a:r>
            <a:r>
              <a:rPr lang="ru-RU" dirty="0"/>
              <a:t> о переводах «Демона» (Кравцов/Колас): «</a:t>
            </a:r>
            <a:r>
              <a:rPr lang="ru-RU" dirty="0" err="1"/>
              <a:t>Аднак</a:t>
            </a:r>
            <a:r>
              <a:rPr lang="ru-RU" dirty="0"/>
              <a:t> </a:t>
            </a:r>
            <a:r>
              <a:rPr lang="ru-RU" dirty="0" err="1"/>
              <a:t>чытаеш</a:t>
            </a:r>
            <a:r>
              <a:rPr lang="ru-RU" dirty="0"/>
              <a:t> </a:t>
            </a:r>
            <a:r>
              <a:rPr lang="ru-RU" dirty="0" err="1"/>
              <a:t>паэму</a:t>
            </a:r>
            <a:r>
              <a:rPr lang="ru-RU" dirty="0"/>
              <a:t>, і ў </a:t>
            </a:r>
            <a:r>
              <a:rPr lang="ru-RU" dirty="0" err="1"/>
              <a:t>многіх</a:t>
            </a:r>
            <a:r>
              <a:rPr lang="ru-RU" dirty="0"/>
              <a:t> </a:t>
            </a:r>
            <a:r>
              <a:rPr lang="ru-RU" dirty="0" err="1"/>
              <a:t>месцах</a:t>
            </a:r>
            <a:r>
              <a:rPr lang="ru-RU" dirty="0"/>
              <a:t> </a:t>
            </a:r>
            <a:r>
              <a:rPr lang="ru-RU" dirty="0" err="1"/>
              <a:t>ловіш</a:t>
            </a:r>
            <a:r>
              <a:rPr lang="ru-RU" dirty="0"/>
              <a:t> </a:t>
            </a:r>
            <a:r>
              <a:rPr lang="ru-RU" dirty="0" err="1"/>
              <a:t>сябе</a:t>
            </a:r>
            <a:r>
              <a:rPr lang="ru-RU" dirty="0"/>
              <a:t> на думцы: так, гэта </a:t>
            </a:r>
            <a:r>
              <a:rPr lang="ru-RU" dirty="0" err="1"/>
              <a:t>Лермантаў</a:t>
            </a:r>
            <a:r>
              <a:rPr lang="ru-RU" dirty="0"/>
              <a:t>, але </a:t>
            </a:r>
            <a:r>
              <a:rPr lang="ru-RU" dirty="0" err="1"/>
              <a:t>нейкі</a:t>
            </a:r>
            <a:r>
              <a:rPr lang="ru-RU" dirty="0"/>
              <a:t> </a:t>
            </a:r>
            <a:r>
              <a:rPr lang="ru-RU" dirty="0" err="1"/>
              <a:t>надта</a:t>
            </a:r>
            <a:r>
              <a:rPr lang="ru-RU" dirty="0"/>
              <a:t> </a:t>
            </a:r>
            <a:r>
              <a:rPr lang="ru-RU" dirty="0" err="1"/>
              <a:t>з'іначаны</a:t>
            </a:r>
            <a:r>
              <a:rPr lang="ru-RU" dirty="0"/>
              <a:t>, </a:t>
            </a:r>
            <a:r>
              <a:rPr lang="ru-RU" dirty="0" err="1"/>
              <a:t>залішне</a:t>
            </a:r>
            <a:r>
              <a:rPr lang="ru-RU" dirty="0"/>
              <a:t> </a:t>
            </a:r>
            <a:r>
              <a:rPr lang="ru-RU" dirty="0" err="1"/>
              <a:t>абеларушаны</a:t>
            </a:r>
            <a:r>
              <a:rPr lang="ru-RU" dirty="0"/>
              <a:t>. Гэта — </a:t>
            </a:r>
            <a:r>
              <a:rPr lang="ru-RU" dirty="0" err="1"/>
              <a:t>асноўны</a:t>
            </a:r>
            <a:r>
              <a:rPr lang="ru-RU" dirty="0"/>
              <a:t> </a:t>
            </a:r>
            <a:r>
              <a:rPr lang="ru-RU" dirty="0" err="1"/>
              <a:t>недахоп</a:t>
            </a:r>
            <a:r>
              <a:rPr lang="ru-RU" dirty="0"/>
              <a:t> </a:t>
            </a:r>
            <a:r>
              <a:rPr lang="ru-RU" dirty="0" err="1"/>
              <a:t>перакладу</a:t>
            </a:r>
            <a:r>
              <a:rPr lang="ru-RU" dirty="0"/>
              <a:t> Макара </a:t>
            </a:r>
            <a:r>
              <a:rPr lang="ru-RU" dirty="0" err="1"/>
              <a:t>Краўцова</a:t>
            </a:r>
            <a:r>
              <a:rPr lang="ru-RU" dirty="0"/>
              <a:t>. </a:t>
            </a:r>
            <a:r>
              <a:rPr lang="ru-RU" dirty="0" err="1"/>
              <a:t>Перакладаць</a:t>
            </a:r>
            <a:r>
              <a:rPr lang="ru-RU" dirty="0"/>
              <a:t> так </a:t>
            </a:r>
            <a:r>
              <a:rPr lang="ru-RU" dirty="0" err="1"/>
              <a:t>маглі</a:t>
            </a:r>
            <a:r>
              <a:rPr lang="ru-RU" dirty="0"/>
              <a:t> </a:t>
            </a:r>
            <a:r>
              <a:rPr lang="ru-RU" dirty="0" err="1"/>
              <a:t>яшчэ</a:t>
            </a:r>
            <a:r>
              <a:rPr lang="ru-RU" dirty="0"/>
              <a:t> ў </a:t>
            </a:r>
            <a:r>
              <a:rPr lang="ru-RU" dirty="0" err="1"/>
              <a:t>канцы</a:t>
            </a:r>
            <a:r>
              <a:rPr lang="ru-RU" dirty="0"/>
              <a:t> XIX ст., але ў 20-х гадах XX ст., </a:t>
            </a:r>
            <a:r>
              <a:rPr lang="ru-RU" dirty="0" err="1"/>
              <a:t>пасля</a:t>
            </a:r>
            <a:r>
              <a:rPr lang="ru-RU" dirty="0"/>
              <a:t> </a:t>
            </a:r>
            <a:r>
              <a:rPr lang="ru-RU" dirty="0" err="1"/>
              <a:t>з'яўлення</a:t>
            </a:r>
            <a:r>
              <a:rPr lang="ru-RU" dirty="0"/>
              <a:t> </a:t>
            </a:r>
            <a:r>
              <a:rPr lang="ru-RU" dirty="0" err="1"/>
              <a:t>перакладаў</a:t>
            </a:r>
            <a:r>
              <a:rPr lang="ru-RU" dirty="0"/>
              <a:t> </a:t>
            </a:r>
            <a:r>
              <a:rPr lang="ru-RU" dirty="0" err="1"/>
              <a:t>Янкі</a:t>
            </a:r>
            <a:r>
              <a:rPr lang="ru-RU" dirty="0"/>
              <a:t> Купалы і </a:t>
            </a:r>
            <a:r>
              <a:rPr lang="ru-RU" dirty="0" err="1"/>
              <a:t>Максіма</a:t>
            </a:r>
            <a:r>
              <a:rPr lang="ru-RU" dirty="0"/>
              <a:t> </a:t>
            </a:r>
            <a:r>
              <a:rPr lang="ru-RU" dirty="0" err="1"/>
              <a:t>Багдановіча</a:t>
            </a:r>
            <a:r>
              <a:rPr lang="ru-RU" dirty="0"/>
              <a:t>, </a:t>
            </a:r>
            <a:r>
              <a:rPr lang="ru-RU" dirty="0" err="1"/>
              <a:t>адапціраваць</a:t>
            </a:r>
            <a:r>
              <a:rPr lang="ru-RU" dirty="0"/>
              <a:t> </a:t>
            </a:r>
            <a:r>
              <a:rPr lang="ru-RU" dirty="0" err="1"/>
              <a:t>арыгінал</a:t>
            </a:r>
            <a:r>
              <a:rPr lang="ru-RU" dirty="0"/>
              <a:t> было </a:t>
            </a:r>
            <a:r>
              <a:rPr lang="ru-RU" dirty="0" err="1"/>
              <a:t>нельга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42711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2CE2B8-EE6C-41EE-B358-F3273694D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Белорусский и русский Я4: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E42B76-A93E-4C18-B180-652DD84C8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40316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XVIII </a:t>
            </a:r>
            <a:r>
              <a:rPr lang="ru-RU" sz="2200" dirty="0"/>
              <a:t>век	переходный		Пушкин		начало ХХ века</a:t>
            </a:r>
            <a:r>
              <a:rPr lang="en-US" sz="2200" dirty="0"/>
              <a:t>	</a:t>
            </a:r>
            <a:r>
              <a:rPr lang="ru-RU" sz="2200" dirty="0"/>
              <a:t>	</a:t>
            </a:r>
            <a:r>
              <a:rPr lang="ru-RU" sz="2400" dirty="0"/>
              <a:t>	</a:t>
            </a: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F21B955C-E287-4981-B486-9984B841F6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176062"/>
              </p:ext>
            </p:extLst>
          </p:nvPr>
        </p:nvGraphicFramePr>
        <p:xfrm>
          <a:off x="492321" y="2414217"/>
          <a:ext cx="1996879" cy="1325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CBF5632D-1CAA-4500-B619-3D6C82F6EB1F}"/>
              </a:ext>
            </a:extLst>
          </p:cNvPr>
          <p:cNvCxnSpPr/>
          <p:nvPr/>
        </p:nvCxnSpPr>
        <p:spPr>
          <a:xfrm>
            <a:off x="838200" y="4202130"/>
            <a:ext cx="105156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BD7D118-CA88-4602-A583-37970CFB84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510307"/>
              </p:ext>
            </p:extLst>
          </p:nvPr>
        </p:nvGraphicFramePr>
        <p:xfrm>
          <a:off x="4882012" y="2318816"/>
          <a:ext cx="1996879" cy="132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60CF3C0-5861-4DC2-992B-8E3181BF46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842756"/>
              </p:ext>
            </p:extLst>
          </p:nvPr>
        </p:nvGraphicFramePr>
        <p:xfrm>
          <a:off x="7254240" y="2351100"/>
          <a:ext cx="1996879" cy="132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5923DBFB-48C5-419A-947A-1FF00A7D07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541499"/>
              </p:ext>
            </p:extLst>
          </p:nvPr>
        </p:nvGraphicFramePr>
        <p:xfrm>
          <a:off x="2539253" y="2366391"/>
          <a:ext cx="1996880" cy="132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A807357-F711-413E-B75E-531F9900E14D}"/>
              </a:ext>
            </a:extLst>
          </p:cNvPr>
          <p:cNvSpPr txBox="1"/>
          <p:nvPr/>
        </p:nvSpPr>
        <p:spPr>
          <a:xfrm>
            <a:off x="-19397" y="2776763"/>
            <a:ext cx="461665" cy="8676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/>
              <a:t>русский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95CF5A-6DA0-4798-9174-04F014CAB246}"/>
              </a:ext>
            </a:extLst>
          </p:cNvPr>
          <p:cNvSpPr txBox="1"/>
          <p:nvPr/>
        </p:nvSpPr>
        <p:spPr>
          <a:xfrm>
            <a:off x="30656" y="4835506"/>
            <a:ext cx="461665" cy="134145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/>
              <a:t>белорусский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BCB1C2AB-D657-479D-8BC8-95949A4A4C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789355"/>
              </p:ext>
            </p:extLst>
          </p:nvPr>
        </p:nvGraphicFramePr>
        <p:xfrm>
          <a:off x="5409992" y="4717398"/>
          <a:ext cx="1996880" cy="132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3D483DE-C9BD-483F-B19D-9EBA8C7252B6}"/>
              </a:ext>
            </a:extLst>
          </p:cNvPr>
          <p:cNvSpPr txBox="1"/>
          <p:nvPr/>
        </p:nvSpPr>
        <p:spPr>
          <a:xfrm>
            <a:off x="6105750" y="445106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1820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64951E71-C3C9-4849-B184-2CDD5D17469B}"/>
              </a:ext>
            </a:extLst>
          </p:cNvPr>
          <p:cNvCxnSpPr/>
          <p:nvPr/>
        </p:nvCxnSpPr>
        <p:spPr>
          <a:xfrm>
            <a:off x="3698240" y="3739775"/>
            <a:ext cx="2397760" cy="8017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FA3FA898-E6F8-4305-AB6C-CCE35CC945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261200"/>
              </p:ext>
            </p:extLst>
          </p:nvPr>
        </p:nvGraphicFramePr>
        <p:xfrm>
          <a:off x="7677185" y="4727543"/>
          <a:ext cx="1996879" cy="132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4F63A707-EE81-4A27-B05E-F2CEF1DCE59A}"/>
              </a:ext>
            </a:extLst>
          </p:cNvPr>
          <p:cNvSpPr txBox="1"/>
          <p:nvPr/>
        </p:nvSpPr>
        <p:spPr>
          <a:xfrm>
            <a:off x="7842447" y="4419014"/>
            <a:ext cx="1666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 треть ХХ века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81223697-A74E-4B1C-AA83-C09BA0BEE26A}"/>
              </a:ext>
            </a:extLst>
          </p:cNvPr>
          <p:cNvCxnSpPr/>
          <p:nvPr/>
        </p:nvCxnSpPr>
        <p:spPr>
          <a:xfrm>
            <a:off x="6096000" y="3691948"/>
            <a:ext cx="2316480" cy="6986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702DE377-6E5B-4C07-8324-38102F90CB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236931"/>
              </p:ext>
            </p:extLst>
          </p:nvPr>
        </p:nvGraphicFramePr>
        <p:xfrm>
          <a:off x="9981637" y="4741729"/>
          <a:ext cx="1996879" cy="132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3" name="Диаграмма 22">
            <a:extLst>
              <a:ext uri="{FF2B5EF4-FFF2-40B4-BE49-F238E27FC236}">
                <a16:creationId xmlns:a16="http://schemas.microsoft.com/office/drawing/2014/main" id="{521652C2-7C17-40A7-99A4-71C7A7F1CD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5338003"/>
              </p:ext>
            </p:extLst>
          </p:nvPr>
        </p:nvGraphicFramePr>
        <p:xfrm>
          <a:off x="9156137" y="2397765"/>
          <a:ext cx="1996879" cy="132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835E22D6-466B-4534-AFE6-689808F7A096}"/>
              </a:ext>
            </a:extLst>
          </p:cNvPr>
          <p:cNvSpPr txBox="1"/>
          <p:nvPr/>
        </p:nvSpPr>
        <p:spPr>
          <a:xfrm>
            <a:off x="9782366" y="4451066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послевоенный период</a:t>
            </a:r>
          </a:p>
        </p:txBody>
      </p:sp>
    </p:spTree>
    <p:extLst>
      <p:ext uri="{BB962C8B-B14F-4D97-AF65-F5344CB8AC3E}">
        <p14:creationId xmlns:p14="http://schemas.microsoft.com/office/powerpoint/2010/main" val="1111642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652A77-001E-4FBC-A3DC-48BD3DD22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Семантика размера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0321BB-62AD-45FA-9646-A51284A8D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Предисловие к изданию «3 Онегиных»: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перакладаецца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рускай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беларускую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раман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жыццё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дваранства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складана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ўтрымацца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ад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травестацыі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ад той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заразлівай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інтанацыі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напісаны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«Тарас на Парнасе»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Энеіда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навыварат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 Быт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беларускай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вясковай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шляхты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дзевятнаццатага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стагоддзя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уявім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сабе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Ларыных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беларусамі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зафіксаваны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найперш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польскай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быт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гарадскога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сталічнага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дэндзі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гэткі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менскі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Анегін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—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рускай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перадаць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трэба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якая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спакон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веку была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простага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народу,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дасціпнай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іроніяй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трапнай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грубаватай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стылістыкай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Перакладчык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Анегіна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павінен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знайсці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адабраць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скласці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ў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выразны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лексічны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пласт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тыя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беларускія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адзінкі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мо-гуць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шляхты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дэндзі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і гэта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праблема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вельмі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маштабная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00609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2CE2B8-EE6C-41EE-B358-F3273694D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Белорусский и русский Я4: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E42B76-A93E-4C18-B180-652DD84C8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40316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XVIII </a:t>
            </a:r>
            <a:r>
              <a:rPr lang="ru-RU" sz="2200" dirty="0"/>
              <a:t>век	переходный		Пушкин		начало ХХ века</a:t>
            </a:r>
            <a:r>
              <a:rPr lang="en-US" sz="2200" dirty="0"/>
              <a:t>	</a:t>
            </a:r>
            <a:r>
              <a:rPr lang="ru-RU" sz="2200" dirty="0"/>
              <a:t>	</a:t>
            </a:r>
            <a:r>
              <a:rPr lang="ru-RU" sz="2400" dirty="0"/>
              <a:t>	</a:t>
            </a: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F21B955C-E287-4981-B486-9984B841F604}"/>
              </a:ext>
            </a:extLst>
          </p:cNvPr>
          <p:cNvGraphicFramePr>
            <a:graphicFrameLocks/>
          </p:cNvGraphicFramePr>
          <p:nvPr/>
        </p:nvGraphicFramePr>
        <p:xfrm>
          <a:off x="492321" y="2414217"/>
          <a:ext cx="1996879" cy="1325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CBF5632D-1CAA-4500-B619-3D6C82F6EB1F}"/>
              </a:ext>
            </a:extLst>
          </p:cNvPr>
          <p:cNvCxnSpPr/>
          <p:nvPr/>
        </p:nvCxnSpPr>
        <p:spPr>
          <a:xfrm>
            <a:off x="838200" y="4202130"/>
            <a:ext cx="105156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BD7D118-CA88-4602-A583-37970CFB8413}"/>
              </a:ext>
            </a:extLst>
          </p:cNvPr>
          <p:cNvGraphicFramePr>
            <a:graphicFrameLocks/>
          </p:cNvGraphicFramePr>
          <p:nvPr/>
        </p:nvGraphicFramePr>
        <p:xfrm>
          <a:off x="4882012" y="2318816"/>
          <a:ext cx="1996879" cy="132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60CF3C0-5861-4DC2-992B-8E3181BF46CD}"/>
              </a:ext>
            </a:extLst>
          </p:cNvPr>
          <p:cNvGraphicFramePr>
            <a:graphicFrameLocks/>
          </p:cNvGraphicFramePr>
          <p:nvPr/>
        </p:nvGraphicFramePr>
        <p:xfrm>
          <a:off x="7254240" y="2351100"/>
          <a:ext cx="1996879" cy="132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5923DBFB-48C5-419A-947A-1FF00A7D07D8}"/>
              </a:ext>
            </a:extLst>
          </p:cNvPr>
          <p:cNvGraphicFramePr>
            <a:graphicFrameLocks/>
          </p:cNvGraphicFramePr>
          <p:nvPr/>
        </p:nvGraphicFramePr>
        <p:xfrm>
          <a:off x="2539253" y="2366391"/>
          <a:ext cx="1996880" cy="132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A807357-F711-413E-B75E-531F9900E14D}"/>
              </a:ext>
            </a:extLst>
          </p:cNvPr>
          <p:cNvSpPr txBox="1"/>
          <p:nvPr/>
        </p:nvSpPr>
        <p:spPr>
          <a:xfrm>
            <a:off x="-19397" y="2776763"/>
            <a:ext cx="461665" cy="8676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/>
              <a:t>русский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95CF5A-6DA0-4798-9174-04F014CAB246}"/>
              </a:ext>
            </a:extLst>
          </p:cNvPr>
          <p:cNvSpPr txBox="1"/>
          <p:nvPr/>
        </p:nvSpPr>
        <p:spPr>
          <a:xfrm>
            <a:off x="30656" y="4835506"/>
            <a:ext cx="461665" cy="134145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/>
              <a:t>белорусский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BCB1C2AB-D657-479D-8BC8-95949A4A4C64}"/>
              </a:ext>
            </a:extLst>
          </p:cNvPr>
          <p:cNvGraphicFramePr>
            <a:graphicFrameLocks/>
          </p:cNvGraphicFramePr>
          <p:nvPr/>
        </p:nvGraphicFramePr>
        <p:xfrm>
          <a:off x="5409992" y="4717398"/>
          <a:ext cx="1996880" cy="132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3D483DE-C9BD-483F-B19D-9EBA8C7252B6}"/>
              </a:ext>
            </a:extLst>
          </p:cNvPr>
          <p:cNvSpPr txBox="1"/>
          <p:nvPr/>
        </p:nvSpPr>
        <p:spPr>
          <a:xfrm>
            <a:off x="6105750" y="445106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1820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64951E71-C3C9-4849-B184-2CDD5D17469B}"/>
              </a:ext>
            </a:extLst>
          </p:cNvPr>
          <p:cNvCxnSpPr/>
          <p:nvPr/>
        </p:nvCxnSpPr>
        <p:spPr>
          <a:xfrm>
            <a:off x="3698240" y="3739775"/>
            <a:ext cx="2397760" cy="8017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FA3FA898-E6F8-4305-AB6C-CCE35CC94575}"/>
              </a:ext>
            </a:extLst>
          </p:cNvPr>
          <p:cNvGraphicFramePr>
            <a:graphicFrameLocks/>
          </p:cNvGraphicFramePr>
          <p:nvPr/>
        </p:nvGraphicFramePr>
        <p:xfrm>
          <a:off x="7677185" y="4727543"/>
          <a:ext cx="1996879" cy="132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4F63A707-EE81-4A27-B05E-F2CEF1DCE59A}"/>
              </a:ext>
            </a:extLst>
          </p:cNvPr>
          <p:cNvSpPr txBox="1"/>
          <p:nvPr/>
        </p:nvSpPr>
        <p:spPr>
          <a:xfrm>
            <a:off x="7842447" y="4419014"/>
            <a:ext cx="1666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 треть ХХ века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81223697-A74E-4B1C-AA83-C09BA0BEE26A}"/>
              </a:ext>
            </a:extLst>
          </p:cNvPr>
          <p:cNvCxnSpPr/>
          <p:nvPr/>
        </p:nvCxnSpPr>
        <p:spPr>
          <a:xfrm>
            <a:off x="6096000" y="3691948"/>
            <a:ext cx="2316480" cy="6986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702DE377-6E5B-4C07-8324-38102F90CB94}"/>
              </a:ext>
            </a:extLst>
          </p:cNvPr>
          <p:cNvGraphicFramePr>
            <a:graphicFrameLocks/>
          </p:cNvGraphicFramePr>
          <p:nvPr/>
        </p:nvGraphicFramePr>
        <p:xfrm>
          <a:off x="9981637" y="4741729"/>
          <a:ext cx="1996879" cy="132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3" name="Диаграмма 22">
            <a:extLst>
              <a:ext uri="{FF2B5EF4-FFF2-40B4-BE49-F238E27FC236}">
                <a16:creationId xmlns:a16="http://schemas.microsoft.com/office/drawing/2014/main" id="{521652C2-7C17-40A7-99A4-71C7A7F1CD7F}"/>
              </a:ext>
            </a:extLst>
          </p:cNvPr>
          <p:cNvGraphicFramePr>
            <a:graphicFrameLocks/>
          </p:cNvGraphicFramePr>
          <p:nvPr/>
        </p:nvGraphicFramePr>
        <p:xfrm>
          <a:off x="9156137" y="2397765"/>
          <a:ext cx="1996879" cy="132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835E22D6-466B-4534-AFE6-689808F7A096}"/>
              </a:ext>
            </a:extLst>
          </p:cNvPr>
          <p:cNvSpPr txBox="1"/>
          <p:nvPr/>
        </p:nvSpPr>
        <p:spPr>
          <a:xfrm>
            <a:off x="9782366" y="4451066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послевоенный период</a:t>
            </a:r>
          </a:p>
        </p:txBody>
      </p:sp>
    </p:spTree>
    <p:extLst>
      <p:ext uri="{BB962C8B-B14F-4D97-AF65-F5344CB8AC3E}">
        <p14:creationId xmlns:p14="http://schemas.microsoft.com/office/powerpoint/2010/main" val="1068274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D438BF-9A07-4B4E-866C-AFDD8D39F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Перевод с белорусского на русский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59E54F43-5C87-4665-802E-3182353790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8943509"/>
              </p:ext>
            </p:extLst>
          </p:nvPr>
        </p:nvGraphicFramePr>
        <p:xfrm>
          <a:off x="838200" y="1551305"/>
          <a:ext cx="8066925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637D665-0239-47BF-8F43-0F4755210EA4}"/>
              </a:ext>
            </a:extLst>
          </p:cNvPr>
          <p:cNvSpPr txBox="1"/>
          <p:nvPr/>
        </p:nvSpPr>
        <p:spPr>
          <a:xfrm>
            <a:off x="716280" y="6033889"/>
            <a:ext cx="3070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_________________________</a:t>
            </a:r>
          </a:p>
          <a:p>
            <a:r>
              <a:rPr lang="ru-RU" dirty="0"/>
              <a:t>Данные С. Качалова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988216E4-4811-4028-B84C-FD7CE6A4F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92636"/>
              </p:ext>
            </p:extLst>
          </p:nvPr>
        </p:nvGraphicFramePr>
        <p:xfrm>
          <a:off x="8707120" y="3760688"/>
          <a:ext cx="3413760" cy="1024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2752">
                  <a:extLst>
                    <a:ext uri="{9D8B030D-6E8A-4147-A177-3AD203B41FA5}">
                      <a16:colId xmlns:a16="http://schemas.microsoft.com/office/drawing/2014/main" val="2386121313"/>
                    </a:ext>
                  </a:extLst>
                </a:gridCol>
                <a:gridCol w="682752">
                  <a:extLst>
                    <a:ext uri="{9D8B030D-6E8A-4147-A177-3AD203B41FA5}">
                      <a16:colId xmlns:a16="http://schemas.microsoft.com/office/drawing/2014/main" val="2078429469"/>
                    </a:ext>
                  </a:extLst>
                </a:gridCol>
                <a:gridCol w="682752">
                  <a:extLst>
                    <a:ext uri="{9D8B030D-6E8A-4147-A177-3AD203B41FA5}">
                      <a16:colId xmlns:a16="http://schemas.microsoft.com/office/drawing/2014/main" val="3122325878"/>
                    </a:ext>
                  </a:extLst>
                </a:gridCol>
                <a:gridCol w="682752">
                  <a:extLst>
                    <a:ext uri="{9D8B030D-6E8A-4147-A177-3AD203B41FA5}">
                      <a16:colId xmlns:a16="http://schemas.microsoft.com/office/drawing/2014/main" val="3171298598"/>
                    </a:ext>
                  </a:extLst>
                </a:gridCol>
                <a:gridCol w="682752">
                  <a:extLst>
                    <a:ext uri="{9D8B030D-6E8A-4147-A177-3AD203B41FA5}">
                      <a16:colId xmlns:a16="http://schemas.microsoft.com/office/drawing/2014/main" val="2824209314"/>
                    </a:ext>
                  </a:extLst>
                </a:gridCol>
              </a:tblGrid>
              <a:tr h="341557"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50996"/>
                  </a:ext>
                </a:extLst>
              </a:tr>
              <a:tr h="341557">
                <a:tc>
                  <a:txBody>
                    <a:bodyPr/>
                    <a:lstStyle/>
                    <a:p>
                      <a:r>
                        <a:rPr lang="ru-RU" sz="1400" b="1" dirty="0"/>
                        <a:t>Бел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0,036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0,018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0,018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0,018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450932"/>
                  </a:ext>
                </a:extLst>
              </a:tr>
              <a:tr h="341557">
                <a:tc>
                  <a:txBody>
                    <a:bodyPr/>
                    <a:lstStyle/>
                    <a:p>
                      <a:r>
                        <a:rPr lang="ru-RU" sz="1400" b="1" dirty="0"/>
                        <a:t>Рус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0,025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727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563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85247A-2EA5-4ACD-93FD-5C5CB8CE1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Перевод с белорусского на русский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21B9E69-24C8-43BA-AE13-322DAA5A37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186853"/>
              </p:ext>
            </p:extLst>
          </p:nvPr>
        </p:nvGraphicFramePr>
        <p:xfrm>
          <a:off x="838199" y="1800547"/>
          <a:ext cx="6641387" cy="4507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88DFBEB-1034-4109-AAF2-150AB9C72558}"/>
              </a:ext>
            </a:extLst>
          </p:cNvPr>
          <p:cNvSpPr txBox="1"/>
          <p:nvPr/>
        </p:nvSpPr>
        <p:spPr>
          <a:xfrm>
            <a:off x="8281036" y="1843414"/>
            <a:ext cx="3072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Русский профиль типичен </a:t>
            </a:r>
            <a:br>
              <a:rPr lang="ru-RU" dirty="0"/>
            </a:br>
            <a:r>
              <a:rPr lang="ru-RU" dirty="0"/>
              <a:t>для своего времени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15CD344F-AFA7-4005-9DA7-896D00E16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08817"/>
              </p:ext>
            </p:extLst>
          </p:nvPr>
        </p:nvGraphicFramePr>
        <p:xfrm>
          <a:off x="8281036" y="3867150"/>
          <a:ext cx="3392726" cy="11925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90728641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90320119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1043189297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171377765"/>
                    </a:ext>
                  </a:extLst>
                </a:gridCol>
                <a:gridCol w="740966">
                  <a:extLst>
                    <a:ext uri="{9D8B030D-6E8A-4147-A177-3AD203B41FA5}">
                      <a16:colId xmlns:a16="http://schemas.microsoft.com/office/drawing/2014/main" val="2825143380"/>
                    </a:ext>
                  </a:extLst>
                </a:gridCol>
              </a:tblGrid>
              <a:tr h="385761"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939395"/>
                  </a:ext>
                </a:extLst>
              </a:tr>
              <a:tr h="42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бел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u="none" strike="noStrike" dirty="0">
                          <a:effectLst/>
                        </a:rPr>
                        <a:t>4</a:t>
                      </a:r>
                      <a:r>
                        <a:rPr lang="en-US" sz="1600" b="1" u="none" strike="noStrike" dirty="0">
                          <a:effectLst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,</a:t>
                      </a:r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,</a:t>
                      </a:r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,</a:t>
                      </a:r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28829"/>
                  </a:ext>
                </a:extLst>
              </a:tr>
              <a:tr h="3857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рус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3</a:t>
                      </a:r>
                      <a:r>
                        <a:rPr lang="en-US" sz="1600" b="1" u="none" strike="noStrike" dirty="0">
                          <a:effectLst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0</a:t>
                      </a:r>
                      <a:r>
                        <a:rPr lang="en-US" sz="1600" b="1" u="none" strike="noStrike" dirty="0">
                          <a:effectLst/>
                        </a:rPr>
                        <a:t>,</a:t>
                      </a:r>
                      <a:r>
                        <a:rPr lang="ru-RU" sz="1600" b="1" u="none" strike="noStrike" dirty="0">
                          <a:effectLst/>
                        </a:rPr>
                        <a:t>9</a:t>
                      </a:r>
                      <a:r>
                        <a:rPr lang="en-US" sz="1600" b="1" u="none" strike="noStrike" dirty="0">
                          <a:effectLst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0</a:t>
                      </a:r>
                      <a:r>
                        <a:rPr lang="en-US" sz="1600" b="1" u="none" strike="noStrike" dirty="0">
                          <a:effectLst/>
                        </a:rPr>
                        <a:t>,</a:t>
                      </a:r>
                      <a:r>
                        <a:rPr lang="ru-RU" sz="1600" b="1" u="none" strike="noStrike" dirty="0">
                          <a:effectLst/>
                        </a:rPr>
                        <a:t>9</a:t>
                      </a:r>
                      <a:r>
                        <a:rPr lang="en-US" sz="1600" b="1" u="none" strike="noStrike" dirty="0">
                          <a:effectLst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0</a:t>
                      </a:r>
                      <a:r>
                        <a:rPr lang="en-US" sz="1600" b="1" u="none" strike="noStrike" dirty="0">
                          <a:effectLst/>
                        </a:rPr>
                        <a:t>,</a:t>
                      </a:r>
                      <a:r>
                        <a:rPr lang="ru-RU" sz="1600" b="1" u="none" strike="noStrike" dirty="0">
                          <a:effectLst/>
                        </a:rPr>
                        <a:t>6</a:t>
                      </a:r>
                      <a:r>
                        <a:rPr lang="en-US" sz="1600" b="1" u="none" strike="noStrike" dirty="0">
                          <a:effectLst/>
                        </a:rPr>
                        <a:t>%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462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431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C5AE1-8EA5-4AA5-B979-EBE0DB856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Вместо заключения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5DD2D9-6022-43D9-AD08-F89483537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A64721-F4D5-4AD7-A5F6-0D2140E51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946" y="1635125"/>
            <a:ext cx="7102107" cy="473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83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DDFBB-EDA5-4C66-82CC-A24F12221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 перевода на белорусский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0C4E6F-E5CE-4BDC-A89B-9FE4F4EC8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«</a:t>
            </a:r>
            <a:r>
              <a:rPr lang="ru-RU" dirty="0" err="1"/>
              <a:t>Энеіда</a:t>
            </a:r>
            <a:r>
              <a:rPr lang="ru-RU" dirty="0"/>
              <a:t> </a:t>
            </a:r>
            <a:r>
              <a:rPr lang="ru-RU" dirty="0" err="1"/>
              <a:t>навыварат</a:t>
            </a:r>
            <a:r>
              <a:rPr lang="ru-RU" dirty="0"/>
              <a:t>» В. </a:t>
            </a:r>
            <a:r>
              <a:rPr lang="ru-RU" dirty="0" err="1"/>
              <a:t>Ровинского</a:t>
            </a:r>
            <a:r>
              <a:rPr lang="ru-RU" dirty="0"/>
              <a:t>, 1820 – переложение,</a:t>
            </a:r>
          </a:p>
          <a:p>
            <a:r>
              <a:rPr lang="en-US" dirty="0"/>
              <a:t>XIX </a:t>
            </a:r>
            <a:r>
              <a:rPr lang="ru-RU" dirty="0"/>
              <a:t>и ХХ век – переложения, а не переводы,</a:t>
            </a:r>
          </a:p>
          <a:p>
            <a:r>
              <a:rPr lang="ru-RU" dirty="0"/>
              <a:t>Я. Колас – новый уровень перевода,</a:t>
            </a:r>
          </a:p>
          <a:p>
            <a:r>
              <a:rPr lang="ru-RU" dirty="0"/>
              <a:t>С 1918 к 1927 количество издаваемых в год переводных книг выросло практически в 6 раз (газета «Наша Нива»),</a:t>
            </a:r>
          </a:p>
          <a:p>
            <a:r>
              <a:rPr lang="ru-RU" dirty="0"/>
              <a:t>1936 – создание республиканских комитетов по подготовке к празднованию 100 лет со дня смерти А. С. Пушкина, привлечены лучшие авторы,</a:t>
            </a:r>
          </a:p>
          <a:p>
            <a:r>
              <a:rPr lang="ru-RU" dirty="0"/>
              <a:t>Влияние на ритмическую стабильность и регистр размера,</a:t>
            </a:r>
          </a:p>
          <a:p>
            <a:r>
              <a:rPr lang="ru-RU" dirty="0"/>
              <a:t>Ритмика авторов, занимающихся переводами, отличается от ритмики тех, кто не занимается (?)</a:t>
            </a:r>
          </a:p>
          <a:p>
            <a:r>
              <a:rPr lang="ru-RU" dirty="0"/>
              <a:t>Освоение современной литературы: «Антология русской советской поэзии» (1936 год), перевод «Кому на Руси жить хорошо» Некрасова (1940) и избранные стихотворения В. Маяковского (1940)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99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9967B-F1E1-4C68-BEC6-89DACB68C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 перевода с белорусского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87C4FD-CF34-4BA6-9E2F-DA14142E2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Первые переводы – 10-е годы,</a:t>
            </a:r>
          </a:p>
          <a:p>
            <a:r>
              <a:rPr lang="ru-RU" dirty="0"/>
              <a:t>10-е – 20-е – много автопереводов, например – Богданович,</a:t>
            </a:r>
          </a:p>
          <a:p>
            <a:r>
              <a:rPr lang="ru-RU" dirty="0"/>
              <a:t>1919 – создание «Всемирной литературы», 1920 – первый переводной сборник Я. Купалы (А. Коринфский), активное содействие М. Горького,</a:t>
            </a:r>
          </a:p>
          <a:p>
            <a:r>
              <a:rPr lang="ru-RU" dirty="0"/>
              <a:t>к концу 1930-х появились переведенные стихи Коласа, Богдановича, Кулешова, Танка и </a:t>
            </a:r>
            <a:r>
              <a:rPr lang="ru-RU" dirty="0" err="1"/>
              <a:t>др</a:t>
            </a:r>
            <a:r>
              <a:rPr lang="ru-RU" dirty="0"/>
              <a:t>,</a:t>
            </a:r>
          </a:p>
          <a:p>
            <a:r>
              <a:rPr lang="ru-RU" dirty="0"/>
              <a:t>С 1941 по 1943 было опубликовано в общей сложности около 40 книг белорусских поэтов, в том числе Я. Купалы, Я Колоса, П. Панченко, П. Бровко и </a:t>
            </a:r>
            <a:r>
              <a:rPr lang="ru-RU" dirty="0" err="1"/>
              <a:t>др</a:t>
            </a:r>
            <a:r>
              <a:rPr lang="ru-RU" dirty="0"/>
              <a:t>,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Особенность переводчиков: переводчики на белорусский – известнейшие белорусские авторы, переводчики на русский – никому не известные люди,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43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464040-BF70-4FB5-884C-A73268A0E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01D16C-F517-408D-A362-3119A21CE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В. П. </a:t>
            </a:r>
            <a:r>
              <a:rPr lang="ru-RU" dirty="0" err="1"/>
              <a:t>Рагойша</a:t>
            </a:r>
            <a:r>
              <a:rPr lang="ru-RU" dirty="0"/>
              <a:t>: «Колас </a:t>
            </a:r>
            <a:r>
              <a:rPr lang="ru-RU" dirty="0" err="1"/>
              <a:t>сцвердзіў</a:t>
            </a:r>
            <a:r>
              <a:rPr lang="ru-RU" dirty="0"/>
              <a:t> </a:t>
            </a:r>
            <a:r>
              <a:rPr lang="ru-RU" dirty="0" err="1"/>
              <a:t>неаспрэчнае</a:t>
            </a:r>
            <a:r>
              <a:rPr lang="ru-RU" dirty="0"/>
              <a:t> </a:t>
            </a:r>
            <a:r>
              <a:rPr lang="ru-RU" dirty="0" err="1"/>
              <a:t>значэнне</a:t>
            </a:r>
            <a:r>
              <a:rPr lang="ru-RU" dirty="0"/>
              <a:t> </a:t>
            </a:r>
            <a:r>
              <a:rPr lang="ru-RU" dirty="0" err="1"/>
              <a:t>перакладаў</a:t>
            </a:r>
            <a:r>
              <a:rPr lang="ru-RU" dirty="0"/>
              <a:t> </a:t>
            </a:r>
            <a:r>
              <a:rPr lang="ru-RU" dirty="0" err="1"/>
              <a:t>беларускіх</a:t>
            </a:r>
            <a:r>
              <a:rPr lang="ru-RU" dirty="0"/>
              <a:t> </a:t>
            </a:r>
            <a:r>
              <a:rPr lang="ru-RU" dirty="0" err="1"/>
              <a:t>твораў</a:t>
            </a:r>
            <a:r>
              <a:rPr lang="ru-RU" dirty="0"/>
              <a:t> на </a:t>
            </a:r>
            <a:r>
              <a:rPr lang="ru-RU" dirty="0" err="1"/>
              <a:t>іншыя</a:t>
            </a:r>
            <a:r>
              <a:rPr lang="ru-RU" dirty="0"/>
              <a:t> </a:t>
            </a:r>
            <a:r>
              <a:rPr lang="ru-RU" dirty="0" err="1"/>
              <a:t>мовы</a:t>
            </a:r>
            <a:r>
              <a:rPr lang="ru-RU" dirty="0"/>
              <a:t>, і </a:t>
            </a:r>
            <a:r>
              <a:rPr lang="ru-RU" dirty="0" err="1"/>
              <a:t>асабліва</a:t>
            </a:r>
            <a:r>
              <a:rPr lang="ru-RU" dirty="0"/>
              <a:t> — на </a:t>
            </a:r>
            <a:r>
              <a:rPr lang="ru-RU" dirty="0" err="1"/>
              <a:t>мову</a:t>
            </a:r>
            <a:r>
              <a:rPr lang="ru-RU" dirty="0"/>
              <a:t> </a:t>
            </a:r>
            <a:r>
              <a:rPr lang="ru-RU" dirty="0" err="1"/>
              <a:t>вялікага</a:t>
            </a:r>
            <a:r>
              <a:rPr lang="ru-RU" dirty="0"/>
              <a:t> </a:t>
            </a:r>
            <a:r>
              <a:rPr lang="ru-RU" dirty="0" err="1"/>
              <a:t>рускага</a:t>
            </a:r>
            <a:r>
              <a:rPr lang="ru-RU" dirty="0"/>
              <a:t> народа. </a:t>
            </a:r>
            <a:r>
              <a:rPr lang="ru-RU" dirty="0" err="1"/>
              <a:t>Руская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даносіць</a:t>
            </a:r>
            <a:r>
              <a:rPr lang="ru-RU" dirty="0"/>
              <a:t> слова </a:t>
            </a:r>
            <a:r>
              <a:rPr lang="ru-RU" dirty="0" err="1"/>
              <a:t>нашых</a:t>
            </a:r>
            <a:r>
              <a:rPr lang="ru-RU" dirty="0"/>
              <a:t> </a:t>
            </a:r>
            <a:r>
              <a:rPr lang="ru-RU" dirty="0" err="1"/>
              <a:t>пісьменнікаў</a:t>
            </a:r>
            <a:r>
              <a:rPr lang="ru-RU" dirty="0"/>
              <a:t> да </a:t>
            </a:r>
            <a:r>
              <a:rPr lang="ru-RU" dirty="0" err="1"/>
              <a:t>шырокага</a:t>
            </a:r>
            <a:r>
              <a:rPr lang="ru-RU" dirty="0"/>
              <a:t> </a:t>
            </a:r>
            <a:r>
              <a:rPr lang="ru-RU" dirty="0" err="1"/>
              <a:t>ўсесаюзнага</a:t>
            </a:r>
            <a:r>
              <a:rPr lang="ru-RU" dirty="0"/>
              <a:t> </a:t>
            </a:r>
            <a:r>
              <a:rPr lang="ru-RU" dirty="0" err="1"/>
              <a:t>чытача</a:t>
            </a:r>
            <a:r>
              <a:rPr lang="ru-RU" dirty="0"/>
              <a:t>, </a:t>
            </a:r>
            <a:r>
              <a:rPr lang="ru-RU" dirty="0" err="1"/>
              <a:t>яна</a:t>
            </a:r>
            <a:r>
              <a:rPr lang="ru-RU" dirty="0"/>
              <a:t> </a:t>
            </a:r>
            <a:r>
              <a:rPr lang="ru-RU" dirty="0" err="1"/>
              <a:t>нярэдка</a:t>
            </a:r>
            <a:r>
              <a:rPr lang="ru-RU" dirty="0"/>
              <a:t> </a:t>
            </a:r>
            <a:r>
              <a:rPr lang="ru-RU" dirty="0" err="1"/>
              <a:t>з'яўляецца</a:t>
            </a:r>
            <a:r>
              <a:rPr lang="ru-RU" dirty="0"/>
              <a:t> </a:t>
            </a:r>
            <a:r>
              <a:rPr lang="ru-RU" dirty="0" err="1"/>
              <a:t>адзіным</a:t>
            </a:r>
            <a:r>
              <a:rPr lang="ru-RU" dirty="0"/>
              <a:t> </a:t>
            </a:r>
            <a:r>
              <a:rPr lang="ru-RU" dirty="0" err="1"/>
              <a:t>пасрэднікам</a:t>
            </a:r>
            <a:r>
              <a:rPr lang="ru-RU" dirty="0"/>
              <a:t> для </a:t>
            </a:r>
            <a:r>
              <a:rPr lang="ru-RU" dirty="0" err="1"/>
              <a:t>замежных</a:t>
            </a:r>
            <a:r>
              <a:rPr lang="ru-RU" dirty="0"/>
              <a:t> </a:t>
            </a:r>
            <a:r>
              <a:rPr lang="ru-RU" dirty="0" err="1"/>
              <a:t>перакладчыкаў</a:t>
            </a:r>
            <a:r>
              <a:rPr lang="ru-RU" dirty="0"/>
              <a:t> </a:t>
            </a:r>
            <a:r>
              <a:rPr lang="ru-RU" dirty="0" err="1"/>
              <a:t>беларускай</a:t>
            </a:r>
            <a:r>
              <a:rPr lang="ru-RU" dirty="0"/>
              <a:t> </a:t>
            </a:r>
            <a:r>
              <a:rPr lang="ru-RU" dirty="0" err="1"/>
              <a:t>літаратуры</a:t>
            </a:r>
            <a:r>
              <a:rPr lang="ru-RU" dirty="0"/>
              <a:t>. </a:t>
            </a:r>
            <a:r>
              <a:rPr lang="ru-RU" dirty="0" err="1"/>
              <a:t>Таму</a:t>
            </a:r>
            <a:r>
              <a:rPr lang="ru-RU" dirty="0"/>
              <a:t> </a:t>
            </a:r>
            <a:r>
              <a:rPr lang="ru-RU" dirty="0" err="1"/>
              <a:t>надзвычай</a:t>
            </a:r>
            <a:r>
              <a:rPr lang="ru-RU" dirty="0"/>
              <a:t> важна, </a:t>
            </a:r>
            <a:r>
              <a:rPr lang="ru-RU" dirty="0" err="1"/>
              <a:t>каб</a:t>
            </a:r>
            <a:r>
              <a:rPr lang="ru-RU" dirty="0"/>
              <a:t> па-</a:t>
            </a:r>
            <a:r>
              <a:rPr lang="ru-RU" dirty="0" err="1"/>
              <a:t>руску</a:t>
            </a:r>
            <a:r>
              <a:rPr lang="ru-RU" dirty="0"/>
              <a:t> </a:t>
            </a:r>
            <a:r>
              <a:rPr lang="ru-RU" dirty="0" err="1"/>
              <a:t>загучалі</a:t>
            </a:r>
            <a:r>
              <a:rPr lang="ru-RU" dirty="0"/>
              <a:t> </a:t>
            </a:r>
            <a:r>
              <a:rPr lang="ru-RU" dirty="0" err="1"/>
              <a:t>лепшыя</a:t>
            </a:r>
            <a:r>
              <a:rPr lang="ru-RU" dirty="0"/>
              <a:t> </a:t>
            </a:r>
            <a:r>
              <a:rPr lang="ru-RU" dirty="0" err="1"/>
              <a:t>творы</a:t>
            </a:r>
            <a:r>
              <a:rPr lang="ru-RU" dirty="0"/>
              <a:t>, </a:t>
            </a:r>
            <a:r>
              <a:rPr lang="ru-RU" dirty="0" err="1"/>
              <a:t>каб</a:t>
            </a:r>
            <a:r>
              <a:rPr lang="ru-RU" dirty="0"/>
              <a:t> </a:t>
            </a:r>
            <a:r>
              <a:rPr lang="ru-RU" dirty="0" err="1"/>
              <a:t>яны</a:t>
            </a:r>
            <a:r>
              <a:rPr lang="ru-RU" dirty="0"/>
              <a:t> </a:t>
            </a:r>
            <a:r>
              <a:rPr lang="ru-RU" dirty="0" err="1"/>
              <a:t>былі</a:t>
            </a:r>
            <a:r>
              <a:rPr lang="ru-RU" dirty="0"/>
              <a:t> </a:t>
            </a:r>
            <a:r>
              <a:rPr lang="ru-RU" dirty="0" err="1"/>
              <a:t>перакладзены</a:t>
            </a:r>
            <a:r>
              <a:rPr lang="ru-RU" dirty="0"/>
              <a:t> </a:t>
            </a:r>
            <a:r>
              <a:rPr lang="ru-RU" dirty="0" err="1"/>
              <a:t>належным</a:t>
            </a:r>
            <a:r>
              <a:rPr lang="ru-RU" dirty="0"/>
              <a:t> </a:t>
            </a:r>
            <a:r>
              <a:rPr lang="ru-RU" dirty="0" err="1"/>
              <a:t>чынам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94532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EEEBE7A-DE84-492D-8CAB-4372F3A29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1680"/>
            <a:ext cx="10515600" cy="5435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Н. В. Яковенко: «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Такім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чынам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беларускім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бікультурным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грамадстве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мастацкі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пераклад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беларускую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мову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разлічаны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ў першую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чаргу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«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эрудыраванага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чытача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ведае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арыгінал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подлінніку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ў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перакладзе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рускую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мову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здольны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супастаўляць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тэксты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сачыць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стратэгіяй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перакладчыка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аснове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арыгінала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г. 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чытача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якога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пераклад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з’яўляецца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метатэкстам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Пераклад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беларускай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любую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іншую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тым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ліку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блізкароднасную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мову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разлічаны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перш за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ўсё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«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неэрудыраванага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чытача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[8, с. 196],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няведаючы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беларускай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мовы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вымушаны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мець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справу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толькі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перакладам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сваю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нацыянальную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мову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5849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94718F-9207-4AC6-B4CD-61FF6E5F2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8C5777-B441-4318-A7FF-131EF54CF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A29511D-B50F-42A0-B813-1E348F57D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465" y="633095"/>
            <a:ext cx="7984982" cy="585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437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45A1F3-8A30-413F-8EC2-A40CEAC141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Ритмика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0BF86F-9F58-4A3C-A905-DF790C5D9F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869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4BAD1F-A259-440A-B272-44F149699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Профили ударности русского (1791), украинского (1798) и белорусского (1820) переложения «Энеиды»</a:t>
            </a: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5B0F0A8-B592-4942-9479-927CFE7082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2554679"/>
              </p:ext>
            </p:extLst>
          </p:nvPr>
        </p:nvGraphicFramePr>
        <p:xfrm>
          <a:off x="1043244" y="1690688"/>
          <a:ext cx="7135555" cy="457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0651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22733</TotalTime>
  <Words>1176</Words>
  <Application>Microsoft Office PowerPoint</Application>
  <PresentationFormat>Широкоэкранный</PresentationFormat>
  <Paragraphs>199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Helvetica Neue</vt:lpstr>
      <vt:lpstr>Times New Roman</vt:lpstr>
      <vt:lpstr>Тема Office</vt:lpstr>
      <vt:lpstr>Тема Office</vt:lpstr>
      <vt:lpstr>Русско-белорусский ритмический трансфер: переводы четырехстопных ямбов</vt:lpstr>
      <vt:lpstr>Белорусский и русский Я4:</vt:lpstr>
      <vt:lpstr>История перевода на белорусский</vt:lpstr>
      <vt:lpstr>История перевода с белорусского</vt:lpstr>
      <vt:lpstr>Презентация PowerPoint</vt:lpstr>
      <vt:lpstr>Презентация PowerPoint</vt:lpstr>
      <vt:lpstr>Презентация PowerPoint</vt:lpstr>
      <vt:lpstr>Ритмика</vt:lpstr>
      <vt:lpstr>Профили ударности русского (1791), украинского (1798) и белорусского (1820) переложения «Энеиды»</vt:lpstr>
      <vt:lpstr>Перевод с русского на белорусский</vt:lpstr>
      <vt:lpstr>Перевод с русского на белорусский</vt:lpstr>
      <vt:lpstr>Презентация PowerPoint</vt:lpstr>
      <vt:lpstr>Презентация PowerPoint</vt:lpstr>
      <vt:lpstr>Частота неметрических ударений в русском и белорусском Я4 (XIX-XX вв.)</vt:lpstr>
      <vt:lpstr>Вероятность спондеев в Я4 в переводе Пушкина Коласом </vt:lpstr>
      <vt:lpstr>Презентация PowerPoint</vt:lpstr>
      <vt:lpstr>Спондеи в переводе с белорусского на русский</vt:lpstr>
      <vt:lpstr>Перевод с русского на белорусский</vt:lpstr>
      <vt:lpstr>Переложение vs перевод</vt:lpstr>
      <vt:lpstr>Семантика размера</vt:lpstr>
      <vt:lpstr>Белорусский и русский Я4:</vt:lpstr>
      <vt:lpstr>Перевод с белорусского на русский</vt:lpstr>
      <vt:lpstr>Перевод с белорусского на русский</vt:lpstr>
      <vt:lpstr>Вместо заключения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Земскова Татьяна Алексеевна</dc:creator>
  <cp:lastModifiedBy>Земскова Татьяна Алексеевна</cp:lastModifiedBy>
  <cp:revision>40</cp:revision>
  <dcterms:created xsi:type="dcterms:W3CDTF">2021-02-15T15:26:06Z</dcterms:created>
  <dcterms:modified xsi:type="dcterms:W3CDTF">2021-05-25T17:45:45Z</dcterms:modified>
</cp:coreProperties>
</file>