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3" r:id="rId3"/>
    <p:sldId id="268" r:id="rId4"/>
    <p:sldId id="257" r:id="rId5"/>
    <p:sldId id="260" r:id="rId6"/>
    <p:sldId id="261" r:id="rId7"/>
    <p:sldId id="258" r:id="rId8"/>
    <p:sldId id="259" r:id="rId9"/>
    <p:sldId id="272" r:id="rId10"/>
    <p:sldId id="262" r:id="rId11"/>
    <p:sldId id="263" r:id="rId12"/>
    <p:sldId id="270" r:id="rId13"/>
    <p:sldId id="269" r:id="rId14"/>
    <p:sldId id="271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Стих!$M$4</c:f>
              <c:strCache>
                <c:ptCount val="1"/>
                <c:pt idx="0">
                  <c:v>1838–1848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Стих!$M$5:$M$8</c:f>
              <c:numCache>
                <c:formatCode>General</c:formatCode>
                <c:ptCount val="4"/>
                <c:pt idx="0">
                  <c:v>0.80100000000000005</c:v>
                </c:pt>
                <c:pt idx="1">
                  <c:v>0.94799999999999995</c:v>
                </c:pt>
                <c:pt idx="2">
                  <c:v>0.41699999999999998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E7-4F88-8866-8F82965322B7}"/>
            </c:ext>
          </c:extLst>
        </c:ser>
        <c:ser>
          <c:idx val="1"/>
          <c:order val="1"/>
          <c:tx>
            <c:strRef>
              <c:f>Стих!$N$4</c:f>
              <c:strCache>
                <c:ptCount val="1"/>
                <c:pt idx="0">
                  <c:v>1852–1876</c:v>
                </c:pt>
              </c:strCache>
            </c:strRef>
          </c:tx>
          <c:spPr>
            <a:ln w="571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Стих!$N$5:$N$8</c:f>
              <c:numCache>
                <c:formatCode>General</c:formatCode>
                <c:ptCount val="4"/>
                <c:pt idx="0">
                  <c:v>0.81699999999999995</c:v>
                </c:pt>
                <c:pt idx="1">
                  <c:v>0.873</c:v>
                </c:pt>
                <c:pt idx="2">
                  <c:v>0.443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E7-4F88-8866-8F8296532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688720"/>
        <c:axId val="1367691632"/>
      </c:lineChart>
      <c:catAx>
        <c:axId val="136768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91632"/>
        <c:crosses val="autoZero"/>
        <c:auto val="1"/>
        <c:lblAlgn val="ctr"/>
        <c:lblOffset val="100"/>
        <c:noMultiLvlLbl val="0"/>
      </c:catAx>
      <c:valAx>
        <c:axId val="1367691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8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Стих!$M$4</c:f>
              <c:strCache>
                <c:ptCount val="1"/>
                <c:pt idx="0">
                  <c:v>1838–1848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Стих!$M$5:$M$8</c:f>
              <c:numCache>
                <c:formatCode>General</c:formatCode>
                <c:ptCount val="4"/>
                <c:pt idx="0">
                  <c:v>0.80100000000000005</c:v>
                </c:pt>
                <c:pt idx="1">
                  <c:v>0.94799999999999995</c:v>
                </c:pt>
                <c:pt idx="2">
                  <c:v>0.41699999999999998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E7-4F88-8866-8F82965322B7}"/>
            </c:ext>
          </c:extLst>
        </c:ser>
        <c:ser>
          <c:idx val="1"/>
          <c:order val="1"/>
          <c:tx>
            <c:strRef>
              <c:f>Стих!$N$4</c:f>
              <c:strCache>
                <c:ptCount val="1"/>
                <c:pt idx="0">
                  <c:v>1852–1876</c:v>
                </c:pt>
              </c:strCache>
            </c:strRef>
          </c:tx>
          <c:spPr>
            <a:ln w="571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Стих!$N$5:$N$8</c:f>
              <c:numCache>
                <c:formatCode>General</c:formatCode>
                <c:ptCount val="4"/>
                <c:pt idx="0">
                  <c:v>0.81699999999999995</c:v>
                </c:pt>
                <c:pt idx="1">
                  <c:v>0.873</c:v>
                </c:pt>
                <c:pt idx="2">
                  <c:v>0.443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E7-4F88-8866-8F8296532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688720"/>
        <c:axId val="1367691632"/>
      </c:lineChart>
      <c:catAx>
        <c:axId val="136768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91632"/>
        <c:crosses val="autoZero"/>
        <c:auto val="1"/>
        <c:lblAlgn val="ctr"/>
        <c:lblOffset val="100"/>
        <c:noMultiLvlLbl val="0"/>
      </c:catAx>
      <c:valAx>
        <c:axId val="1367691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8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Поэт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933228180862281E-2"/>
                  <c:y val="0.11066691247211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FA-4BBA-92E7-0FA785DEE501}"/>
                </c:ext>
              </c:extLst>
            </c:dLbl>
            <c:dLbl>
              <c:idx val="1"/>
              <c:layout>
                <c:manualLayout>
                  <c:x val="-3.1217139852786541E-2"/>
                  <c:y val="0.11066691247211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FA-4BBA-92E7-0FA785DEE501}"/>
                </c:ext>
              </c:extLst>
            </c:dLbl>
            <c:dLbl>
              <c:idx val="2"/>
              <c:layout>
                <c:manualLayout>
                  <c:x val="-1.6430073606729758E-3"/>
                  <c:y val="8.6458525368837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FA-4BBA-92E7-0FA785DEE5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0.85</c:v>
                </c:pt>
                <c:pt idx="1">
                  <c:v>0.85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FA-4BBA-92E7-0FA785DEE501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Гражданин</c:v>
                </c:pt>
              </c:strCache>
            </c:strRef>
          </c:tx>
          <c:spPr>
            <a:ln w="571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0.8</c:v>
                </c:pt>
                <c:pt idx="1">
                  <c:v>0.93</c:v>
                </c:pt>
                <c:pt idx="2">
                  <c:v>0.48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FA-4BBA-92E7-0FA785DEE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699264"/>
        <c:axId val="402657808"/>
      </c:lineChart>
      <c:catAx>
        <c:axId val="30969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2657808"/>
        <c:crosses val="autoZero"/>
        <c:auto val="1"/>
        <c:lblAlgn val="ctr"/>
        <c:lblOffset val="100"/>
        <c:noMultiLvlLbl val="0"/>
      </c:catAx>
      <c:valAx>
        <c:axId val="4026578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0969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Проза!$G$1</c:f>
              <c:strCache>
                <c:ptCount val="1"/>
                <c:pt idx="0">
                  <c:v>ЯМ 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Проза!$F$2:$F$5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Проза!$G$2:$G$5</c:f>
              <c:numCache>
                <c:formatCode>General</c:formatCode>
                <c:ptCount val="4"/>
                <c:pt idx="0">
                  <c:v>0.8</c:v>
                </c:pt>
                <c:pt idx="1">
                  <c:v>0.60699999999999998</c:v>
                </c:pt>
                <c:pt idx="2">
                  <c:v>0.44400000000000001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B7-4300-9125-009E542FBA2E}"/>
            </c:ext>
          </c:extLst>
        </c:ser>
        <c:ser>
          <c:idx val="1"/>
          <c:order val="1"/>
          <c:tx>
            <c:strRef>
              <c:f>Проза!$H$1</c:f>
              <c:strCache>
                <c:ptCount val="1"/>
                <c:pt idx="0">
                  <c:v>РМ(несинтагм.)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Проза!$F$2:$F$5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Проза!$H$2:$H$5</c:f>
              <c:numCache>
                <c:formatCode>General</c:formatCode>
                <c:ptCount val="4"/>
                <c:pt idx="0">
                  <c:v>0.76800000000000002</c:v>
                </c:pt>
                <c:pt idx="1">
                  <c:v>0.625</c:v>
                </c:pt>
                <c:pt idx="2">
                  <c:v>0.45900000000000002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B7-4300-9125-009E542FB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2742960"/>
        <c:axId val="1822745040"/>
      </c:lineChart>
      <c:catAx>
        <c:axId val="182274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2745040"/>
        <c:crosses val="autoZero"/>
        <c:auto val="1"/>
        <c:lblAlgn val="ctr"/>
        <c:lblOffset val="100"/>
        <c:noMultiLvlLbl val="0"/>
      </c:catAx>
      <c:valAx>
        <c:axId val="18227450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274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Проза!$L$1</c:f>
              <c:strCache>
                <c:ptCount val="1"/>
                <c:pt idx="0">
                  <c:v>ЯМ 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Проза!$K$2:$K$5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Проза!$L$2:$L$5</c:f>
              <c:numCache>
                <c:formatCode>General</c:formatCode>
                <c:ptCount val="4"/>
                <c:pt idx="0">
                  <c:v>0.8</c:v>
                </c:pt>
                <c:pt idx="1">
                  <c:v>0.60699999999999998</c:v>
                </c:pt>
                <c:pt idx="2">
                  <c:v>0.44400000000000001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46-4E52-A922-B6C1E3CD8260}"/>
            </c:ext>
          </c:extLst>
        </c:ser>
        <c:ser>
          <c:idx val="1"/>
          <c:order val="1"/>
          <c:tx>
            <c:strRef>
              <c:f>Проза!$M$1</c:f>
              <c:strCache>
                <c:ptCount val="1"/>
                <c:pt idx="0">
                  <c:v>РМ (синтагм.) 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Проза!$K$2:$K$5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Проза!$M$2:$M$5</c:f>
              <c:numCache>
                <c:formatCode>General</c:formatCode>
                <c:ptCount val="4"/>
                <c:pt idx="0">
                  <c:v>0.72099999999999997</c:v>
                </c:pt>
                <c:pt idx="1">
                  <c:v>0.63500000000000001</c:v>
                </c:pt>
                <c:pt idx="2">
                  <c:v>0.40400000000000003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46-4E52-A922-B6C1E3CD8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3734239"/>
        <c:axId val="1082558543"/>
      </c:lineChart>
      <c:catAx>
        <c:axId val="983734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82558543"/>
        <c:crosses val="autoZero"/>
        <c:auto val="1"/>
        <c:lblAlgn val="ctr"/>
        <c:lblOffset val="100"/>
        <c:noMultiLvlLbl val="0"/>
      </c:catAx>
      <c:valAx>
        <c:axId val="10825585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83734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04538387966355"/>
          <c:y val="3.1938581353602342E-2"/>
          <c:w val="0.71495461612033651"/>
          <c:h val="0.81492145372351044"/>
        </c:manualLayout>
      </c:layout>
      <c:lineChart>
        <c:grouping val="standard"/>
        <c:varyColors val="0"/>
        <c:ser>
          <c:idx val="0"/>
          <c:order val="0"/>
          <c:tx>
            <c:strRef>
              <c:f>Проза!$Y$49</c:f>
              <c:strCache>
                <c:ptCount val="1"/>
                <c:pt idx="0">
                  <c:v>Макар Осипович Случайный(1840)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Проза!$Z$48:$AC$48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Проза!$Z$49:$AC$49</c:f>
              <c:numCache>
                <c:formatCode>General</c:formatCode>
                <c:ptCount val="4"/>
                <c:pt idx="0">
                  <c:v>0.7</c:v>
                </c:pt>
                <c:pt idx="1">
                  <c:v>0.69</c:v>
                </c:pt>
                <c:pt idx="2">
                  <c:v>0.35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20-44DF-94A5-E1059DAFF063}"/>
            </c:ext>
          </c:extLst>
        </c:ser>
        <c:ser>
          <c:idx val="1"/>
          <c:order val="1"/>
          <c:tx>
            <c:strRef>
              <c:f>Проза!$Y$50</c:f>
              <c:strCache>
                <c:ptCount val="1"/>
                <c:pt idx="0">
                  <c:v>Необыкновенный завтрак (1843)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Проза!$Z$48:$AC$48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Проза!$Z$50:$AC$50</c:f>
              <c:numCache>
                <c:formatCode>General</c:formatCode>
                <c:ptCount val="4"/>
                <c:pt idx="0">
                  <c:v>0.64</c:v>
                </c:pt>
                <c:pt idx="1">
                  <c:v>0.62</c:v>
                </c:pt>
                <c:pt idx="2">
                  <c:v>0.32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20-44DF-94A5-E1059DAFF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8175823"/>
        <c:axId val="2118192463"/>
      </c:lineChart>
      <c:catAx>
        <c:axId val="2118175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18192463"/>
        <c:crosses val="autoZero"/>
        <c:auto val="1"/>
        <c:lblAlgn val="ctr"/>
        <c:lblOffset val="100"/>
        <c:noMultiLvlLbl val="0"/>
      </c:catAx>
      <c:valAx>
        <c:axId val="211819246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181758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Проза!$Z$37</c:f>
              <c:strCache>
                <c:ptCount val="1"/>
                <c:pt idx="0">
                  <c:v>РМ Некрасов</c:v>
                </c:pt>
              </c:strCache>
            </c:strRef>
          </c:tx>
          <c:spPr>
            <a:ln w="571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Проза!$AA$36:$AD$36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Проза!$AA$37:$AD$37</c:f>
              <c:numCache>
                <c:formatCode>General</c:formatCode>
                <c:ptCount val="4"/>
                <c:pt idx="0">
                  <c:v>0.67</c:v>
                </c:pt>
                <c:pt idx="1">
                  <c:v>0.66</c:v>
                </c:pt>
                <c:pt idx="2">
                  <c:v>0.34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8D-4DD4-AC80-7606F0CF404F}"/>
            </c:ext>
          </c:extLst>
        </c:ser>
        <c:ser>
          <c:idx val="1"/>
          <c:order val="1"/>
          <c:tx>
            <c:strRef>
              <c:f>Проза!$Z$38</c:f>
              <c:strCache>
                <c:ptCount val="1"/>
                <c:pt idx="0">
                  <c:v>РМ Пушкин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Проза!$AA$36:$AD$36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Проза!$AA$38:$AD$38</c:f>
              <c:numCache>
                <c:formatCode>General</c:formatCode>
                <c:ptCount val="4"/>
                <c:pt idx="0">
                  <c:v>0.76</c:v>
                </c:pt>
                <c:pt idx="1">
                  <c:v>0.73</c:v>
                </c:pt>
                <c:pt idx="2">
                  <c:v>0.37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8D-4DD4-AC80-7606F0CF404F}"/>
            </c:ext>
          </c:extLst>
        </c:ser>
        <c:ser>
          <c:idx val="2"/>
          <c:order val="2"/>
          <c:tx>
            <c:strRef>
              <c:f>Проза!$Z$39</c:f>
              <c:strCache>
                <c:ptCount val="1"/>
                <c:pt idx="0">
                  <c:v>РМ Пастернак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Проза!$AA$36:$AD$36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Проза!$AA$39:$AD$39</c:f>
              <c:numCache>
                <c:formatCode>General</c:formatCode>
                <c:ptCount val="4"/>
                <c:pt idx="0">
                  <c:v>0.67</c:v>
                </c:pt>
                <c:pt idx="1">
                  <c:v>0.65</c:v>
                </c:pt>
                <c:pt idx="2">
                  <c:v>0.38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8D-4DD4-AC80-7606F0CF4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7175424"/>
        <c:axId val="2137175008"/>
      </c:lineChart>
      <c:catAx>
        <c:axId val="21371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7175008"/>
        <c:crosses val="autoZero"/>
        <c:auto val="1"/>
        <c:lblAlgn val="ctr"/>
        <c:lblOffset val="100"/>
        <c:noMultiLvlLbl val="0"/>
      </c:catAx>
      <c:valAx>
        <c:axId val="21371750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717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Проза!$Y$28</c:f>
              <c:strCache>
                <c:ptCount val="1"/>
                <c:pt idx="0">
                  <c:v>Петербургские углы (1845)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Проза!$Z$27:$AC$27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Проза!$Z$28:$AC$28</c:f>
              <c:numCache>
                <c:formatCode>General</c:formatCode>
                <c:ptCount val="4"/>
                <c:pt idx="0">
                  <c:v>0.72</c:v>
                </c:pt>
                <c:pt idx="1">
                  <c:v>0.64</c:v>
                </c:pt>
                <c:pt idx="2">
                  <c:v>0.43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4D-4D4A-8A87-B62B2AD223BE}"/>
            </c:ext>
          </c:extLst>
        </c:ser>
        <c:ser>
          <c:idx val="1"/>
          <c:order val="1"/>
          <c:tx>
            <c:strRef>
              <c:f>Проза!$Y$29</c:f>
              <c:strCache>
                <c:ptCount val="1"/>
                <c:pt idx="0">
                  <c:v>Тонкий человек, его приключения и наблюдения (1853-1855)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Проза!$Z$27:$AC$27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Проза!$Z$29:$AC$29</c:f>
              <c:numCache>
                <c:formatCode>General</c:formatCode>
                <c:ptCount val="4"/>
                <c:pt idx="0">
                  <c:v>0.79</c:v>
                </c:pt>
                <c:pt idx="1">
                  <c:v>0.57999999999999996</c:v>
                </c:pt>
                <c:pt idx="2">
                  <c:v>0.52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4D-4D4A-8A87-B62B2AD22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0129583"/>
        <c:axId val="1670129999"/>
      </c:lineChart>
      <c:catAx>
        <c:axId val="1670129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0129999"/>
        <c:crosses val="autoZero"/>
        <c:auto val="1"/>
        <c:lblAlgn val="ctr"/>
        <c:lblOffset val="100"/>
        <c:noMultiLvlLbl val="0"/>
      </c:catAx>
      <c:valAx>
        <c:axId val="1670129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01295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CE761-D612-485D-A4CA-0889CC6DD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22222"/>
                </a:solidFill>
                <a:effectLst/>
              </a:rPr>
              <a:t>Ритмика стиха и прозы Н. А. Некрасова: сравнительный анализ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F7276E-1CDB-4586-87B6-84022440CD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Качалов Всеволод</a:t>
            </a:r>
          </a:p>
        </p:txBody>
      </p:sp>
    </p:spTree>
    <p:extLst>
      <p:ext uri="{BB962C8B-B14F-4D97-AF65-F5344CB8AC3E}">
        <p14:creationId xmlns:p14="http://schemas.microsoft.com/office/powerpoint/2010/main" val="120364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78F41-E895-4B9A-9189-A5397661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Несинтагматические случайные ямбы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987B0C7-D200-4F1D-8FC9-7EEDDC3EF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4053570"/>
              </p:ext>
            </p:extLst>
          </p:nvPr>
        </p:nvGraphicFramePr>
        <p:xfrm>
          <a:off x="2231137" y="2524342"/>
          <a:ext cx="7729727" cy="369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111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AF3E0-6909-47E1-8F0A-CD099056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Синтагматические случайные ямбы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2306198-8F2D-40BC-A9BF-FBCE084925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3796947"/>
              </p:ext>
            </p:extLst>
          </p:nvPr>
        </p:nvGraphicFramePr>
        <p:xfrm>
          <a:off x="2263126" y="2518794"/>
          <a:ext cx="7729728" cy="3816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270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BC89C-A6EA-450A-8347-957F621B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Речевые модели прозаических текстов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B7699F6-DFCE-4185-AA47-B5B0AD315C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807551"/>
              </p:ext>
            </p:extLst>
          </p:nvPr>
        </p:nvGraphicFramePr>
        <p:xfrm>
          <a:off x="2231136" y="2424418"/>
          <a:ext cx="7729727" cy="3976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97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40E80-AB33-4958-9A1B-070BF0A7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/>
                <a:ea typeface="Calibri" panose="020F0502020204030204" pitchFamily="34" charset="0"/>
              </a:rPr>
              <a:t>Сравнение РМ Некрасова, Пушкина и Пастернака</a:t>
            </a:r>
            <a:endParaRPr lang="ru-RU" sz="36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0D3C920-B2D2-41B1-817A-AB162933B8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4588938"/>
              </p:ext>
            </p:extLst>
          </p:nvPr>
        </p:nvGraphicFramePr>
        <p:xfrm>
          <a:off x="1427103" y="2601467"/>
          <a:ext cx="4668897" cy="329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DFCCF35-1FA4-4788-A349-97CCFA2EB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07410"/>
              </p:ext>
            </p:extLst>
          </p:nvPr>
        </p:nvGraphicFramePr>
        <p:xfrm>
          <a:off x="6833936" y="2905759"/>
          <a:ext cx="4668896" cy="2683256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1167224">
                  <a:extLst>
                    <a:ext uri="{9D8B030D-6E8A-4147-A177-3AD203B41FA5}">
                      <a16:colId xmlns:a16="http://schemas.microsoft.com/office/drawing/2014/main" val="1550611774"/>
                    </a:ext>
                  </a:extLst>
                </a:gridCol>
                <a:gridCol w="1167224">
                  <a:extLst>
                    <a:ext uri="{9D8B030D-6E8A-4147-A177-3AD203B41FA5}">
                      <a16:colId xmlns:a16="http://schemas.microsoft.com/office/drawing/2014/main" val="1894625831"/>
                    </a:ext>
                  </a:extLst>
                </a:gridCol>
                <a:gridCol w="1167224">
                  <a:extLst>
                    <a:ext uri="{9D8B030D-6E8A-4147-A177-3AD203B41FA5}">
                      <a16:colId xmlns:a16="http://schemas.microsoft.com/office/drawing/2014/main" val="1988336996"/>
                    </a:ext>
                  </a:extLst>
                </a:gridCol>
                <a:gridCol w="1167224">
                  <a:extLst>
                    <a:ext uri="{9D8B030D-6E8A-4147-A177-3AD203B41FA5}">
                      <a16:colId xmlns:a16="http://schemas.microsoft.com/office/drawing/2014/main" val="4076094291"/>
                    </a:ext>
                  </a:extLst>
                </a:gridCol>
              </a:tblGrid>
              <a:tr h="31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8456"/>
                  </a:ext>
                </a:extLst>
              </a:tr>
              <a:tr h="664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Некрасов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941544"/>
                  </a:ext>
                </a:extLst>
              </a:tr>
              <a:tr h="664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Пушкин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376121"/>
                  </a:ext>
                </a:extLst>
              </a:tr>
              <a:tr h="664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Пастернак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652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0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A54F4-7CC8-440A-82F2-0B7666E8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Речевые модели прозаических текстов</a:t>
            </a:r>
            <a:r>
              <a:rPr lang="en-US" dirty="0"/>
              <a:t> (</a:t>
            </a:r>
            <a:r>
              <a:rPr lang="ru-RU" dirty="0"/>
              <a:t>продолжение</a:t>
            </a:r>
            <a:r>
              <a:rPr lang="en-US" dirty="0"/>
              <a:t>)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3DC11BC-B1A5-4988-A56C-B25CD8A84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860680"/>
              </p:ext>
            </p:extLst>
          </p:nvPr>
        </p:nvGraphicFramePr>
        <p:xfrm>
          <a:off x="2231136" y="2483140"/>
          <a:ext cx="7729728" cy="4202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501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2F4B5-4D40-480B-8F89-41420895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Ритмические словари прозы поэтов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C8D1B93-679A-4004-8414-FA95F9100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04630"/>
              </p:ext>
            </p:extLst>
          </p:nvPr>
        </p:nvGraphicFramePr>
        <p:xfrm>
          <a:off x="2883016" y="2268299"/>
          <a:ext cx="6425968" cy="43958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4852">
                  <a:extLst>
                    <a:ext uri="{9D8B030D-6E8A-4147-A177-3AD203B41FA5}">
                      <a16:colId xmlns:a16="http://schemas.microsoft.com/office/drawing/2014/main" val="2573478503"/>
                    </a:ext>
                  </a:extLst>
                </a:gridCol>
                <a:gridCol w="1453905">
                  <a:extLst>
                    <a:ext uri="{9D8B030D-6E8A-4147-A177-3AD203B41FA5}">
                      <a16:colId xmlns:a16="http://schemas.microsoft.com/office/drawing/2014/main" val="3566338673"/>
                    </a:ext>
                  </a:extLst>
                </a:gridCol>
                <a:gridCol w="1585671">
                  <a:extLst>
                    <a:ext uri="{9D8B030D-6E8A-4147-A177-3AD203B41FA5}">
                      <a16:colId xmlns:a16="http://schemas.microsoft.com/office/drawing/2014/main" val="308953986"/>
                    </a:ext>
                  </a:extLst>
                </a:gridCol>
                <a:gridCol w="1901540">
                  <a:extLst>
                    <a:ext uri="{9D8B030D-6E8A-4147-A177-3AD203B41FA5}">
                      <a16:colId xmlns:a16="http://schemas.microsoft.com/office/drawing/2014/main" val="3081333015"/>
                    </a:ext>
                  </a:extLst>
                </a:gridCol>
              </a:tblGrid>
              <a:tr h="129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Ритмические слова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«Капитанская дочка» (1836)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«Приглашение на казнь» (1938)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extLst>
                  <a:ext uri="{0D108BD9-81ED-4DB2-BD59-A6C34878D82A}">
                    <a16:rowId xmlns:a16="http://schemas.microsoft.com/office/drawing/2014/main" val="827821176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766972866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3490759168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583834811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604025604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029952898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483761112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495573232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1896491311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347077380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3721322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880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86A0A-CBB6-4A5B-8919-8AEDBA4D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Ритмические формы языковых моделей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1743D67-A297-4D74-BD05-44125A598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523674"/>
              </p:ext>
            </p:extLst>
          </p:nvPr>
        </p:nvGraphicFramePr>
        <p:xfrm>
          <a:off x="2905388" y="2449584"/>
          <a:ext cx="6381224" cy="39596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53788">
                  <a:extLst>
                    <a:ext uri="{9D8B030D-6E8A-4147-A177-3AD203B41FA5}">
                      <a16:colId xmlns:a16="http://schemas.microsoft.com/office/drawing/2014/main" val="1606010400"/>
                    </a:ext>
                  </a:extLst>
                </a:gridCol>
                <a:gridCol w="1887895">
                  <a:extLst>
                    <a:ext uri="{9D8B030D-6E8A-4147-A177-3AD203B41FA5}">
                      <a16:colId xmlns:a16="http://schemas.microsoft.com/office/drawing/2014/main" val="2579676466"/>
                    </a:ext>
                  </a:extLst>
                </a:gridCol>
                <a:gridCol w="1926092">
                  <a:extLst>
                    <a:ext uri="{9D8B030D-6E8A-4147-A177-3AD203B41FA5}">
                      <a16:colId xmlns:a16="http://schemas.microsoft.com/office/drawing/2014/main" val="900326134"/>
                    </a:ext>
                  </a:extLst>
                </a:gridCol>
                <a:gridCol w="1613449">
                  <a:extLst>
                    <a:ext uri="{9D8B030D-6E8A-4147-A177-3AD203B41FA5}">
                      <a16:colId xmlns:a16="http://schemas.microsoft.com/office/drawing/2014/main" val="2923991905"/>
                    </a:ext>
                  </a:extLst>
                </a:gridCol>
              </a:tblGrid>
              <a:tr h="813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Поэт /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Набоков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700854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775337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674552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3605643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257121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935736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896835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239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163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703B8C1-EA0A-4F80-817E-A7971C95D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3643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1349E14-FC52-4920-B5C5-EF1FC154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стих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6E3F2E-F5BA-40A5-ADE2-29C0F61F7E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7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BDF7BF-0C67-4ED5-B9E5-F93DB80F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«Русская поэзия 1840—1880-х гг. развивается в новых для нее условиях — в обстановке господства прозы.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 </a:t>
            </a:r>
          </a:p>
          <a:p>
            <a:pPr marL="0" indent="0" algn="ctr">
              <a:buNone/>
            </a:pP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общим требованием к поэзии в это время была простота и естественность, а критерием их — близость к прозе.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1B86B-8E7E-4182-B241-79A4C415DC67}"/>
              </a:ext>
            </a:extLst>
          </p:cNvPr>
          <p:cNvSpPr txBox="1"/>
          <p:nvPr/>
        </p:nvSpPr>
        <p:spPr>
          <a:xfrm>
            <a:off x="6095999" y="5440071"/>
            <a:ext cx="5696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Гаспаров М. Л. Очерк истории русского стиха. Метрика. Ритмика. Рифма. Строфика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9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6300C-41E6-4B65-8A2D-F466118F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0" u="none" strike="noStrike" baseline="0" dirty="0">
                <a:effectLst/>
              </a:rPr>
              <a:t>Усреднённые профили ударностей двух периодов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4DE7037-7DC5-4AE4-B730-C83C03483F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602882"/>
              </p:ext>
            </p:extLst>
          </p:nvPr>
        </p:nvGraphicFramePr>
        <p:xfrm>
          <a:off x="2231136" y="2474752"/>
          <a:ext cx="7729728" cy="374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79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FACB2-29B3-4926-BD0D-1DC26B5B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Третья форма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C55691-837A-4103-AD95-02F90483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4034"/>
              </p:ext>
            </p:extLst>
          </p:nvPr>
        </p:nvGraphicFramePr>
        <p:xfrm>
          <a:off x="1690997" y="2817917"/>
          <a:ext cx="8810006" cy="26100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300">
                  <a:extLst>
                    <a:ext uri="{9D8B030D-6E8A-4147-A177-3AD203B41FA5}">
                      <a16:colId xmlns:a16="http://schemas.microsoft.com/office/drawing/2014/main" val="3129782937"/>
                    </a:ext>
                  </a:extLst>
                </a:gridCol>
                <a:gridCol w="516559">
                  <a:extLst>
                    <a:ext uri="{9D8B030D-6E8A-4147-A177-3AD203B41FA5}">
                      <a16:colId xmlns:a16="http://schemas.microsoft.com/office/drawing/2014/main" val="3009040901"/>
                    </a:ext>
                  </a:extLst>
                </a:gridCol>
                <a:gridCol w="488059">
                  <a:extLst>
                    <a:ext uri="{9D8B030D-6E8A-4147-A177-3AD203B41FA5}">
                      <a16:colId xmlns:a16="http://schemas.microsoft.com/office/drawing/2014/main" val="2701109566"/>
                    </a:ext>
                  </a:extLst>
                </a:gridCol>
                <a:gridCol w="488059">
                  <a:extLst>
                    <a:ext uri="{9D8B030D-6E8A-4147-A177-3AD203B41FA5}">
                      <a16:colId xmlns:a16="http://schemas.microsoft.com/office/drawing/2014/main" val="2338233875"/>
                    </a:ext>
                  </a:extLst>
                </a:gridCol>
                <a:gridCol w="448873">
                  <a:extLst>
                    <a:ext uri="{9D8B030D-6E8A-4147-A177-3AD203B41FA5}">
                      <a16:colId xmlns:a16="http://schemas.microsoft.com/office/drawing/2014/main" val="3292591916"/>
                    </a:ext>
                  </a:extLst>
                </a:gridCol>
                <a:gridCol w="448873">
                  <a:extLst>
                    <a:ext uri="{9D8B030D-6E8A-4147-A177-3AD203B41FA5}">
                      <a16:colId xmlns:a16="http://schemas.microsoft.com/office/drawing/2014/main" val="51829089"/>
                    </a:ext>
                  </a:extLst>
                </a:gridCol>
                <a:gridCol w="528435">
                  <a:extLst>
                    <a:ext uri="{9D8B030D-6E8A-4147-A177-3AD203B41FA5}">
                      <a16:colId xmlns:a16="http://schemas.microsoft.com/office/drawing/2014/main" val="1429830291"/>
                    </a:ext>
                  </a:extLst>
                </a:gridCol>
                <a:gridCol w="528435">
                  <a:extLst>
                    <a:ext uri="{9D8B030D-6E8A-4147-A177-3AD203B41FA5}">
                      <a16:colId xmlns:a16="http://schemas.microsoft.com/office/drawing/2014/main" val="546687433"/>
                    </a:ext>
                  </a:extLst>
                </a:gridCol>
                <a:gridCol w="450653">
                  <a:extLst>
                    <a:ext uri="{9D8B030D-6E8A-4147-A177-3AD203B41FA5}">
                      <a16:colId xmlns:a16="http://schemas.microsoft.com/office/drawing/2014/main" val="3006814143"/>
                    </a:ext>
                  </a:extLst>
                </a:gridCol>
                <a:gridCol w="514779">
                  <a:extLst>
                    <a:ext uri="{9D8B030D-6E8A-4147-A177-3AD203B41FA5}">
                      <a16:colId xmlns:a16="http://schemas.microsoft.com/office/drawing/2014/main" val="4193694655"/>
                    </a:ext>
                  </a:extLst>
                </a:gridCol>
                <a:gridCol w="514779">
                  <a:extLst>
                    <a:ext uri="{9D8B030D-6E8A-4147-A177-3AD203B41FA5}">
                      <a16:colId xmlns:a16="http://schemas.microsoft.com/office/drawing/2014/main" val="504808065"/>
                    </a:ext>
                  </a:extLst>
                </a:gridCol>
                <a:gridCol w="464903">
                  <a:extLst>
                    <a:ext uri="{9D8B030D-6E8A-4147-A177-3AD203B41FA5}">
                      <a16:colId xmlns:a16="http://schemas.microsoft.com/office/drawing/2014/main" val="774376687"/>
                    </a:ext>
                  </a:extLst>
                </a:gridCol>
                <a:gridCol w="498152">
                  <a:extLst>
                    <a:ext uri="{9D8B030D-6E8A-4147-A177-3AD203B41FA5}">
                      <a16:colId xmlns:a16="http://schemas.microsoft.com/office/drawing/2014/main" val="2067673884"/>
                    </a:ext>
                  </a:extLst>
                </a:gridCol>
                <a:gridCol w="498152">
                  <a:extLst>
                    <a:ext uri="{9D8B030D-6E8A-4147-A177-3AD203B41FA5}">
                      <a16:colId xmlns:a16="http://schemas.microsoft.com/office/drawing/2014/main" val="2477619865"/>
                    </a:ext>
                  </a:extLst>
                </a:gridCol>
                <a:gridCol w="740995">
                  <a:extLst>
                    <a:ext uri="{9D8B030D-6E8A-4147-A177-3AD203B41FA5}">
                      <a16:colId xmlns:a16="http://schemas.microsoft.com/office/drawing/2014/main" val="2956909570"/>
                    </a:ext>
                  </a:extLst>
                </a:gridCol>
              </a:tblGrid>
              <a:tr h="35371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Стопа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Ритмические формы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строк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3541017765"/>
                  </a:ext>
                </a:extLst>
              </a:tr>
              <a:tr h="353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768601"/>
                  </a:ext>
                </a:extLst>
              </a:tr>
              <a:tr h="353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1165308756"/>
                  </a:ext>
                </a:extLst>
              </a:tr>
              <a:tr h="28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Ангел смерти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indent="-603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3005910"/>
                  </a:ext>
                </a:extLst>
              </a:tr>
              <a:tr h="28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5110883"/>
                  </a:ext>
                </a:extLst>
              </a:tr>
              <a:tr h="353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Земляку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2323414921"/>
                  </a:ext>
                </a:extLst>
              </a:tr>
              <a:tr h="353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Изгнанник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505908448"/>
                  </a:ext>
                </a:extLst>
              </a:tr>
              <a:tr h="28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Истинная мудрость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948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6300C-41E6-4B65-8A2D-F466118F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0" u="none" strike="noStrike" baseline="0" dirty="0">
                <a:effectLst/>
              </a:rPr>
              <a:t>Усреднённые профили ударностей двух периодов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4DE7037-7DC5-4AE4-B730-C83C03483F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8998928"/>
              </p:ext>
            </p:extLst>
          </p:nvPr>
        </p:nvGraphicFramePr>
        <p:xfrm>
          <a:off x="2231136" y="2457974"/>
          <a:ext cx="7729728" cy="383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48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77F1F-D9EE-44B2-9403-3F5C337E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/>
                <a:ea typeface="Calibri" panose="020F0502020204030204" pitchFamily="34" charset="0"/>
              </a:rPr>
              <a:t>Ритмика стиха Поэт и Гражданина в стихотворении «Поэт и Гражданин»</a:t>
            </a:r>
            <a:endParaRPr lang="ru-RU" sz="24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CD1C94A-3A41-448C-AA9F-1F941F9E9C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280454"/>
              </p:ext>
            </p:extLst>
          </p:nvPr>
        </p:nvGraphicFramePr>
        <p:xfrm>
          <a:off x="2231136" y="2753685"/>
          <a:ext cx="7729728" cy="367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373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3960D-2C3A-4BCB-9B15-1F6B2788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рифма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E74405-B552-46D5-BA1C-75ECE7BF5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Неточная рифма: </a:t>
            </a:r>
          </a:p>
          <a:p>
            <a:pPr marL="0" indent="0" algn="ctr">
              <a:buNone/>
            </a:pPr>
            <a:r>
              <a:rPr lang="ru-RU" sz="2800" dirty="0"/>
              <a:t>«берегах</a:t>
            </a:r>
            <a:r>
              <a:rPr lang="ru-RU" sz="2800" dirty="0">
                <a:effectLst/>
                <a:ea typeface="Calibri" panose="020F0502020204030204" pitchFamily="34" charset="0"/>
              </a:rPr>
              <a:t>–</a:t>
            </a:r>
            <a:r>
              <a:rPr lang="ru-RU" sz="2800" dirty="0"/>
              <a:t>цепях», «бранчивым</a:t>
            </a:r>
            <a:r>
              <a:rPr lang="ru-RU" sz="2800" dirty="0">
                <a:effectLst/>
                <a:ea typeface="Calibri" panose="020F0502020204030204" pitchFamily="34" charset="0"/>
              </a:rPr>
              <a:t>–</a:t>
            </a:r>
            <a:r>
              <a:rPr lang="ru-RU" sz="2800" dirty="0"/>
              <a:t>трусливым»</a:t>
            </a:r>
          </a:p>
          <a:p>
            <a:pPr marL="0" indent="0" algn="ctr">
              <a:buNone/>
            </a:pPr>
            <a:r>
              <a:rPr lang="ru-RU" sz="2800" b="1" dirty="0"/>
              <a:t>Дактилическое окончание:</a:t>
            </a:r>
          </a:p>
          <a:p>
            <a:pPr marL="0" indent="0" algn="ctr">
              <a:buNone/>
            </a:pPr>
            <a:r>
              <a:rPr lang="ru-RU" sz="2800" dirty="0"/>
              <a:t>В других размерах встречается постоянно, но в Я4 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340709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6F0911-2DF4-435E-BFC1-834897C1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Проза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6E7B9A-6412-4160-8ABA-581F68799F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28221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2452</TotalTime>
  <Words>405</Words>
  <Application>Microsoft Office PowerPoint</Application>
  <PresentationFormat>Широкоэкранный</PresentationFormat>
  <Paragraphs>228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Corbel</vt:lpstr>
      <vt:lpstr>Gill Sans MT</vt:lpstr>
      <vt:lpstr>Times New Roman</vt:lpstr>
      <vt:lpstr>Посылка</vt:lpstr>
      <vt:lpstr>Ритмика стиха и прозы Н. А. Некрасова: сравнительный анализ</vt:lpstr>
      <vt:lpstr>стих</vt:lpstr>
      <vt:lpstr>Презентация PowerPoint</vt:lpstr>
      <vt:lpstr>Усреднённые профили ударностей двух периодов</vt:lpstr>
      <vt:lpstr>Третья форма</vt:lpstr>
      <vt:lpstr>Усреднённые профили ударностей двух периодов</vt:lpstr>
      <vt:lpstr>Ритмика стиха Поэт и Гражданина в стихотворении «Поэт и Гражданин»</vt:lpstr>
      <vt:lpstr>рифма</vt:lpstr>
      <vt:lpstr>Проза</vt:lpstr>
      <vt:lpstr>Несинтагматические случайные ямбы</vt:lpstr>
      <vt:lpstr>Синтагматические случайные ямбы</vt:lpstr>
      <vt:lpstr>Речевые модели прозаических текстов</vt:lpstr>
      <vt:lpstr>Сравнение РМ Некрасова, Пушкина и Пастернака</vt:lpstr>
      <vt:lpstr>Речевые модели прозаических текстов (продолжение)</vt:lpstr>
      <vt:lpstr>Ритмические словари прозы поэтов</vt:lpstr>
      <vt:lpstr>Ритмические формы языковых моделей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Ритмика стиха и прозы Н. А. Некрасова: сравнительный анализ</dc:title>
  <dc:creator>Качалов Всеволод Вячеславович</dc:creator>
  <cp:lastModifiedBy>Качалов Всеволод Вячеславович</cp:lastModifiedBy>
  <cp:revision>32</cp:revision>
  <dcterms:created xsi:type="dcterms:W3CDTF">2021-06-07T08:48:53Z</dcterms:created>
  <dcterms:modified xsi:type="dcterms:W3CDTF">2021-12-01T17:12:16Z</dcterms:modified>
</cp:coreProperties>
</file>