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9" r:id="rId5"/>
    <p:sldId id="262" r:id="rId6"/>
    <p:sldId id="263" r:id="rId7"/>
    <p:sldId id="264" r:id="rId8"/>
    <p:sldId id="266" r:id="rId9"/>
    <p:sldId id="270" r:id="rId10"/>
    <p:sldId id="267" r:id="rId11"/>
    <p:sldId id="269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10D85-E8AC-4980-BF0A-8E98208C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1EFFBC-B73A-47CD-BFF9-B03247EAF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85C7DB-5396-4D59-9BA3-E720218E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7CFFF7-BE34-492F-AB22-310AEC26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0E729E-E302-4ABB-A96F-A9FEE4D2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6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170B3-6A34-4329-A308-63F6ECC9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A1A5BB-4FA9-4010-AEFA-34CCC247F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3B991F-2BDD-4B8F-914B-5A02CEFF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DE9670-F026-4927-B85F-28C5DCA0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E9ABB5-665A-4D3B-9101-BD61D3CF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6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1C45DD-2F86-4C28-8C38-E7E44DD22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25A6A3-9CF4-42C9-B9A9-E4B2F520F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332600-9D83-4297-A697-41298043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05C72A-A530-4CDA-A7B8-87F1F859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D8EA8-38D4-4070-99E2-450B589E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642D5-C723-450C-BE29-D462A68B9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B24A0D-EBDF-4D15-9404-595788F17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9570E-20B2-49C5-9E30-AF707DC8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6313DE-21C3-4314-89F5-980354EA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AC510F-AA5F-46FF-A14E-DF6F2183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73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9D437-BF09-406B-ACE5-C8BCF11B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514AC2-87A4-4175-BDA2-7DC534084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B1C6DA-ECF7-447F-BBB1-18F703EA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5F8B50-E7BC-4FD8-9B1F-624687A7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1BDBB-B454-450D-9995-F49D6725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4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707C7-47B3-4DA5-8C89-DAEF3439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0D782-29CB-425D-9690-D270175A3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A92B4B-6C7A-4137-A68C-7FDC0A034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38C5B0-33F5-4934-8A90-144F2986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E998F6-1335-4662-B945-D64B8636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6F119F-4A0C-4746-B9C7-D7A18CE6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3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FBF6A-8777-470F-88BD-BAF78BC4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8BE657-768B-4FE8-9990-22EC09E2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CACE58-0586-46CA-B888-F30776046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2836C2-CADB-4B0A-B5D3-DB214C7606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F0372B-A770-4014-ABEB-8E3470EBF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5B41E8-7557-4C41-97A6-91B95797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9660DD-6FA5-4807-96AA-51B4BC46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DEDC60-F3B7-4D08-A416-F9C82A1D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709BC-9671-41A5-8D90-78CC294EB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5AED4-8612-48E6-B194-257C1546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5E59A4-0BA4-4ABF-A628-C8AE156C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056805-378D-4F61-AA91-3987F9AF7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5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9824B7-D0B0-4841-8CE4-1242A0FC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A37D14-03BD-4448-A02A-592EF712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D783C6-FAAB-4299-BBE1-1C152FD4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00EA0-27FB-489E-AECF-2F7CF7B9D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7D692D-7666-4145-8342-60ACD662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742831-7AF6-47B1-B9BB-FF60B2AEB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BAE4FE-8956-4E01-A3A3-2BEFC015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BB2FD9-F32A-4622-ADD8-445D5F85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9EA55E-BE34-4BF0-B9FE-898B2754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6A2A7-F3C0-42BB-B0C5-12617714F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29EA1B-4C6B-49B2-B181-FDA999B31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D6CD56-E138-42D3-8E5C-3C66A9076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519F5E-4F50-446D-81DC-8CC09DD6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AAEFF8-D8CD-4EB0-9B34-DD5AB095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F9D4F0-BAA8-4819-A9AF-676B00E4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6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02784-F285-4439-B08C-5CEB2E25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752718-A862-4404-8855-F78EFAA81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2AEC6-6D87-40E5-B5EA-E3C61CCE4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8286-A6B1-459C-A632-16E0B1BEE88C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174C96-4092-4814-A7CC-8C44A23B2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A3393B-63A3-4B0B-838E-2BB6CB5C8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F94BC-7852-4725-A4AC-8EED31336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1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9EBA9-E92A-49AA-8370-F9F0FACB8F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Проверка корпуса</a:t>
            </a:r>
            <a:br>
              <a:rPr lang="ru-RU" dirty="0"/>
            </a:br>
            <a:r>
              <a:rPr lang="ru-RU" sz="4800" dirty="0"/>
              <a:t>Тексты 46-55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4C1B84-CFDB-4759-9B17-C5FBCE1AF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Диана Романова</a:t>
            </a:r>
            <a:br>
              <a:rPr lang="ru-RU" dirty="0"/>
            </a:br>
            <a:r>
              <a:rPr lang="ru-RU" dirty="0"/>
              <a:t>Яна Черных</a:t>
            </a:r>
          </a:p>
        </p:txBody>
      </p:sp>
    </p:spTree>
    <p:extLst>
      <p:ext uri="{BB962C8B-B14F-4D97-AF65-F5344CB8AC3E}">
        <p14:creationId xmlns:p14="http://schemas.microsoft.com/office/powerpoint/2010/main" val="2469599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C0302-4B32-4C1A-B8AB-5B45C9C3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733CD9-9DDA-4F7F-B883-F10A8020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effectLst/>
                <a:latin typeface="Lucida Sans Unicode" panose="020B0602030504020204" pitchFamily="34" charset="0"/>
              </a:rPr>
              <a:t>Но 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если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 вы&lt; | и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впря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мь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всемо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чны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, |</a:t>
            </a:r>
            <a:br>
              <a:rPr lang="ru-RU" dirty="0"/>
            </a:br>
            <a:r>
              <a:rPr lang="ru-RU" b="0" i="0" dirty="0">
                <a:effectLst/>
                <a:latin typeface="Lucida Sans Unicode" panose="020B0602030504020204" pitchFamily="34" charset="0"/>
              </a:rPr>
              <a:t>Почто&lt; ж вам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гро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ма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трепета&lt;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ть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? |</a:t>
            </a:r>
          </a:p>
          <a:p>
            <a:pPr marL="0" indent="0">
              <a:buNone/>
            </a:pPr>
            <a:endParaRPr lang="ru-RU" dirty="0"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endParaRPr lang="ru-RU" dirty="0"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b="0" i="0" dirty="0">
                <a:effectLst/>
                <a:latin typeface="Lucida Sans Unicode" panose="020B0602030504020204" pitchFamily="34" charset="0"/>
              </a:rPr>
              <a:t>А 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е&lt;</a:t>
            </a: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сли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 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сла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бости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сами&lt;м |</a:t>
            </a:r>
            <a:br>
              <a:rPr lang="ru-RU" dirty="0"/>
            </a:br>
            <a:r>
              <a:rPr lang="ru-RU" b="0" i="0" dirty="0">
                <a:effectLst/>
                <a:latin typeface="Lucida Sans Unicode" panose="020B0602030504020204" pitchFamily="34" charset="0"/>
              </a:rPr>
              <a:t>И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велича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йшим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лю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дям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сро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дны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, |</a:t>
            </a:r>
          </a:p>
          <a:p>
            <a:pPr marL="0" indent="0">
              <a:buNone/>
            </a:pPr>
            <a:endParaRPr lang="ru-RU" b="0" i="0" dirty="0">
              <a:effectLst/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b="0" i="0" dirty="0">
                <a:effectLst/>
                <a:latin typeface="Lucida Sans Unicode" panose="020B0602030504020204" pitchFamily="34" charset="0"/>
              </a:rPr>
              <a:t>Но 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е&lt;</a:t>
            </a: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сли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| 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го&lt;рести|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обы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мут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необы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чны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,|</a:t>
            </a:r>
            <a:br>
              <a:rPr lang="ru-RU" dirty="0"/>
            </a:br>
            <a:r>
              <a:rPr lang="ru-RU" b="0" i="0" dirty="0" err="1">
                <a:effectLst/>
                <a:latin typeface="Lucida Sans Unicode" panose="020B0602030504020204" pitchFamily="34" charset="0"/>
              </a:rPr>
              <a:t>Вздыха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ние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|и сто&lt;н|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удо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бно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извлеку&lt;т|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026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B49E3-7E44-4910-936A-A41C15DE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D16B3E-7C7A-43D7-BCB9-5FBC80F87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Душо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&lt;й| </a:t>
            </a:r>
            <a:r>
              <a:rPr lang="ru-RU" sz="1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всех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 превзойти&lt;| он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тщи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тся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  <a:b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Бесстра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шен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му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жествен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средь бе&lt;д;|</a:t>
            </a:r>
          </a:p>
          <a:p>
            <a:pPr marL="0" indent="0">
              <a:buNone/>
            </a:pPr>
            <a:endParaRPr lang="ru-RU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400" b="0" i="0" dirty="0" err="1">
                <a:effectLst/>
                <a:latin typeface="Lucida Sans Unicode" panose="020B0602030504020204" pitchFamily="34" charset="0"/>
              </a:rPr>
              <a:t>Здоро</a:t>
            </a:r>
            <a:r>
              <a:rPr lang="ru-RU" sz="1400" b="0" i="0" dirty="0">
                <a:effectLst/>
                <a:latin typeface="Lucida Sans Unicode" panose="020B0602030504020204" pitchFamily="34" charset="0"/>
              </a:rPr>
              <a:t>&lt;вью | </a:t>
            </a:r>
            <a:r>
              <a:rPr lang="ru-RU" sz="1400" b="0" i="0" dirty="0" err="1">
                <a:effectLst/>
                <a:latin typeface="Lucida Sans Unicode" panose="020B0602030504020204" pitchFamily="34" charset="0"/>
              </a:rPr>
              <a:t>вре</a:t>
            </a:r>
            <a:r>
              <a:rPr lang="ru-RU" sz="1400" b="0" i="0" dirty="0">
                <a:effectLst/>
                <a:latin typeface="Lucida Sans Unicode" panose="020B0602030504020204" pitchFamily="34" charset="0"/>
              </a:rPr>
              <a:t>&lt;дну, | </a:t>
            </a:r>
            <a:r>
              <a:rPr lang="ru-RU" sz="1400" b="0" i="0" dirty="0" err="1">
                <a:effectLst/>
                <a:latin typeface="Lucida Sans Unicode" panose="020B0602030504020204" pitchFamily="34" charset="0"/>
              </a:rPr>
              <a:t>христиа</a:t>
            </a:r>
            <a:r>
              <a:rPr lang="ru-RU" sz="14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400" b="0" i="0" dirty="0" err="1">
                <a:effectLst/>
                <a:latin typeface="Lucida Sans Unicode" panose="020B0602030504020204" pitchFamily="34" charset="0"/>
              </a:rPr>
              <a:t>нству</a:t>
            </a:r>
            <a:r>
              <a:rPr lang="ru-RU" sz="1400" b="0" i="0" dirty="0">
                <a:effectLst/>
                <a:latin typeface="Lucida Sans Unicode" panose="020B0602030504020204" pitchFamily="34" charset="0"/>
              </a:rPr>
              <a:t> |</a:t>
            </a:r>
            <a:br>
              <a:rPr lang="ru-RU" sz="1400" dirty="0"/>
            </a:br>
            <a:r>
              <a:rPr lang="ru-RU" sz="1400" b="0" i="0" dirty="0">
                <a:effectLst/>
                <a:latin typeface="Lucida Sans Unicode" panose="020B0602030504020204" pitchFamily="34" charset="0"/>
              </a:rPr>
              <a:t>И разори&lt;</a:t>
            </a:r>
            <a:r>
              <a:rPr lang="ru-RU" sz="1400" b="0" i="0" dirty="0" err="1">
                <a:effectLst/>
                <a:latin typeface="Lucida Sans Unicode" panose="020B0602030504020204" pitchFamily="34" charset="0"/>
              </a:rPr>
              <a:t>тельну</a:t>
            </a:r>
            <a:r>
              <a:rPr lang="ru-RU" sz="1400" b="0" i="0" dirty="0">
                <a:effectLst/>
                <a:latin typeface="Lucida Sans Unicode" panose="020B0602030504020204" pitchFamily="34" charset="0"/>
              </a:rPr>
              <a:t> | </a:t>
            </a:r>
            <a:r>
              <a:rPr lang="ru-RU" sz="14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всем</a:t>
            </a:r>
            <a:r>
              <a:rPr lang="ru-RU" sz="1400" b="0" i="0" dirty="0">
                <a:effectLst/>
                <a:latin typeface="Lucida Sans Unicode" panose="020B0602030504020204" pitchFamily="34" charset="0"/>
              </a:rPr>
              <a:t> </a:t>
            </a:r>
            <a:r>
              <a:rPr lang="ru-RU" sz="1400" b="0" i="0" dirty="0" err="1">
                <a:effectLst/>
                <a:latin typeface="Lucida Sans Unicode" panose="020B0602030504020204" pitchFamily="34" charset="0"/>
              </a:rPr>
              <a:t>ва</a:t>
            </a:r>
            <a:r>
              <a:rPr lang="ru-RU" sz="1400" b="0" i="0" dirty="0">
                <a:effectLst/>
                <a:latin typeface="Lucida Sans Unicode" panose="020B0602030504020204" pitchFamily="34" charset="0"/>
              </a:rPr>
              <a:t>&lt;м; |</a:t>
            </a:r>
            <a:endParaRPr lang="ru-RU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И,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пропове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&lt;дуя| ми&lt;р| ми&lt;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ру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  <a:b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Себя&lt;| </a:t>
            </a:r>
            <a:r>
              <a:rPr lang="ru-RU" sz="1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всех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сча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стьем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весели&lt;л».|</a:t>
            </a:r>
          </a:p>
          <a:p>
            <a:pPr marL="0" indent="0">
              <a:buNone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</a:t>
            </a:r>
            <a:r>
              <a:rPr lang="ru-RU" sz="1400" b="0" i="0" u="sng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вся&lt;|</a:t>
            </a:r>
            <a:r>
              <a:rPr lang="ru-RU" sz="14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семья&lt;,|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все&lt;| родны&lt;е|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Претя&lt;т,| меша&lt;ют| е&lt;й| во все&lt;м,|</a:t>
            </a:r>
          </a:p>
          <a:p>
            <a:pPr indent="0">
              <a:spcBef>
                <a:spcPts val="0"/>
              </a:spcBef>
              <a:buNone/>
            </a:pPr>
            <a:endParaRPr lang="ru-RU" sz="1400" b="0" dirty="0">
              <a:effectLst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Полна&lt; | </a:t>
            </a:r>
            <a:r>
              <a:rPr lang="ru-RU" sz="14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земля&lt; </a:t>
            </a:r>
            <a:r>
              <a:rPr lang="ru-RU" sz="1400" b="0" i="0" u="sng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вся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 кавале&lt;ров |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&lt;лый |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све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&lt;т | ста&lt;л |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бригади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&lt;р. |</a:t>
            </a:r>
            <a:endParaRPr lang="ru-RU" sz="1400" b="0" dirty="0">
              <a:effectLst/>
            </a:endParaRPr>
          </a:p>
          <a:p>
            <a:pPr marL="0" indent="0" fontAlgn="base">
              <a:spcBef>
                <a:spcPts val="0"/>
              </a:spcBef>
              <a:buNone/>
            </a:pPr>
            <a:br>
              <a:rPr lang="ru-RU" sz="1400" dirty="0"/>
            </a:br>
            <a:r>
              <a:rPr lang="ru-RU" sz="14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Всё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&lt;х |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упа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|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помертве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ло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|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 у&lt;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жаса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| вся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сты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&lt;нет | 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кро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вь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— |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sz="1400" b="0" dirty="0">
              <a:effectLst/>
            </a:endParaRPr>
          </a:p>
          <a:p>
            <a:pPr marL="0" indent="0">
              <a:buNone/>
            </a:pP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7375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4F8A2-50B1-4822-B4AB-A78985C5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Эмфаза и знаки препинания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BDCBB4-7C43-4499-BD87-074E556D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ru-RU" sz="1800" b="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Где&lt;,| 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устреми&lt;в| на 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сце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&lt;ну| 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взо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&lt;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ры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|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-Чуть 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мо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&lt;гут| и&lt;х| 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сдержа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&lt;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ть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| 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подпо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&lt;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ры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,-|</a:t>
            </a:r>
            <a:endParaRPr lang="ru-RU" sz="1800" b="0" dirty="0">
              <a:effectLst/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800" b="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О&lt;| 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любо&lt;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вь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|! — где все&lt;| твои&lt;| 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уси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&lt;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лья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|?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Ра&lt;зум|! — где&lt;| плоды&lt;| твои&lt;х| </a:t>
            </a:r>
            <a:r>
              <a:rPr lang="ru-RU" sz="1800" b="0" i="0" u="none" strike="noStrike" dirty="0" err="1">
                <a:effectLst/>
                <a:latin typeface="Arial" panose="020B0604020202020204" pitchFamily="34" charset="0"/>
              </a:rPr>
              <a:t>трудо</a:t>
            </a:r>
            <a:r>
              <a:rPr lang="ru-RU" sz="1800" b="0" i="0" u="none" strike="noStrike" dirty="0">
                <a:effectLst/>
                <a:latin typeface="Arial" panose="020B0604020202020204" pitchFamily="34" charset="0"/>
              </a:rPr>
              <a:t>&lt;в|?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1800" dirty="0"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О! 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е&lt;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сли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Шереме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тев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к дня&lt;м|</a:t>
            </a:r>
            <a:b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Свои&lt;м| еще&lt;|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приба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&lt;вил|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&lt;ку,|</a:t>
            </a:r>
            <a:b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800" b="0" i="0" dirty="0">
                <a:effectLst/>
                <a:highlight>
                  <a:srgbClr val="FFFF00"/>
                </a:highlight>
              </a:rPr>
              <a:t>О, </a:t>
            </a:r>
            <a:r>
              <a:rPr lang="ru-RU" sz="1800" b="0" i="0" dirty="0">
                <a:effectLst/>
              </a:rPr>
              <a:t>ко&lt;ль ужа&lt;</a:t>
            </a:r>
            <a:r>
              <a:rPr lang="ru-RU" sz="1800" b="0" i="0" dirty="0" err="1">
                <a:effectLst/>
              </a:rPr>
              <a:t>сно</a:t>
            </a:r>
            <a:r>
              <a:rPr lang="ru-RU" sz="1800" b="0" i="0" dirty="0">
                <a:effectLst/>
              </a:rPr>
              <a:t> зло&lt;!| На то&lt; ли</a:t>
            </a:r>
            <a:r>
              <a:rPr lang="en-US" sz="1800" b="0" i="0" dirty="0">
                <a:effectLst/>
              </a:rPr>
              <a:t>|</a:t>
            </a:r>
            <a:r>
              <a:rPr lang="ru-RU" sz="1800" b="0" i="0" dirty="0">
                <a:effectLst/>
              </a:rPr>
              <a:t> </a:t>
            </a:r>
            <a:r>
              <a:rPr lang="ru-RU" sz="1800" b="0" i="0" dirty="0" err="1">
                <a:effectLst/>
              </a:rPr>
              <a:t>челове</a:t>
            </a:r>
            <a:r>
              <a:rPr lang="ru-RU" sz="1800" b="0" i="0" dirty="0">
                <a:effectLst/>
              </a:rPr>
              <a:t>&lt;к</a:t>
            </a:r>
            <a:r>
              <a:rPr lang="en-US" sz="1800" b="0" i="0" dirty="0">
                <a:effectLst/>
              </a:rPr>
              <a:t>|</a:t>
            </a:r>
            <a:endParaRPr lang="ru-RU" sz="1800" b="0" i="0" dirty="0">
              <a:effectLst/>
            </a:endParaRPr>
          </a:p>
          <a:p>
            <a:pPr marL="0" indent="0">
              <a:lnSpc>
                <a:spcPct val="115000"/>
              </a:lnSpc>
              <a:buNone/>
            </a:pP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br>
              <a:rPr lang="ru-RU" sz="1800" dirty="0"/>
            </a:br>
            <a:endParaRPr lang="ru-R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0929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98421-6A5E-4727-9E53-536F8ED8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083AA-57C7-4912-948E-156108D7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11229" cy="4351338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И до&lt;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блестей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пу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ть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пре&lt;зря,| 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пра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вды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Преве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200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е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ясь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| зло&lt;м,| как 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водопа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ды</a:t>
            </a:r>
            <a:r>
              <a:rPr lang="ru-RU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Державин Г.Р. Облако // Г.Р. Державин. Стихотворения. Л.: Советский писатель, 1957.    С. 309—311. (Библиотека поэта)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02F6D8C-AA5E-435E-A53D-B6D13CA62F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151" t="62619" r="23821" b="18052"/>
          <a:stretch/>
        </p:blipFill>
        <p:spPr>
          <a:xfrm>
            <a:off x="6205590" y="2445053"/>
            <a:ext cx="4880226" cy="13255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9129795-5344-486E-A9CE-AF7317759E9B}"/>
              </a:ext>
            </a:extLst>
          </p:cNvPr>
          <p:cNvSpPr txBox="1"/>
          <p:nvPr/>
        </p:nvSpPr>
        <p:spPr>
          <a:xfrm>
            <a:off x="6647379" y="4001294"/>
            <a:ext cx="399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Державин, Г. Р. Облако, Гром, Радуга. СПб: Типография Ф. </a:t>
            </a:r>
            <a:r>
              <a:rPr lang="ru-RU" dirty="0" err="1"/>
              <a:t>Дрехслера</a:t>
            </a:r>
            <a:r>
              <a:rPr lang="ru-RU" dirty="0"/>
              <a:t>, 1806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4FFFDD-12C1-425F-B818-477E80AE4406}"/>
              </a:ext>
            </a:extLst>
          </p:cNvPr>
          <p:cNvSpPr txBox="1"/>
          <p:nvPr/>
        </p:nvSpPr>
        <p:spPr>
          <a:xfrm>
            <a:off x="6647379" y="1921366"/>
            <a:ext cx="93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Но: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519428F-8AB2-4152-8A28-1B26E6610C8C}"/>
              </a:ext>
            </a:extLst>
          </p:cNvPr>
          <p:cNvSpPr/>
          <p:nvPr/>
        </p:nvSpPr>
        <p:spPr>
          <a:xfrm>
            <a:off x="6549773" y="3102794"/>
            <a:ext cx="1217489" cy="3262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0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54F68-B46F-4650-A00F-D3453307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 через дефис: трын-трава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B976DF-5983-490E-973C-B6EB8BD1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Коль е&lt;</a:t>
            </a:r>
            <a:r>
              <a:rPr lang="ru-RU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сть</a:t>
            </a:r>
            <a:r>
              <a:rPr lang="ru-RU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в глаза&lt;х| вино&lt;| и пи&lt;во,|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Всё&lt;,| бра&lt;</a:t>
            </a:r>
            <a:r>
              <a:rPr lang="ru-RU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тцы</a:t>
            </a:r>
            <a:r>
              <a:rPr lang="ru-RU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в </a:t>
            </a:r>
            <a:r>
              <a:rPr lang="ru-RU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све</a:t>
            </a:r>
            <a:r>
              <a:rPr lang="ru-RU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&lt;те| </a:t>
            </a:r>
            <a:r>
              <a:rPr lang="ru-RU" sz="2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трын-трава&lt;.| </a:t>
            </a:r>
          </a:p>
          <a:p>
            <a:pPr marL="0" indent="0">
              <a:buNone/>
            </a:pPr>
            <a:endParaRPr lang="ru-RU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ea typeface="Arial" panose="020B0604020202020204" pitchFamily="34" charset="0"/>
              </a:rPr>
              <a:t>Очень странная (автоматическая?) разметка «Рыбаковой хаты»:</a:t>
            </a:r>
            <a:endParaRPr lang="ru-RU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400" b="0" i="0" dirty="0">
                <a:effectLst/>
                <a:latin typeface="Lucida Sans Unicode" panose="020B0602030504020204" pitchFamily="34" charset="0"/>
              </a:rPr>
              <a:t>І| кажа&lt;:| «</a:t>
            </a:r>
            <a:r>
              <a:rPr lang="ru-RU" sz="2400" b="0" i="0" dirty="0" err="1">
                <a:effectLst/>
                <a:latin typeface="Lucida Sans Unicode" panose="020B0602030504020204" pitchFamily="34" charset="0"/>
              </a:rPr>
              <a:t>Плю</a:t>
            </a:r>
            <a:r>
              <a:rPr lang="ru-RU" sz="24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2400" b="0" i="0" dirty="0" err="1">
                <a:effectLst/>
                <a:latin typeface="Lucida Sans Unicode" panose="020B0602030504020204" pitchFamily="34" charset="0"/>
              </a:rPr>
              <a:t>ньце</a:t>
            </a:r>
            <a:r>
              <a:rPr lang="ru-RU" sz="2400" b="0" i="0" dirty="0">
                <a:effectLst/>
                <a:latin typeface="Lucida Sans Unicode" panose="020B0602030504020204" pitchFamily="34" charset="0"/>
              </a:rPr>
              <a:t>,| </a:t>
            </a:r>
            <a:r>
              <a:rPr lang="ru-RU" sz="2400" b="0" i="0" dirty="0" err="1">
                <a:effectLst/>
                <a:latin typeface="Lucida Sans Unicode" panose="020B0602030504020204" pitchFamily="34" charset="0"/>
              </a:rPr>
              <a:t>небара</a:t>
            </a:r>
            <a:r>
              <a:rPr lang="ru-RU" sz="24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2400" b="0" i="0" dirty="0" err="1">
                <a:effectLst/>
                <a:latin typeface="Lucida Sans Unicode" panose="020B0602030504020204" pitchFamily="34" charset="0"/>
              </a:rPr>
              <a:t>кі</a:t>
            </a:r>
            <a:r>
              <a:rPr lang="ru-RU" sz="2400" b="0" i="0" dirty="0">
                <a:effectLst/>
                <a:latin typeface="Lucida Sans Unicode" panose="020B0602030504020204" pitchFamily="34" charset="0"/>
              </a:rPr>
              <a:t>!|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0" i="0" dirty="0">
                <a:effectLst/>
                <a:latin typeface="Lucida Sans Unicode" panose="020B0602030504020204" pitchFamily="34" charset="0"/>
              </a:rPr>
              <a:t>А гэ&lt;та| </a:t>
            </a:r>
            <a:r>
              <a:rPr lang="ru-RU" sz="2400" b="0" i="0" dirty="0" err="1">
                <a:effectLst/>
                <a:latin typeface="Lucida Sans Unicode" panose="020B0602030504020204" pitchFamily="34" charset="0"/>
              </a:rPr>
              <a:t>ліх</a:t>
            </a:r>
            <a:r>
              <a:rPr lang="ru-RU" sz="2400" b="0" i="0" dirty="0">
                <a:effectLst/>
                <a:latin typeface="Lucida Sans Unicode" panose="020B0602030504020204" pitchFamily="34" charset="0"/>
              </a:rPr>
              <a:t>&lt;а| —| </a:t>
            </a:r>
            <a:r>
              <a:rPr lang="ru-RU" sz="24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трын-тра</a:t>
            </a:r>
            <a:r>
              <a:rPr lang="ru-RU" sz="24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sz="24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ва</a:t>
            </a:r>
            <a:r>
              <a:rPr lang="ru-RU" sz="24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!|</a:t>
            </a:r>
          </a:p>
          <a:p>
            <a:pPr marL="0" indent="0">
              <a:buNone/>
            </a:pPr>
            <a:endParaRPr lang="ru-RU" sz="2400" dirty="0">
              <a:highlight>
                <a:srgbClr val="FFFF00"/>
              </a:highlight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Lucida Sans Unicode" panose="020B0602030504020204" pitchFamily="34" charset="0"/>
              </a:rPr>
              <a:t>Напоминание:</a:t>
            </a:r>
            <a:br>
              <a:rPr lang="ru-RU" sz="2400" dirty="0">
                <a:latin typeface="Lucida Sans Unicode" panose="020B0602030504020204" pitchFamily="34" charset="0"/>
              </a:rPr>
            </a:br>
            <a:r>
              <a:rPr lang="ru-RU" sz="2400" dirty="0">
                <a:latin typeface="Lucida Sans Unicode" panose="020B0602030504020204" pitchFamily="34" charset="0"/>
              </a:rPr>
              <a:t>Жар-</a:t>
            </a:r>
            <a:r>
              <a:rPr lang="ru-RU" sz="2400" dirty="0" err="1">
                <a:latin typeface="Lucida Sans Unicode" panose="020B0602030504020204" pitchFamily="34" charset="0"/>
              </a:rPr>
              <a:t>Пти</a:t>
            </a:r>
            <a:r>
              <a:rPr lang="en-US" sz="2400" dirty="0">
                <a:latin typeface="Lucida Sans Unicode" panose="020B0602030504020204" pitchFamily="34" charset="0"/>
              </a:rPr>
              <a:t>&lt;</a:t>
            </a:r>
            <a:r>
              <a:rPr lang="ru-RU" sz="2400" dirty="0" err="1">
                <a:latin typeface="Lucida Sans Unicode" panose="020B0602030504020204" pitchFamily="34" charset="0"/>
              </a:rPr>
              <a:t>ца</a:t>
            </a:r>
            <a:r>
              <a:rPr lang="en-US" sz="2400" dirty="0">
                <a:latin typeface="Lucida Sans Unicode" panose="020B0602030504020204" pitchFamily="34" charset="0"/>
              </a:rPr>
              <a:t>|, </a:t>
            </a:r>
            <a:r>
              <a:rPr lang="ru-RU" sz="2400" dirty="0">
                <a:latin typeface="Lucida Sans Unicode" panose="020B0602030504020204" pitchFamily="34" charset="0"/>
              </a:rPr>
              <a:t>но </a:t>
            </a:r>
            <a:r>
              <a:rPr lang="ru-RU" sz="2400" dirty="0" err="1">
                <a:latin typeface="Lucida Sans Unicode" panose="020B0602030504020204" pitchFamily="34" charset="0"/>
              </a:rPr>
              <a:t>Ро</a:t>
            </a:r>
            <a:r>
              <a:rPr lang="en-US" sz="2400" dirty="0">
                <a:latin typeface="Lucida Sans Unicode" panose="020B0602030504020204" pitchFamily="34" charset="0"/>
              </a:rPr>
              <a:t>&lt;</a:t>
            </a:r>
            <a:r>
              <a:rPr lang="ru-RU" sz="2400" dirty="0">
                <a:latin typeface="Lucida Sans Unicode" panose="020B0602030504020204" pitchFamily="34" charset="0"/>
              </a:rPr>
              <a:t>дина-</a:t>
            </a:r>
            <a:r>
              <a:rPr lang="ru-RU" sz="2400" dirty="0" err="1">
                <a:latin typeface="Lucida Sans Unicode" panose="020B0602030504020204" pitchFamily="34" charset="0"/>
              </a:rPr>
              <a:t>ма</a:t>
            </a:r>
            <a:r>
              <a:rPr lang="en-US" sz="2400" dirty="0">
                <a:latin typeface="Lucida Sans Unicode" panose="020B0602030504020204" pitchFamily="34" charset="0"/>
              </a:rPr>
              <a:t>&lt;</a:t>
            </a:r>
            <a:r>
              <a:rPr lang="ru-RU" sz="2400" dirty="0" err="1">
                <a:latin typeface="Lucida Sans Unicode" panose="020B0602030504020204" pitchFamily="34" charset="0"/>
              </a:rPr>
              <a:t>ть</a:t>
            </a:r>
            <a:r>
              <a:rPr lang="en-US" sz="2400" dirty="0">
                <a:latin typeface="Lucida Sans Unicode" panose="020B0602030504020204" pitchFamily="34" charset="0"/>
              </a:rPr>
              <a:t>|</a:t>
            </a:r>
            <a:endParaRPr lang="ru-RU" sz="2400" dirty="0"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5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7B5C9-ABF6-4740-8315-92E37741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Наречия: днесь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68AFA7-D9C0-4073-A0C8-D34E42DBC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09872" cy="420530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И дне&lt;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сь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,| как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зве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ри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с ре&lt;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вом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с во&lt;ем|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Пью&lt;т|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кро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вь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неме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цкую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разбо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&lt;ем,|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Да ка&lt;к же| э&lt;то| та&lt;к|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случа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&lt;лось?|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Забо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тились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как дне&lt;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сь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цари&lt;;|</a:t>
            </a:r>
          </a:p>
          <a:p>
            <a:pPr marL="0" indent="0">
              <a:lnSpc>
                <a:spcPct val="115000"/>
              </a:lnSpc>
              <a:buNone/>
            </a:pP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latin typeface="Arial" panose="020B0604020202020204" pitchFamily="34" charset="0"/>
                <a:ea typeface="Arial" panose="020B0604020202020204" pitchFamily="34" charset="0"/>
              </a:rPr>
              <a:t>Но: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Пусть, Му&lt;за!| на&lt;с хоть|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осужда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&lt;ют,|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Но ты&lt; днесь | в ко&lt;бас| пробренчи&lt;|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91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61863-F5FB-4B7E-884B-5AE958A9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Вокруг/округ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A6724-055F-4310-A78E-17D8B884F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И,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бро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ся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&lt;тли| </a:t>
            </a:r>
            <a:r>
              <a:rPr lang="ru-RU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округ 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ше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&lt;й,|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Фаза&lt;нов| у&lt;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дишь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как ерше&lt;й.|</a:t>
            </a:r>
          </a:p>
          <a:p>
            <a:pPr marL="0" indent="0">
              <a:lnSpc>
                <a:spcPct val="115000"/>
              </a:lnSpc>
              <a:buNone/>
            </a:pPr>
            <a:endParaRPr lang="ru-R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Но: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От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ры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&lt;ла|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взры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&lt;ты| </a:t>
            </a:r>
            <a:r>
              <a:rPr lang="ru-RU" sz="180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вкру</a:t>
            </a:r>
            <a:r>
              <a:rPr lang="ru-RU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&lt;г|  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моги&lt;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лы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От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взо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&lt;ров|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пла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менны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свети&lt;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лы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</a:p>
          <a:p>
            <a:pPr marL="0" indent="0">
              <a:lnSpc>
                <a:spcPct val="115000"/>
              </a:lnSpc>
              <a:buNone/>
            </a:pPr>
            <a:endParaRPr lang="ru-R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Име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йте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вкру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&lt;г|  себя&lt;| люде&lt;й,|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Незло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&lt;бьем,|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му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дростью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младе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нцев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;|</a:t>
            </a:r>
          </a:p>
          <a:p>
            <a:pPr marL="0" indent="0">
              <a:lnSpc>
                <a:spcPct val="115000"/>
              </a:lnSpc>
              <a:buNone/>
            </a:pPr>
            <a:endParaRPr lang="ru-RU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Но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бо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йтесь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сча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стья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возведе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нцев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Ползу&lt;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щих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стрых</a:t>
            </a:r>
            <a:r>
              <a:rPr lang="ru-RU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80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вкру</a:t>
            </a:r>
            <a:r>
              <a:rPr lang="ru-RU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&lt;г 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вас | </a:t>
            </a:r>
            <a:r>
              <a:rPr lang="ru-RU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зме</a:t>
            </a:r>
            <a:r>
              <a:rPr lang="ru-RU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&lt;й.|</a:t>
            </a:r>
          </a:p>
          <a:p>
            <a:pPr marL="0" indent="0">
              <a:buNone/>
            </a:pP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31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22B87-3228-4407-828D-DE628D417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Предлоги: </a:t>
            </a:r>
            <a:r>
              <a:rPr lang="ru-RU" dirty="0" err="1"/>
              <a:t>противу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22670-C694-4215-BE8C-AFE49E49D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Ходи&lt;л| </a:t>
            </a:r>
            <a:r>
              <a:rPr lang="ru-RU" sz="160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противу</a:t>
            </a:r>
            <a:r>
              <a:rPr lang="ru-RU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Со&lt;</a:t>
            </a:r>
            <a:r>
              <a:rPr lang="ru-RU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лнца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в </a:t>
            </a:r>
            <a:r>
              <a:rPr lang="ru-RU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бо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&lt;й;|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Медве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&lt;дей,| </a:t>
            </a:r>
            <a:r>
              <a:rPr lang="ru-RU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ти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гров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средь </a:t>
            </a:r>
            <a:r>
              <a:rPr lang="ru-RU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берло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ги</a:t>
            </a:r>
            <a:r>
              <a:rPr lang="ru-RU" sz="1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</a:rPr>
              <a:t>Другие примеры:</a:t>
            </a:r>
          </a:p>
          <a:p>
            <a:pPr marL="0" indent="0">
              <a:buNone/>
            </a:pPr>
            <a:r>
              <a:rPr lang="ru-RU" sz="1600" b="0" i="0" dirty="0">
                <a:effectLst/>
                <a:latin typeface="Lucida Sans Unicode" panose="020B0602030504020204" pitchFamily="34" charset="0"/>
              </a:rPr>
              <a:t>По со&lt;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лнцу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 | иль </a:t>
            </a:r>
            <a:r>
              <a:rPr lang="ru-RU" sz="16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проти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ву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 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со&lt;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лнца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 |</a:t>
            </a:r>
          </a:p>
          <a:p>
            <a:pPr marL="0" indent="0">
              <a:buNone/>
            </a:pPr>
            <a:r>
              <a:rPr lang="ru-RU" sz="1600" b="0" i="0" dirty="0">
                <a:effectLst/>
                <a:latin typeface="Lucida Sans Unicode" panose="020B0602030504020204" pitchFamily="34" charset="0"/>
              </a:rPr>
              <a:t>Свой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учрежда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&lt;ешь 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ертау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&lt;л | </a:t>
            </a:r>
            <a:br>
              <a:rPr lang="ru-RU" sz="1600" b="0" i="0" dirty="0">
                <a:effectLst/>
                <a:latin typeface="Lucida Sans Unicode" panose="020B0602030504020204" pitchFamily="34" charset="0"/>
              </a:rPr>
            </a:br>
            <a:br>
              <a:rPr lang="ru-RU" sz="1600" b="0" i="0" dirty="0">
                <a:effectLst/>
                <a:latin typeface="Lucida Sans Unicode" panose="020B0602030504020204" pitchFamily="34" charset="0"/>
              </a:rPr>
            </a:br>
            <a:r>
              <a:rPr lang="ru-RU" sz="1600" b="0" i="0" dirty="0">
                <a:effectLst/>
                <a:latin typeface="Lucida Sans Unicode" panose="020B0602030504020204" pitchFamily="34" charset="0"/>
              </a:rPr>
              <a:t>В торгу&lt; | </a:t>
            </a:r>
            <a:r>
              <a:rPr lang="ru-RU" sz="16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проти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ву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 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стра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&lt;н | чужи&lt;х, |</a:t>
            </a:r>
          </a:p>
          <a:p>
            <a:pPr marL="0" indent="0">
              <a:buNone/>
            </a:pP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Стяжа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&lt;л | и че&lt;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сть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 | и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благоде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нство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; |</a:t>
            </a:r>
            <a:br>
              <a:rPr lang="ru-RU" sz="1600" b="0" i="0" dirty="0">
                <a:effectLst/>
                <a:latin typeface="Lucida Sans Unicode" panose="020B0602030504020204" pitchFamily="34" charset="0"/>
              </a:rPr>
            </a:br>
            <a:r>
              <a:rPr lang="ru-RU" sz="1600" b="0" i="0" dirty="0">
                <a:effectLst/>
                <a:latin typeface="Lucida Sans Unicode" panose="020B0602030504020204" pitchFamily="34" charset="0"/>
              </a:rPr>
              <a:t>(Державин)</a:t>
            </a:r>
          </a:p>
          <a:p>
            <a:pPr marL="0" indent="0">
              <a:buNone/>
            </a:pPr>
            <a:endParaRPr lang="ru-RU" sz="1600" b="0" i="0" dirty="0">
              <a:effectLst/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sz="16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Проти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ву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 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ве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тров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си&lt;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льных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 |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плы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ть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,|</a:t>
            </a:r>
          </a:p>
          <a:p>
            <a:pPr marL="0" indent="0">
              <a:buNone/>
            </a:pPr>
            <a:r>
              <a:rPr lang="ru-RU" sz="1600" b="0" i="0" dirty="0">
                <a:effectLst/>
                <a:latin typeface="Lucida Sans Unicode" panose="020B0602030504020204" pitchFamily="34" charset="0"/>
              </a:rPr>
              <a:t>Среди&lt;|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несно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сных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 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бу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рь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 |вступи&lt;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ть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</a:t>
            </a:r>
          </a:p>
          <a:p>
            <a:pPr marL="0" indent="0">
              <a:buNone/>
            </a:pPr>
            <a:r>
              <a:rPr lang="ru-RU" sz="1600" b="0" i="0" dirty="0">
                <a:effectLst/>
                <a:latin typeface="Lucida Sans Unicode" panose="020B0602030504020204" pitchFamily="34" charset="0"/>
              </a:rPr>
              <a:t>(Ломоносов)</a:t>
            </a:r>
          </a:p>
          <a:p>
            <a:pPr marL="0" indent="0">
              <a:buNone/>
            </a:pPr>
            <a:endParaRPr lang="ru-RU" sz="1600" dirty="0"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endParaRPr lang="ru-RU" sz="1600" b="0" i="0" dirty="0">
              <a:effectLst/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C06AD5-7FAA-4A67-972E-75544201C512}"/>
              </a:ext>
            </a:extLst>
          </p:cNvPr>
          <p:cNvSpPr txBox="1"/>
          <p:nvPr/>
        </p:nvSpPr>
        <p:spPr>
          <a:xfrm>
            <a:off x="5650787" y="2809982"/>
            <a:ext cx="6287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0" i="0" dirty="0">
                <a:effectLst/>
                <a:latin typeface="Lucida Sans Unicode" panose="020B0602030504020204" pitchFamily="34" charset="0"/>
              </a:rPr>
              <a:t>Против:</a:t>
            </a:r>
            <a:br>
              <a:rPr lang="ru-RU" sz="1600" b="0" i="0" dirty="0">
                <a:effectLst/>
                <a:latin typeface="Lucida Sans Unicode" panose="020B0602030504020204" pitchFamily="34" charset="0"/>
              </a:rPr>
            </a:br>
            <a:br>
              <a:rPr lang="ru-RU" sz="1600" b="0" i="0" dirty="0">
                <a:effectLst/>
                <a:latin typeface="Lucida Sans Unicode" panose="020B0602030504020204" pitchFamily="34" charset="0"/>
              </a:rPr>
            </a:b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Зимо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&lt;й | в моро&lt;з, | </a:t>
            </a:r>
            <a:r>
              <a:rPr lang="ru-RU" sz="1600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проти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&lt;в 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приро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ды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, |</a:t>
            </a:r>
            <a:br>
              <a:rPr lang="ru-RU" sz="1600" dirty="0"/>
            </a:br>
            <a:r>
              <a:rPr lang="ru-RU" sz="1600" b="0" i="0" dirty="0">
                <a:effectLst/>
                <a:latin typeface="Lucida Sans Unicode" panose="020B0602030504020204" pitchFamily="34" charset="0"/>
              </a:rPr>
              <a:t>Цвету&lt;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щую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 | весну&lt; | в сада&lt;х, |</a:t>
            </a:r>
          </a:p>
          <a:p>
            <a:r>
              <a:rPr lang="ru-RU" sz="1600" dirty="0">
                <a:latin typeface="Lucida Sans Unicode" panose="020B0602030504020204" pitchFamily="34" charset="0"/>
              </a:rPr>
              <a:t>(Державин)</a:t>
            </a:r>
            <a:br>
              <a:rPr lang="ru-RU" sz="1600" dirty="0">
                <a:latin typeface="Lucida Sans Unicode" panose="020B0602030504020204" pitchFamily="34" charset="0"/>
              </a:rPr>
            </a:br>
            <a:br>
              <a:rPr lang="ru-RU" sz="1600" dirty="0">
                <a:latin typeface="Lucida Sans Unicode" panose="020B0602030504020204" pitchFamily="34" charset="0"/>
              </a:rPr>
            </a:br>
            <a:r>
              <a:rPr lang="ru-RU" sz="1600" b="0" i="0" dirty="0">
                <a:effectLst/>
                <a:latin typeface="Lucida Sans Unicode" panose="020B0602030504020204" pitchFamily="34" charset="0"/>
              </a:rPr>
              <a:t>Тебя&lt;|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пуга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&lt;ла| мы&lt;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сль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восста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ть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 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против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 судьбы&lt;,|</a:t>
            </a:r>
          </a:p>
          <a:p>
            <a:r>
              <a:rPr lang="ru-RU" sz="1600" b="0" i="0" dirty="0">
                <a:effectLst/>
                <a:latin typeface="Lucida Sans Unicode" panose="020B0602030504020204" pitchFamily="34" charset="0"/>
              </a:rPr>
              <a:t>Ты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жре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бий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сво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&lt;й| несла&lt;| в молча&lt;</a:t>
            </a:r>
            <a:r>
              <a:rPr lang="ru-RU" sz="1600" b="0" i="0" dirty="0" err="1">
                <a:effectLst/>
                <a:latin typeface="Lucida Sans Unicode" panose="020B0602030504020204" pitchFamily="34" charset="0"/>
              </a:rPr>
              <a:t>нии</a:t>
            </a:r>
            <a:r>
              <a:rPr lang="ru-RU" sz="1600" b="0" i="0" dirty="0">
                <a:effectLst/>
                <a:latin typeface="Lucida Sans Unicode" panose="020B0602030504020204" pitchFamily="34" charset="0"/>
              </a:rPr>
              <a:t>| рабы&lt;...|</a:t>
            </a:r>
            <a:br>
              <a:rPr lang="ru-RU" sz="1600" b="0" i="0" dirty="0">
                <a:effectLst/>
                <a:latin typeface="Lucida Sans Unicode" panose="020B0602030504020204" pitchFamily="34" charset="0"/>
              </a:rPr>
            </a:br>
            <a:r>
              <a:rPr lang="ru-RU" sz="1600" b="0" i="0" dirty="0">
                <a:effectLst/>
                <a:latin typeface="Lucida Sans Unicode" panose="020B0602030504020204" pitchFamily="34" charset="0"/>
              </a:rPr>
              <a:t>(Некрасов, «Родина»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9188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479B4-E251-450B-AE64-3EC5A4045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Хоть/хотя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A8F962-6815-4CC4-81AC-3D8B63FA3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ru-RU" dirty="0">
                <a:effectLst/>
                <a:ea typeface="Arial" panose="020B0604020202020204" pitchFamily="34" charset="0"/>
              </a:rPr>
              <a:t>Пошли&lt; ты| за себя&lt;| за злы&lt;м, —|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dirty="0" err="1">
                <a:effectLst/>
                <a:ea typeface="Arial" panose="020B0604020202020204" pitchFamily="34" charset="0"/>
              </a:rPr>
              <a:t>Двадца</a:t>
            </a:r>
            <a:r>
              <a:rPr lang="ru-RU" dirty="0">
                <a:effectLst/>
                <a:ea typeface="Arial" panose="020B0604020202020204" pitchFamily="34" charset="0"/>
              </a:rPr>
              <a:t>&lt;</a:t>
            </a:r>
            <a:r>
              <a:rPr lang="ru-RU" dirty="0" err="1">
                <a:effectLst/>
                <a:ea typeface="Arial" panose="020B0604020202020204" pitchFamily="34" charset="0"/>
              </a:rPr>
              <a:t>тый</a:t>
            </a:r>
            <a:r>
              <a:rPr lang="ru-RU" dirty="0">
                <a:effectLst/>
                <a:ea typeface="Arial" panose="020B0604020202020204" pitchFamily="34" charset="0"/>
              </a:rPr>
              <a:t> </a:t>
            </a:r>
            <a:r>
              <a:rPr lang="ru-RU" dirty="0">
                <a:effectLst/>
                <a:highlight>
                  <a:srgbClr val="FFFF00"/>
                </a:highlight>
                <a:ea typeface="Arial" panose="020B0604020202020204" pitchFamily="34" charset="0"/>
              </a:rPr>
              <a:t>хоть</a:t>
            </a:r>
            <a:r>
              <a:rPr lang="ru-RU" dirty="0">
                <a:effectLst/>
                <a:ea typeface="Arial" panose="020B0604020202020204" pitchFamily="34" charset="0"/>
              </a:rPr>
              <a:t> :| </a:t>
            </a:r>
            <a:r>
              <a:rPr lang="ru-RU" dirty="0" err="1">
                <a:effectLst/>
                <a:ea typeface="Arial" panose="020B0604020202020204" pitchFamily="34" charset="0"/>
              </a:rPr>
              <a:t>прие</a:t>
            </a:r>
            <a:r>
              <a:rPr lang="ru-RU" dirty="0">
                <a:effectLst/>
                <a:ea typeface="Arial" panose="020B0604020202020204" pitchFamily="34" charset="0"/>
              </a:rPr>
              <a:t>&lt;дет| с ни&lt;м.|</a:t>
            </a:r>
          </a:p>
          <a:p>
            <a:pPr marL="0" indent="0">
              <a:lnSpc>
                <a:spcPct val="115000"/>
              </a:lnSpc>
              <a:buNone/>
            </a:pPr>
            <a:endParaRPr lang="ru-RU" dirty="0"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b="0" i="0" dirty="0">
                <a:effectLst/>
                <a:highlight>
                  <a:srgbClr val="FFFF00"/>
                </a:highlight>
              </a:rPr>
              <a:t>Хотя&lt; </a:t>
            </a:r>
            <a:r>
              <a:rPr lang="ru-RU" b="0" i="0" dirty="0">
                <a:effectLst/>
              </a:rPr>
              <a:t>ж | он в </a:t>
            </a:r>
            <a:r>
              <a:rPr lang="ru-RU" b="0" i="0" dirty="0" err="1">
                <a:effectLst/>
              </a:rPr>
              <a:t>ча</a:t>
            </a:r>
            <a:r>
              <a:rPr lang="ru-RU" b="0" i="0" dirty="0">
                <a:effectLst/>
              </a:rPr>
              <a:t>&lt;</a:t>
            </a:r>
            <a:r>
              <a:rPr lang="ru-RU" b="0" i="0" dirty="0" err="1">
                <a:effectLst/>
              </a:rPr>
              <a:t>дах</a:t>
            </a:r>
            <a:r>
              <a:rPr lang="ru-RU" b="0" i="0" dirty="0">
                <a:effectLst/>
              </a:rPr>
              <a:t> | где свои&lt;х, |</a:t>
            </a:r>
            <a:br>
              <a:rPr lang="ru-RU" dirty="0"/>
            </a:br>
            <a:r>
              <a:rPr lang="ru-RU" b="0" i="0" dirty="0">
                <a:effectLst/>
              </a:rPr>
              <a:t>Во мгла&lt;х, | в </a:t>
            </a:r>
            <a:r>
              <a:rPr lang="ru-RU" b="0" i="0" dirty="0" err="1">
                <a:effectLst/>
              </a:rPr>
              <a:t>тума</a:t>
            </a:r>
            <a:r>
              <a:rPr lang="ru-RU" b="0" i="0" dirty="0">
                <a:effectLst/>
              </a:rPr>
              <a:t>&lt;нах | возроди&lt;</a:t>
            </a:r>
            <a:r>
              <a:rPr lang="ru-RU" b="0" i="0" dirty="0" err="1">
                <a:effectLst/>
              </a:rPr>
              <a:t>тся</a:t>
            </a:r>
            <a:r>
              <a:rPr lang="ru-RU" b="0" i="0" dirty="0">
                <a:effectLst/>
              </a:rPr>
              <a:t> |</a:t>
            </a:r>
            <a:endParaRPr lang="ru-RU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10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52236-B333-474C-AFBF-83AEFBEC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380D7-FF49-4A8D-9570-DD118870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47" y="1500028"/>
            <a:ext cx="11291298" cy="522954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Кто 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се&lt;й,|  который  ту&lt;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чи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го&lt;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нит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По не&lt;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бу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как стада&lt;|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овно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&lt;в,|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И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пе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рстом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бы&lt;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стры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ре&lt;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ки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во&lt;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дит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Между гори&lt;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стых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берего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&lt;в?|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Кто 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&lt;ре| очерти&lt;л| в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преде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На шу&lt;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мны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 я&lt;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ры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во&lt;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лны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бе&lt;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Незри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&lt;мы| наложи&lt;л| бразды&lt;?|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Чьим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ма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нием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ве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тр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взе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млет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кры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&lt;ла,|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Стихи&lt;ев|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засыпа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ет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си&lt;ла,|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Бле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ск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в ха&lt;осе| возни&lt;к| звезды&lt;?|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И в ми&lt;г|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еди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ный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миллио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Кто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дла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нию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возже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&lt;г| плане&lt;т?|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бо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&lt;же!| се твои&lt;|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зако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ны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,|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Твой </a:t>
            </a:r>
            <a:r>
              <a:rPr lang="ru-RU" sz="1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взо</a:t>
            </a:r>
            <a:r>
              <a:rPr lang="ru-RU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&lt;р| миры&lt;| твори&lt;т,| блюде&lt;т.|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065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046E8-FFB1-4470-9BED-DD7979C4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ECD2E3-F8AF-40E0-A25D-E78592416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Пусть, 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Му&lt;за! | на&lt;с хоть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осужда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&lt;ют, |</a:t>
            </a:r>
            <a:br>
              <a:rPr lang="ru-RU" dirty="0"/>
            </a:br>
            <a:r>
              <a:rPr lang="ru-RU" b="0" i="0" dirty="0">
                <a:effectLst/>
                <a:latin typeface="Lucida Sans Unicode" panose="020B0602030504020204" pitchFamily="34" charset="0"/>
              </a:rPr>
              <a:t>Но ты&lt; днесь | в ко&lt;бас | пробренчи&lt; |</a:t>
            </a:r>
          </a:p>
          <a:p>
            <a:pPr marL="0" indent="0">
              <a:buNone/>
            </a:pPr>
            <a:endParaRPr lang="ru-RU" dirty="0"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Пу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сть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зло&lt;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бна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|за&lt;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висть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я&lt;д |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сво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&lt;й |лье&lt;т,|</a:t>
            </a:r>
            <a:br>
              <a:rPr lang="ru-RU" dirty="0"/>
            </a:b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Пу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сть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|сво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&lt;й |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язы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&lt;к | яря&lt;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сь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грызе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&lt;т;|</a:t>
            </a:r>
          </a:p>
          <a:p>
            <a:pPr marL="0" indent="0">
              <a:buNone/>
            </a:pPr>
            <a:endParaRPr lang="ru-RU" dirty="0"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b="0" i="0" dirty="0">
                <a:effectLst/>
                <a:latin typeface="Lucida Sans Unicode" panose="020B0602030504020204" pitchFamily="34" charset="0"/>
              </a:rPr>
              <a:t>Вне — с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ра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достью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губи&lt;т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други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&lt;х; |</a:t>
            </a:r>
            <a:br>
              <a:rPr lang="ru-RU" dirty="0"/>
            </a:b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Пусть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 де&lt;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рзостью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, | уда&lt;чей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зву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чен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, |</a:t>
            </a:r>
            <a:br>
              <a:rPr lang="ru-RU" dirty="0"/>
            </a:br>
            <a:r>
              <a:rPr lang="ru-RU" b="0" i="0" dirty="0">
                <a:effectLst/>
                <a:latin typeface="Lucida Sans Unicode" panose="020B0602030504020204" pitchFamily="34" charset="0"/>
              </a:rPr>
              <a:t>Но не вели&lt;к | в глаза&lt;х | мои&lt;х. |</a:t>
            </a:r>
          </a:p>
          <a:p>
            <a:pPr marL="0" indent="0">
              <a:buNone/>
            </a:pPr>
            <a:endParaRPr lang="ru-RU" dirty="0"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Пу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сть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 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то&lt;т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траге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дией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вселя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ется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в сердца&lt;: |</a:t>
            </a:r>
            <a:br>
              <a:rPr lang="ru-RU" dirty="0"/>
            </a:br>
            <a:r>
              <a:rPr lang="ru-RU" b="0" i="0" dirty="0" err="1">
                <a:effectLst/>
                <a:latin typeface="Lucida Sans Unicode" panose="020B0602030504020204" pitchFamily="34" charset="0"/>
              </a:rPr>
              <a:t>Прину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дит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, | чу&lt;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вствовать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 чужи&lt;е | на&lt;м 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напа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сти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 |</a:t>
            </a:r>
          </a:p>
          <a:p>
            <a:pPr marL="0" indent="0">
              <a:buNone/>
            </a:pPr>
            <a:endParaRPr lang="ru-RU" b="0" i="0" dirty="0">
              <a:effectLst/>
              <a:latin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Пу</a:t>
            </a:r>
            <a:r>
              <a:rPr lang="ru-RU" b="0" i="0" dirty="0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highlight>
                  <a:srgbClr val="FFFF00"/>
                </a:highlight>
                <a:latin typeface="Lucida Sans Unicode" panose="020B0602030504020204" pitchFamily="34" charset="0"/>
              </a:rPr>
              <a:t>сть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я&lt;д|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безжа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лостных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сомне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ний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</a:t>
            </a:r>
            <a:br>
              <a:rPr lang="ru-RU" dirty="0"/>
            </a:br>
            <a:r>
              <a:rPr lang="ru-RU" b="0" i="0" dirty="0">
                <a:effectLst/>
                <a:latin typeface="Lucida Sans Unicode" panose="020B0602030504020204" pitchFamily="34" charset="0"/>
              </a:rPr>
              <a:t>В груди&lt;|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исте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рзанной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| </a:t>
            </a:r>
            <a:r>
              <a:rPr lang="ru-RU" b="0" i="0" dirty="0" err="1">
                <a:effectLst/>
                <a:latin typeface="Lucida Sans Unicode" panose="020B0602030504020204" pitchFamily="34" charset="0"/>
              </a:rPr>
              <a:t>замре</a:t>
            </a:r>
            <a:r>
              <a:rPr lang="ru-RU" b="0" i="0" dirty="0">
                <a:effectLst/>
                <a:latin typeface="Lucida Sans Unicode" panose="020B0602030504020204" pitchFamily="34" charset="0"/>
              </a:rPr>
              <a:t>&lt;т|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916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1443</Words>
  <Application>Microsoft Office PowerPoint</Application>
  <PresentationFormat>Широкоэкранный</PresentationFormat>
  <Paragraphs>133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Sans Unicode</vt:lpstr>
      <vt:lpstr>Тема Office</vt:lpstr>
      <vt:lpstr>Проверка корпуса Тексты 46-55</vt:lpstr>
      <vt:lpstr>Источники</vt:lpstr>
      <vt:lpstr>Слова через дефис: трын-трава</vt:lpstr>
      <vt:lpstr>Наречия: днесь</vt:lpstr>
      <vt:lpstr>Вокруг/округ</vt:lpstr>
      <vt:lpstr>Предлоги: противу </vt:lpstr>
      <vt:lpstr>Хоть/хотя</vt:lpstr>
      <vt:lpstr>Вопросы</vt:lpstr>
      <vt:lpstr>Пусть</vt:lpstr>
      <vt:lpstr>Если</vt:lpstr>
      <vt:lpstr>Все</vt:lpstr>
      <vt:lpstr>Эмфаза и знаки препинания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корпуса Тексты 46-55</dc:title>
  <dc:creator>Диана Романова</dc:creator>
  <cp:lastModifiedBy>Диана Романова</cp:lastModifiedBy>
  <cp:revision>1</cp:revision>
  <dcterms:created xsi:type="dcterms:W3CDTF">2021-11-15T14:06:24Z</dcterms:created>
  <dcterms:modified xsi:type="dcterms:W3CDTF">2021-11-15T16:18:22Z</dcterms:modified>
</cp:coreProperties>
</file>