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5" r:id="rId5"/>
    <p:sldId id="300" r:id="rId6"/>
    <p:sldId id="259" r:id="rId7"/>
    <p:sldId id="261" r:id="rId8"/>
    <p:sldId id="301" r:id="rId9"/>
    <p:sldId id="297" r:id="rId10"/>
    <p:sldId id="262" r:id="rId11"/>
    <p:sldId id="264" r:id="rId12"/>
    <p:sldId id="265" r:id="rId13"/>
    <p:sldId id="298" r:id="rId14"/>
    <p:sldId id="299" r:id="rId15"/>
    <p:sldId id="268" r:id="rId16"/>
    <p:sldId id="304" r:id="rId17"/>
    <p:sldId id="260" r:id="rId18"/>
    <p:sldId id="296" r:id="rId19"/>
    <p:sldId id="270" r:id="rId20"/>
    <p:sldId id="271" r:id="rId21"/>
    <p:sldId id="269" r:id="rId22"/>
    <p:sldId id="30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sha\AppData\Roaming\Microsoft\Excel\&#1050;&#1085;&#1080;&#1075;&#1072;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sha\AppData\Roaming\Microsoft\Excel\&#1050;&#1085;&#1080;&#1075;&#1072;1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sha\Documents\&#1089;&#1090;&#1080;&#1093;&#1086;&#1074;&#1077;&#1076;&#1077;&#1085;&#1080;&#1077;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sha\Documents\&#1089;&#1090;&#1080;&#1093;&#1086;&#1074;&#1077;&#1076;&#1077;&#1085;&#1080;&#1077;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sha\Documents\&#1089;&#1090;&#1080;&#1093;&#1086;&#1074;&#1077;&#1076;&#1077;&#1085;&#1080;&#1077;\&#1050;&#1085;&#1080;&#1075;&#1072;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sha\Documents\&#1089;&#1090;&#1080;&#1093;&#1086;&#1074;&#1077;&#1076;&#1077;&#1085;&#1080;&#1077;\&#1050;&#1085;&#1080;&#1075;&#1072;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sha\Documents\&#1089;&#1090;&#1080;&#1093;&#1086;&#1074;&#1077;&#1076;&#1077;&#1085;&#1080;&#1077;\&#1050;&#1085;&#1080;&#1075;&#1072;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sha\Documents\&#1089;&#1090;&#1080;&#1093;&#1086;&#1074;&#1077;&#1076;&#1077;&#1085;&#1080;&#1077;\&#1050;&#1085;&#1080;&#1075;&#1072;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sha\Downloads\Grafiki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85442959655369E-2"/>
          <c:y val="5.7087471379005182E-2"/>
          <c:w val="0.91178863465372906"/>
          <c:h val="0.87798171065754538"/>
        </c:manualLayout>
      </c:layout>
      <c:lineChart>
        <c:grouping val="standard"/>
        <c:varyColors val="0"/>
        <c:ser>
          <c:idx val="0"/>
          <c:order val="0"/>
          <c:tx>
            <c:strRef>
              <c:f>Лист2!$C$14</c:f>
              <c:strCache>
                <c:ptCount val="1"/>
                <c:pt idx="0">
                  <c:v>Рамочный профиль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Лист2!$D$14:$G$14</c:f>
              <c:numCache>
                <c:formatCode>General</c:formatCode>
                <c:ptCount val="4"/>
                <c:pt idx="0">
                  <c:v>0.85</c:v>
                </c:pt>
                <c:pt idx="1">
                  <c:v>0.78</c:v>
                </c:pt>
                <c:pt idx="2">
                  <c:v>0.67</c:v>
                </c:pt>
                <c:pt idx="3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02-4B4A-BD30-EE6A5F04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9815424"/>
        <c:axId val="329821656"/>
      </c:lineChart>
      <c:catAx>
        <c:axId val="3298154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821656"/>
        <c:crosses val="autoZero"/>
        <c:auto val="1"/>
        <c:lblAlgn val="ctr"/>
        <c:lblOffset val="100"/>
        <c:noMultiLvlLbl val="0"/>
      </c:catAx>
      <c:valAx>
        <c:axId val="329821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81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Лист2!$C$15</c:f>
              <c:strCache>
                <c:ptCount val="1"/>
                <c:pt idx="0">
                  <c:v>Альтернирующий профиль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Лист2!$D$15:$G$15</c:f>
              <c:numCache>
                <c:formatCode>General</c:formatCode>
                <c:ptCount val="4"/>
                <c:pt idx="0">
                  <c:v>0.78</c:v>
                </c:pt>
                <c:pt idx="1">
                  <c:v>0.87</c:v>
                </c:pt>
                <c:pt idx="2">
                  <c:v>0.67</c:v>
                </c:pt>
                <c:pt idx="3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69-4323-8BC3-97812C14B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395824"/>
        <c:axId val="325388280"/>
      </c:lineChart>
      <c:catAx>
        <c:axId val="325395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388280"/>
        <c:crosses val="autoZero"/>
        <c:auto val="1"/>
        <c:lblAlgn val="ctr"/>
        <c:lblOffset val="100"/>
        <c:noMultiLvlLbl val="0"/>
      </c:catAx>
      <c:valAx>
        <c:axId val="325388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39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Лист2!$C$8</c:f>
              <c:strCache>
                <c:ptCount val="1"/>
                <c:pt idx="0">
                  <c:v>Das Narrenschiff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0-4719-8839-12EEA52FC68A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0-4719-8839-12EEA52FC68A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chemeClr val="accent2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80-4719-8839-12EEA52FC68A}"/>
              </c:ext>
            </c:extLst>
          </c:dPt>
          <c:val>
            <c:numRef>
              <c:f>Лист2!$D$8:$G$8</c:f>
              <c:numCache>
                <c:formatCode>General</c:formatCode>
                <c:ptCount val="4"/>
                <c:pt idx="0">
                  <c:v>0.84</c:v>
                </c:pt>
                <c:pt idx="1">
                  <c:v>0.8</c:v>
                </c:pt>
                <c:pt idx="2">
                  <c:v>0.77</c:v>
                </c:pt>
                <c:pt idx="3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80-4719-8839-12EEA52FC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848952"/>
        <c:axId val="473851248"/>
      </c:lineChart>
      <c:catAx>
        <c:axId val="4738489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851248"/>
        <c:crosses val="autoZero"/>
        <c:auto val="1"/>
        <c:lblAlgn val="ctr"/>
        <c:lblOffset val="100"/>
        <c:noMultiLvlLbl val="0"/>
      </c:catAx>
      <c:valAx>
        <c:axId val="47385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84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Ein gesprech mit der Faßnacht von irer Eygenschafft (144)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Лист2!$D$2:$G$2</c:f>
              <c:numCache>
                <c:formatCode>General</c:formatCode>
                <c:ptCount val="4"/>
                <c:pt idx="0">
                  <c:v>0.91</c:v>
                </c:pt>
                <c:pt idx="1">
                  <c:v>0.77</c:v>
                </c:pt>
                <c:pt idx="2">
                  <c:v>0.74</c:v>
                </c:pt>
                <c:pt idx="3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F5-4CB0-9170-98EBB755F1C0}"/>
            </c:ext>
          </c:extLst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Eulenspiegel mit den blinden (361)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Лист2!$D$3:$G$3</c:f>
              <c:numCache>
                <c:formatCode>General</c:formatCode>
                <c:ptCount val="4"/>
                <c:pt idx="0">
                  <c:v>0.89</c:v>
                </c:pt>
                <c:pt idx="1">
                  <c:v>0.81</c:v>
                </c:pt>
                <c:pt idx="2">
                  <c:v>0.73</c:v>
                </c:pt>
                <c:pt idx="3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F5-4CB0-9170-98EBB755F1C0}"/>
            </c:ext>
          </c:extLst>
        </c:ser>
        <c:ser>
          <c:idx val="2"/>
          <c:order val="2"/>
          <c:tx>
            <c:strRef>
              <c:f>Лист2!$C$4</c:f>
              <c:strCache>
                <c:ptCount val="1"/>
                <c:pt idx="0">
                  <c:v>Der bös Rauch (300)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F5-4CB0-9170-98EBB755F1C0}"/>
              </c:ext>
            </c:extLst>
          </c:dPt>
          <c:val>
            <c:numRef>
              <c:f>Лист2!$D$4:$G$4</c:f>
              <c:numCache>
                <c:formatCode>General</c:formatCode>
                <c:ptCount val="4"/>
                <c:pt idx="0">
                  <c:v>0.88</c:v>
                </c:pt>
                <c:pt idx="1">
                  <c:v>0.81</c:v>
                </c:pt>
                <c:pt idx="2">
                  <c:v>0.8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F5-4CB0-9170-98EBB755F1C0}"/>
            </c:ext>
          </c:extLst>
        </c:ser>
        <c:ser>
          <c:idx val="3"/>
          <c:order val="3"/>
          <c:tx>
            <c:strRef>
              <c:f>Лист2!$C$5</c:f>
              <c:strCache>
                <c:ptCount val="1"/>
                <c:pt idx="0">
                  <c:v>Die insel Bachi (56)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Лист2!$D$5:$G$5</c:f>
              <c:numCache>
                <c:formatCode>General</c:formatCode>
                <c:ptCount val="4"/>
                <c:pt idx="0">
                  <c:v>0.77</c:v>
                </c:pt>
                <c:pt idx="1">
                  <c:v>0.73</c:v>
                </c:pt>
                <c:pt idx="2">
                  <c:v>0.64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8F5-4CB0-9170-98EBB755F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860336"/>
        <c:axId val="363861320"/>
      </c:lineChart>
      <c:catAx>
        <c:axId val="36386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861320"/>
        <c:crosses val="autoZero"/>
        <c:auto val="1"/>
        <c:lblAlgn val="ctr"/>
        <c:lblOffset val="100"/>
        <c:noMultiLvlLbl val="0"/>
      </c:catAx>
      <c:valAx>
        <c:axId val="363861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86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592534717846604E-2"/>
          <c:y val="0.78828159105782447"/>
          <c:w val="0.84755262741200765"/>
          <c:h val="0.1920047524573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Ein gesprech mit der Faßnacht von irer Eygenschafft (144)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Лист2!$D$2:$G$2</c:f>
              <c:numCache>
                <c:formatCode>General</c:formatCode>
                <c:ptCount val="4"/>
                <c:pt idx="0">
                  <c:v>0.91</c:v>
                </c:pt>
                <c:pt idx="1">
                  <c:v>0.77</c:v>
                </c:pt>
                <c:pt idx="2">
                  <c:v>0.74</c:v>
                </c:pt>
                <c:pt idx="3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3-40E9-ACD8-071A05472107}"/>
            </c:ext>
          </c:extLst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Eulenspiegel mit den blinden (361)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Лист2!$D$3:$G$3</c:f>
              <c:numCache>
                <c:formatCode>General</c:formatCode>
                <c:ptCount val="4"/>
                <c:pt idx="0">
                  <c:v>0.89</c:v>
                </c:pt>
                <c:pt idx="1">
                  <c:v>0.81</c:v>
                </c:pt>
                <c:pt idx="2">
                  <c:v>0.73</c:v>
                </c:pt>
                <c:pt idx="3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3-40E9-ACD8-071A05472107}"/>
            </c:ext>
          </c:extLst>
        </c:ser>
        <c:ser>
          <c:idx val="2"/>
          <c:order val="2"/>
          <c:tx>
            <c:strRef>
              <c:f>Лист2!$C$4</c:f>
              <c:strCache>
                <c:ptCount val="1"/>
                <c:pt idx="0">
                  <c:v>Der bös Rauch (300)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Лист2!$D$4:$G$4</c:f>
              <c:numCache>
                <c:formatCode>General</c:formatCode>
                <c:ptCount val="4"/>
                <c:pt idx="0">
                  <c:v>0.88</c:v>
                </c:pt>
                <c:pt idx="1">
                  <c:v>0.81</c:v>
                </c:pt>
                <c:pt idx="2">
                  <c:v>0.8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F3-40E9-ACD8-071A05472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047080"/>
        <c:axId val="298025760"/>
      </c:lineChart>
      <c:catAx>
        <c:axId val="2980470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025760"/>
        <c:crosses val="autoZero"/>
        <c:auto val="1"/>
        <c:lblAlgn val="ctr"/>
        <c:lblOffset val="100"/>
        <c:noMultiLvlLbl val="0"/>
      </c:catAx>
      <c:valAx>
        <c:axId val="2980257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04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Лист2!$C$5</c:f>
              <c:strCache>
                <c:ptCount val="1"/>
                <c:pt idx="0">
                  <c:v>Die insel Bachi (56)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Лист2!$D$5:$G$5</c:f>
              <c:numCache>
                <c:formatCode>General</c:formatCode>
                <c:ptCount val="4"/>
                <c:pt idx="0">
                  <c:v>0.77</c:v>
                </c:pt>
                <c:pt idx="1">
                  <c:v>0.73</c:v>
                </c:pt>
                <c:pt idx="2">
                  <c:v>0.64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F6-478C-B6C7-BEAFFB141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091304"/>
        <c:axId val="355092944"/>
      </c:lineChart>
      <c:catAx>
        <c:axId val="3550913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092944"/>
        <c:crosses val="autoZero"/>
        <c:auto val="1"/>
        <c:lblAlgn val="ctr"/>
        <c:lblOffset val="100"/>
        <c:noMultiLvlLbl val="0"/>
      </c:catAx>
      <c:valAx>
        <c:axId val="355092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09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Лист2!$C$6</c:f>
              <c:strCache>
                <c:ptCount val="1"/>
                <c:pt idx="0">
                  <c:v>Das Schlauraffen Land (305)</c:v>
                </c:pt>
              </c:strCache>
            </c:strRef>
          </c:tx>
          <c:spPr>
            <a:ln w="412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Лист2!$D$6:$G$6</c:f>
              <c:numCache>
                <c:formatCode>General</c:formatCode>
                <c:ptCount val="4"/>
                <c:pt idx="0">
                  <c:v>0.81</c:v>
                </c:pt>
                <c:pt idx="1">
                  <c:v>0.81</c:v>
                </c:pt>
                <c:pt idx="2">
                  <c:v>0.77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B2-4C0F-8EBE-97B5DBA3AFDB}"/>
            </c:ext>
          </c:extLst>
        </c:ser>
        <c:ser>
          <c:idx val="1"/>
          <c:order val="1"/>
          <c:tx>
            <c:strRef>
              <c:f>Лист2!$C$7</c:f>
              <c:strCache>
                <c:ptCount val="1"/>
                <c:pt idx="0">
                  <c:v>Ein Tischzucht (69)</c:v>
                </c:pt>
              </c:strCache>
            </c:strRef>
          </c:tx>
          <c:spPr>
            <a:ln w="412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Лист2!$D$7:$G$7</c:f>
              <c:numCache>
                <c:formatCode>General</c:formatCode>
                <c:ptCount val="4"/>
                <c:pt idx="0">
                  <c:v>0.68</c:v>
                </c:pt>
                <c:pt idx="1">
                  <c:v>0.68</c:v>
                </c:pt>
                <c:pt idx="2">
                  <c:v>0.74</c:v>
                </c:pt>
                <c:pt idx="3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B2-4C0F-8EBE-97B5DBA3A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231144"/>
        <c:axId val="322232128"/>
      </c:lineChart>
      <c:catAx>
        <c:axId val="3222311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232128"/>
        <c:crosses val="autoZero"/>
        <c:auto val="1"/>
        <c:lblAlgn val="ctr"/>
        <c:lblOffset val="100"/>
        <c:noMultiLvlLbl val="0"/>
      </c:catAx>
      <c:valAx>
        <c:axId val="322232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231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Sankt Peter mit der 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Geiß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(83)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0287902799788696"/>
          <c:y val="1.1339413707851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239760243915621E-2"/>
          <c:y val="0.10069261213720317"/>
          <c:w val="0.90170582876823435"/>
          <c:h val="0.8227959508029834"/>
        </c:manualLayout>
      </c:layout>
      <c:lineChart>
        <c:grouping val="standard"/>
        <c:varyColors val="0"/>
        <c:ser>
          <c:idx val="0"/>
          <c:order val="0"/>
          <c:tx>
            <c:strRef>
              <c:f>Лист2!$C$8</c:f>
              <c:strCache>
                <c:ptCount val="1"/>
                <c:pt idx="0">
                  <c:v>Sankt Peter mit der Geiß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Лист2!$D$8:$G$8</c:f>
              <c:numCache>
                <c:formatCode>General</c:formatCode>
                <c:ptCount val="4"/>
                <c:pt idx="0">
                  <c:v>0.73</c:v>
                </c:pt>
                <c:pt idx="1">
                  <c:v>0.8</c:v>
                </c:pt>
                <c:pt idx="2">
                  <c:v>0.69</c:v>
                </c:pt>
                <c:pt idx="3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82-4428-9833-FBA3BF43C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308832"/>
        <c:axId val="354309816"/>
      </c:lineChart>
      <c:catAx>
        <c:axId val="354308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09816"/>
        <c:crosses val="autoZero"/>
        <c:auto val="1"/>
        <c:lblAlgn val="ctr"/>
        <c:lblOffset val="100"/>
        <c:noMultiLvlLbl val="0"/>
      </c:catAx>
      <c:valAx>
        <c:axId val="354309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30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Krämerkorb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(327)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02202914290886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422779009910999E-2"/>
          <c:y val="0.10197879334144397"/>
          <c:w val="0.91280297424106649"/>
          <c:h val="0.83155881776363894"/>
        </c:manualLayout>
      </c:layout>
      <c:lineChart>
        <c:grouping val="standard"/>
        <c:varyColors val="0"/>
        <c:ser>
          <c:idx val="0"/>
          <c:order val="0"/>
          <c:tx>
            <c:strRef>
              <c:f>'[Grafiki (2).xlsx]Я4'!$C$7</c:f>
              <c:strCache>
                <c:ptCount val="1"/>
                <c:pt idx="0">
                  <c:v>Krämerkorb 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'[Grafiki (2).xlsx]Я4'!$D$7:$G$7</c:f>
              <c:numCache>
                <c:formatCode>General</c:formatCode>
                <c:ptCount val="4"/>
                <c:pt idx="0">
                  <c:v>0.88</c:v>
                </c:pt>
                <c:pt idx="1">
                  <c:v>0.89</c:v>
                </c:pt>
                <c:pt idx="2">
                  <c:v>0.85</c:v>
                </c:pt>
                <c:pt idx="3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CF-4B46-A9F8-E1636F60C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657544"/>
        <c:axId val="480658528"/>
      </c:lineChart>
      <c:catAx>
        <c:axId val="4806575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58528"/>
        <c:crosses val="autoZero"/>
        <c:auto val="1"/>
        <c:lblAlgn val="ctr"/>
        <c:lblOffset val="100"/>
        <c:noMultiLvlLbl val="0"/>
      </c:catAx>
      <c:valAx>
        <c:axId val="48065852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57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9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9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0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9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1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2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2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7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6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D484-32DE-45B3-8BFE-D428D323914C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0CD41-CED4-4734-9532-91072328B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2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41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Стихосложение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анса Сакса: опыт компьютерного исследования текстов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89718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Доильницына Дарья, 2 курс НИУ ВШЭ СПб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6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12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Графики, тяготеющие к рамочному профилю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9152956"/>
              </p:ext>
            </p:extLst>
          </p:nvPr>
        </p:nvGraphicFramePr>
        <p:xfrm>
          <a:off x="670560" y="1690688"/>
          <a:ext cx="58420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09964418"/>
              </p:ext>
            </p:extLst>
          </p:nvPr>
        </p:nvGraphicFramePr>
        <p:xfrm>
          <a:off x="6680200" y="1690688"/>
          <a:ext cx="5151120" cy="409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515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Равноударные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и второй икты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1052324"/>
              </p:ext>
            </p:extLst>
          </p:nvPr>
        </p:nvGraphicFramePr>
        <p:xfrm>
          <a:off x="914400" y="1825624"/>
          <a:ext cx="855472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537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00062"/>
            <a:ext cx="11120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Графики, тяготеющие к альтернации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25505771"/>
              </p:ext>
            </p:extLst>
          </p:nvPr>
        </p:nvGraphicFramePr>
        <p:xfrm>
          <a:off x="718820" y="1825626"/>
          <a:ext cx="4808220" cy="385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747614"/>
              </p:ext>
            </p:extLst>
          </p:nvPr>
        </p:nvGraphicFramePr>
        <p:xfrm>
          <a:off x="6258560" y="1863090"/>
          <a:ext cx="5095240" cy="381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087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77" y="1478082"/>
            <a:ext cx="11155018" cy="249788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Тяготение к альтернации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иметь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тоническую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рудиментальную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напряженной альтернации из-за перехода к подсчету слогов, появляются изгибы звука [нарушение ритма], встречающиеся у всех мейстерзингеров шестнадцатого и семнадцатого веков»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[Brunner H. 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Meister. 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nchen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MTU 54,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8686" y="2016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тяготения графика к альтернации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11" y="3638470"/>
            <a:ext cx="8398800" cy="2792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8142" y="3882004"/>
            <a:ext cx="7268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угоду альтернации учитываются серьезные текстовые изменения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88" y="201211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тяготения графика к альтернации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091" y="1697693"/>
            <a:ext cx="10856843" cy="58829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Акценты на первом слоге первого икта – особенности формата произведения, разыгрываемого для широкой публики. Таким образом проще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отделение одного стиха от другого.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582288"/>
              </p:ext>
            </p:extLst>
          </p:nvPr>
        </p:nvGraphicFramePr>
        <p:xfrm>
          <a:off x="6016488" y="3347676"/>
          <a:ext cx="5987872" cy="22829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87872">
                  <a:extLst>
                    <a:ext uri="{9D8B030D-6E8A-4147-A177-3AD203B41FA5}">
                      <a16:colId xmlns:a16="http://schemas.microsoft.com/office/drawing/2014/main" val="1409750874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l[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ßen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den Ko&lt;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doch [au]f der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0442601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ßt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mit dem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ßen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H[au]&lt;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7555208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N[ei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]&lt;n!| Für d[ei]n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Scha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[au]l|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schlu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&lt;g| ich di&lt;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5735888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tä</a:t>
                      </a: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&lt;b| se&lt;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[ei]na&lt;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nder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schla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&lt;gen.|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6837738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wo&lt;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llt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b[ei] dem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heru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&lt;m| [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z[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1514269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wo&lt;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llt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n[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derwe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di&lt;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zuvo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&lt;r|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9309713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</a:t>
                      </a: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]&lt;b| vom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Kochlö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ffel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u&lt;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ngescho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852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2317924" y="5840275"/>
            <a:ext cx="721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пьесе «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Krämerkorb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14 примеров акцента на первом слоге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75985"/>
              </p:ext>
            </p:extLst>
          </p:nvPr>
        </p:nvGraphicFramePr>
        <p:xfrm>
          <a:off x="224081" y="3347676"/>
          <a:ext cx="5567118" cy="22829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67118">
                  <a:extLst>
                    <a:ext uri="{9D8B030D-6E8A-4147-A177-3AD203B41FA5}">
                      <a16:colId xmlns:a16="http://schemas.microsoft.com/office/drawing/2014/main" val="1483169729"/>
                    </a:ext>
                  </a:extLst>
                </a:gridCol>
              </a:tblGrid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B[au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ernleckku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&lt;'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nntew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[ei]&lt;'n,|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8872109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W[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]&lt; v[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]l|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l[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]&lt;ß sich|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lö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[au]&lt;s,|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1021866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rzum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,| ich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den Ko&lt;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nicht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&lt;gen.|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8765567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&lt;ß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[au]f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jedwe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&lt;de|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rchw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[ei]h|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ndern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41698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s[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,| w[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d[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Hä&lt;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[ei]na&lt;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nder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b[ei]&lt;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ßen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9164490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wo&lt;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llt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daß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den Ko&lt;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s[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trü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&lt;g| von hi&lt;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3733903"/>
                  </a:ext>
                </a:extLst>
              </a:tr>
              <a:tr h="301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de-DE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zule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tzt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zu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[ei]&lt;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chen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| </a:t>
                      </a:r>
                      <a:r>
                        <a:rPr lang="de-DE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&lt;r,|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589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76815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отступления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064" y="1532709"/>
            <a:ext cx="10813869" cy="45920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Серьезное отступление от ямба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(\\\\\\-\)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 d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m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(\-\----\-):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tzen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oder versch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Переакцентуация: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сохранения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рифмы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звучания: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Hoff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meinem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Seusta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&lt;l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 das man mir die orten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&lt;l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 последних слова претерпевают изменение ударного слога:</a:t>
            </a:r>
          </a:p>
          <a:p>
            <a:pPr marL="0" indent="0" algn="just">
              <a:buNone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noch auf Erden ging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Christu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auch mit ihm wanderte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Petru&lt;s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4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12731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разновидностей ямба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934573"/>
              </p:ext>
            </p:extLst>
          </p:nvPr>
        </p:nvGraphicFramePr>
        <p:xfrm>
          <a:off x="370841" y="1452878"/>
          <a:ext cx="5298440" cy="48933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55298">
                  <a:extLst>
                    <a:ext uri="{9D8B030D-6E8A-4147-A177-3AD203B41FA5}">
                      <a16:colId xmlns:a16="http://schemas.microsoft.com/office/drawing/2014/main" val="2631169750"/>
                    </a:ext>
                  </a:extLst>
                </a:gridCol>
                <a:gridCol w="979612">
                  <a:extLst>
                    <a:ext uri="{9D8B030D-6E8A-4147-A177-3AD203B41FA5}">
                      <a16:colId xmlns:a16="http://schemas.microsoft.com/office/drawing/2014/main" val="3374140358"/>
                    </a:ext>
                  </a:extLst>
                </a:gridCol>
                <a:gridCol w="1081765">
                  <a:extLst>
                    <a:ext uri="{9D8B030D-6E8A-4147-A177-3AD203B41FA5}">
                      <a16:colId xmlns:a16="http://schemas.microsoft.com/office/drawing/2014/main" val="2674311702"/>
                    </a:ext>
                  </a:extLst>
                </a:gridCol>
                <a:gridCol w="1081765">
                  <a:extLst>
                    <a:ext uri="{9D8B030D-6E8A-4147-A177-3AD203B41FA5}">
                      <a16:colId xmlns:a16="http://schemas.microsoft.com/office/drawing/2014/main" val="1476429449"/>
                    </a:ext>
                  </a:extLst>
                </a:gridCol>
              </a:tblGrid>
              <a:tr h="56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Разновидность ямба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ямб,%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ямб с отступ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нечистый </a:t>
                      </a:r>
                      <a:endParaRPr lang="ru-RU" sz="1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ямб,%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9983480"/>
                  </a:ext>
                </a:extLst>
              </a:tr>
              <a:tr h="39615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 Insel </a:t>
                      </a:r>
                      <a:r>
                        <a:rPr lang="de-DE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Bachi</a:t>
                      </a:r>
                      <a:endParaRPr lang="de-DE" sz="1800" b="0" i="0" u="none" strike="noStrike" dirty="0">
                        <a:solidFill>
                          <a:srgbClr val="3A383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6862453"/>
                  </a:ext>
                </a:extLst>
              </a:tr>
              <a:tr h="39615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Sankt Peter mit der Geiß</a:t>
                      </a:r>
                      <a:endParaRPr lang="de-DE" sz="1800" b="0" i="0" u="none" strike="noStrike">
                        <a:solidFill>
                          <a:srgbClr val="3A383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3384650"/>
                  </a:ext>
                </a:extLst>
              </a:tr>
              <a:tr h="39615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 Tischzucht</a:t>
                      </a:r>
                      <a:endParaRPr lang="de-DE" sz="1800" b="0" i="0" u="none" strike="noStrike">
                        <a:solidFill>
                          <a:srgbClr val="3A383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2507965"/>
                  </a:ext>
                </a:extLst>
              </a:tr>
              <a:tr h="39615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 Schlauraffen Land</a:t>
                      </a:r>
                      <a:endParaRPr lang="de-DE" sz="1800" b="0" i="0" u="none" strike="noStrike">
                        <a:solidFill>
                          <a:srgbClr val="3A383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6081786"/>
                  </a:ext>
                </a:extLst>
              </a:tr>
              <a:tr h="39615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Eulenspiegel mit den blinden</a:t>
                      </a:r>
                      <a:endParaRPr lang="de-DE" sz="1800" b="0" i="0" u="none" strike="noStrike">
                        <a:solidFill>
                          <a:srgbClr val="3A383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9430829"/>
                  </a:ext>
                </a:extLst>
              </a:tr>
              <a:tr h="72627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 gesprech mit der Faßnacht von irer Eygenschafft  </a:t>
                      </a:r>
                      <a:endParaRPr lang="de-DE" sz="1800" b="0" i="0" u="none" strike="noStrike">
                        <a:solidFill>
                          <a:srgbClr val="3A383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3398074"/>
                  </a:ext>
                </a:extLst>
              </a:tr>
              <a:tr h="42916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Krämerkorb</a:t>
                      </a:r>
                      <a:endParaRPr lang="de-DE" sz="2000" b="0" i="0" u="none" strike="noStrike" dirty="0">
                        <a:solidFill>
                          <a:srgbClr val="3A383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8289338"/>
                  </a:ext>
                </a:extLst>
              </a:tr>
              <a:tr h="39615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bös Rauch</a:t>
                      </a:r>
                      <a:endParaRPr lang="de-DE" sz="1800" b="0" i="0" u="none" strike="noStrike">
                        <a:solidFill>
                          <a:srgbClr val="3A383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2820882"/>
                  </a:ext>
                </a:extLst>
              </a:tr>
              <a:tr h="3961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арифм. </a:t>
                      </a:r>
                      <a:endParaRPr lang="ru-RU" sz="1800" b="0" i="0" u="none" strike="noStrike">
                        <a:solidFill>
                          <a:srgbClr val="3A383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91438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745" y="1452878"/>
            <a:ext cx="5833940" cy="47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6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книттельферсе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203639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Леонинский гекзаметр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альтернирующий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древнегерманский стих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книттельферс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книттельферс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удерживает традицию подсчета ударений. Имеет нерегулярную структуру: два ударных слога разделены тремя безударными слогами, или же ни одним.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очный»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книттельферс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регулярную структуру: строка состоит из 8-9 слогов. Ударения подсчитываются.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Chisholm D. Goethe's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Knittelvers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 prosodic analysis.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Bouvier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8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803" y="-156083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акцентное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(odd)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акцентное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(even)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(slots)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803" y="22216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слот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более чем одного слога,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является составляющей «свободного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книттельферса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слот состоит только из одного слога, реализуется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Встречается во всех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книттельферсах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слот служит для связи двух сильных мест. Практически не встречается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книттельферсе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333" t="58006" r="24917" b="30446"/>
          <a:stretch/>
        </p:blipFill>
        <p:spPr>
          <a:xfrm>
            <a:off x="709531" y="896112"/>
            <a:ext cx="4526280" cy="1187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0166" t="75189" r="25167" b="20011"/>
          <a:stretch/>
        </p:blipFill>
        <p:spPr>
          <a:xfrm>
            <a:off x="4190674" y="3136297"/>
            <a:ext cx="4511040" cy="493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967" t="40467" r="51084" b="49577"/>
          <a:stretch/>
        </p:blipFill>
        <p:spPr>
          <a:xfrm>
            <a:off x="5857603" y="5257800"/>
            <a:ext cx="3831336" cy="1024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7064" y="1115667"/>
            <a:ext cx="21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Odd – O</a:t>
            </a:r>
          </a:p>
          <a:p>
            <a:r>
              <a:rPr lang="en-US" b="1" dirty="0" smtClean="0"/>
              <a:t>Even - 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93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слот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11" t="25846" r="32441" b="14348"/>
          <a:stretch/>
        </p:blipFill>
        <p:spPr bwMode="auto">
          <a:xfrm>
            <a:off x="1529715" y="1440974"/>
            <a:ext cx="9132570" cy="512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750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«Стих и проза в контексте гуманитарных цифровых технологий»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4309" y="2007099"/>
            <a:ext cx="5074919" cy="363605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творчеству Ганса Сакса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работе со средневековым немецким текстом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«пре-силлабо-тонической» системе стихосложения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632"/>
          <a:stretch/>
        </p:blipFill>
        <p:spPr>
          <a:xfrm>
            <a:off x="838200" y="1825625"/>
            <a:ext cx="5224318" cy="41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83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480" y="557749"/>
            <a:ext cx="641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Притяжательное полисиллабическое местоимение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ihre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Союз + неотделяемая безударная приставка (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de-D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Полисиллабический предлог (</a:t>
            </a: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Полисиллабический союз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Полисиллабический неопределенный артикль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Предлог + определенный артикль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Личное местоимение + неотделяемая безударная приставка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verheiffen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veracht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beenden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Личное местоимение + предлог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Частица+предлог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Предлог+предлог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Возвратное местоимение + неотделяемая безударная приставка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beschwern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Элизия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ihrer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erbarnen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935" t="25846" r="46978" b="14348"/>
          <a:stretch/>
        </p:blipFill>
        <p:spPr bwMode="auto">
          <a:xfrm>
            <a:off x="6898640" y="760949"/>
            <a:ext cx="4805680" cy="5078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828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Сатирическая семантика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книттельферса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1795144"/>
            <a:ext cx="12451080" cy="54082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 noch auf Erden ging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Christu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auch mit ihm wanderte Petru&lt;s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образов персонажей Нового Завета посредством переакцентуации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]&lt;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]&lt;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rben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\-\\\\\\-)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fü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 da&lt;n| durch das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rben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.| (-\\--\-\-)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Фрайданк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говорит: больше людей умрут от изобилия, нежели погибнут от меча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58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Сакса в контексте развития немецкого Я4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478" y="2205163"/>
            <a:ext cx="10724322" cy="155911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Четырехстопники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Сакса – это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доканонический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ямб, находящийся во временном промежутке между господствующим тоническим стихосложением и классическим континентальным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четырехстопником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478" y="4455160"/>
            <a:ext cx="10805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особенности пре-Я4 Сакса: переакцентуация, отклонение от формы, тяготение к альтернации, открытый слот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8208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электронного корпуса текстов Сакса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Рецепция готического письма 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16 века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jhre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jemandt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012"/>
          <a:stretch/>
        </p:blipFill>
        <p:spPr>
          <a:xfrm>
            <a:off x="1250061" y="2763776"/>
            <a:ext cx="3877116" cy="21608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18897" y="3050480"/>
            <a:ext cx="3735598" cy="186679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B o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naufj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naufj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 r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bttnbe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ffite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£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είφη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αη ι gri m Eait ift e$ fjeub t 3 Φ fja b etn merbre n @$aube n afj n © o r frof t boc^ faum b beietbe n fa n 25 ξϊΐίφ ί rounber roefyr jir erfrör t gia t ÜBept j r angab t f o ring e n&gt;af)t 3 f r foi t bafjet m bleibe n j u Jjaufj .</a:t>
            </a:r>
          </a:p>
        </p:txBody>
      </p:sp>
    </p:spTree>
    <p:extLst>
      <p:ext uri="{BB962C8B-B14F-4D97-AF65-F5344CB8AC3E}">
        <p14:creationId xmlns:p14="http://schemas.microsoft.com/office/powerpoint/2010/main" val="179686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4/Hans_Sach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30" y="1150267"/>
            <a:ext cx="3084461" cy="32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01736"/>
              </p:ext>
            </p:extLst>
          </p:nvPr>
        </p:nvGraphicFramePr>
        <p:xfrm>
          <a:off x="838197" y="1785546"/>
          <a:ext cx="6834809" cy="3110380"/>
        </p:xfrm>
        <a:graphic>
          <a:graphicData uri="http://schemas.openxmlformats.org/drawingml/2006/table">
            <a:tbl>
              <a:tblPr firstRow="1" lastCol="1" bandRow="1" bandCol="1">
                <a:tableStyleId>{5940675A-B579-460E-94D1-54222C63F5DA}</a:tableStyleId>
              </a:tblPr>
              <a:tblGrid>
                <a:gridCol w="5083629">
                  <a:extLst>
                    <a:ext uri="{9D8B030D-6E8A-4147-A177-3AD203B41FA5}">
                      <a16:colId xmlns:a16="http://schemas.microsoft.com/office/drawing/2014/main" val="445354509"/>
                    </a:ext>
                  </a:extLst>
                </a:gridCol>
                <a:gridCol w="1751180">
                  <a:extLst>
                    <a:ext uri="{9D8B030D-6E8A-4147-A177-3AD203B41FA5}">
                      <a16:colId xmlns:a16="http://schemas.microsoft.com/office/drawing/2014/main" val="4101790821"/>
                    </a:ext>
                  </a:extLst>
                </a:gridCol>
              </a:tblGrid>
              <a:tr h="41769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59305"/>
                  </a:ext>
                </a:extLst>
              </a:tr>
              <a:tr h="59173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 </a:t>
                      </a:r>
                      <a:r>
                        <a:rPr lang="de-DE" sz="2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gesprech</a:t>
                      </a:r>
                      <a:r>
                        <a:rPr lang="de-DE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mit der </a:t>
                      </a:r>
                      <a:r>
                        <a:rPr lang="de-DE" sz="2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Faßnacht</a:t>
                      </a:r>
                      <a:r>
                        <a:rPr lang="de-DE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von </a:t>
                      </a:r>
                      <a:r>
                        <a:rPr lang="de-DE" sz="2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irer</a:t>
                      </a:r>
                      <a:r>
                        <a:rPr lang="de-DE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Eygenschafft</a:t>
                      </a:r>
                      <a:r>
                        <a:rPr lang="de-DE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(1540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45471"/>
                  </a:ext>
                </a:extLst>
              </a:tr>
              <a:tr h="40668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Eulenspiegel mit den blinden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(1550 г.)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854960"/>
                  </a:ext>
                </a:extLst>
              </a:tr>
              <a:tr h="33445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Das Schlauraffen </a:t>
                      </a:r>
                      <a:r>
                        <a:rPr lang="de-DE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(год неизвестен)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1774"/>
                  </a:ext>
                </a:extLst>
              </a:tr>
              <a:tr h="3344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bös Rauch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(год неизвестен)</a:t>
                      </a:r>
                      <a:endParaRPr lang="de-DE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24853"/>
                  </a:ext>
                </a:extLst>
              </a:tr>
              <a:tr h="3344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 </a:t>
                      </a:r>
                      <a:r>
                        <a:rPr lang="de-DE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insel</a:t>
                      </a:r>
                      <a:r>
                        <a:rPr lang="de-DE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Bachi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(год неизвестен)</a:t>
                      </a:r>
                      <a:endParaRPr lang="de-DE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545116"/>
                  </a:ext>
                </a:extLst>
              </a:tr>
              <a:tr h="33445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Krämerkorb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(год неизвестен)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36194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56186" y="5000140"/>
            <a:ext cx="339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Ганс Сакс (1494 – 1576)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02502"/>
              </p:ext>
            </p:extLst>
          </p:nvPr>
        </p:nvGraphicFramePr>
        <p:xfrm>
          <a:off x="838197" y="4895933"/>
          <a:ext cx="6834809" cy="396240"/>
        </p:xfrm>
        <a:graphic>
          <a:graphicData uri="http://schemas.openxmlformats.org/drawingml/2006/table">
            <a:tbl>
              <a:tblPr firstRow="1" lastCol="1" bandRow="1" bandCol="1">
                <a:tableStyleId>{5940675A-B579-460E-94D1-54222C63F5DA}</a:tableStyleId>
              </a:tblPr>
              <a:tblGrid>
                <a:gridCol w="5083629">
                  <a:extLst>
                    <a:ext uri="{9D8B030D-6E8A-4147-A177-3AD203B41FA5}">
                      <a16:colId xmlns:a16="http://schemas.microsoft.com/office/drawing/2014/main" val="3051029030"/>
                    </a:ext>
                  </a:extLst>
                </a:gridCol>
                <a:gridCol w="1751180">
                  <a:extLst>
                    <a:ext uri="{9D8B030D-6E8A-4147-A177-3AD203B41FA5}">
                      <a16:colId xmlns:a16="http://schemas.microsoft.com/office/drawing/2014/main" val="3362855925"/>
                    </a:ext>
                  </a:extLst>
                </a:gridCol>
              </a:tblGrid>
              <a:tr h="3957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Tischzucht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(год неизвестен)</a:t>
                      </a:r>
                      <a:endParaRPr lang="de-DE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9539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83181"/>
              </p:ext>
            </p:extLst>
          </p:nvPr>
        </p:nvGraphicFramePr>
        <p:xfrm>
          <a:off x="838197" y="5299453"/>
          <a:ext cx="6834809" cy="396240"/>
        </p:xfrm>
        <a:graphic>
          <a:graphicData uri="http://schemas.openxmlformats.org/drawingml/2006/table">
            <a:tbl>
              <a:tblPr firstRow="1" lastCol="1" bandRow="1" bandCol="1">
                <a:tableStyleId>{5940675A-B579-460E-94D1-54222C63F5DA}</a:tableStyleId>
              </a:tblPr>
              <a:tblGrid>
                <a:gridCol w="5083629">
                  <a:extLst>
                    <a:ext uri="{9D8B030D-6E8A-4147-A177-3AD203B41FA5}">
                      <a16:colId xmlns:a16="http://schemas.microsoft.com/office/drawing/2014/main" val="3051029030"/>
                    </a:ext>
                  </a:extLst>
                </a:gridCol>
                <a:gridCol w="1751180">
                  <a:extLst>
                    <a:ext uri="{9D8B030D-6E8A-4147-A177-3AD203B41FA5}">
                      <a16:colId xmlns:a16="http://schemas.microsoft.com/office/drawing/2014/main" val="3362855925"/>
                    </a:ext>
                  </a:extLst>
                </a:gridCol>
              </a:tblGrid>
              <a:tr h="3957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Sankt Peter mit der Geiß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(год неизвестен)</a:t>
                      </a:r>
                      <a:endParaRPr lang="de-DE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95397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размечено 1445 строк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320" y="365125"/>
            <a:ext cx="1082548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корпуса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825625"/>
            <a:ext cx="94284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2 (\\\\\\-\): Du&lt;| M[au]&lt;l[au]&lt;f,| so&lt;|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di&lt;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[au]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m[ei]&lt;n!|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формы ямба.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«-» обозначает отсутствие ударения, знак «/» - ударность.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«&lt;»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на ударный слог в слове, «|» является словоразделом. Дифтонги, свойственные немецкому языку, принято заключать в квадратные скобки: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«[]».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66649"/>
              </p:ext>
            </p:extLst>
          </p:nvPr>
        </p:nvGraphicFramePr>
        <p:xfrm>
          <a:off x="9682480" y="882328"/>
          <a:ext cx="2143760" cy="52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880">
                  <a:extLst>
                    <a:ext uri="{9D8B030D-6E8A-4147-A177-3AD203B41FA5}">
                      <a16:colId xmlns:a16="http://schemas.microsoft.com/office/drawing/2014/main" val="3471300254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1464604866"/>
                    </a:ext>
                  </a:extLst>
                </a:gridCol>
              </a:tblGrid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 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(-\-\-\-\)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5645537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 2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(---\-\-\)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059761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 3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(-\---\-\)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3849914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 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(-\-\---\)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7633542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 5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(-----\-\)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1093244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 6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(---\---\)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2463154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(-\-----\)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6931756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8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(-------\)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4338097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 9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(-\-\-\--)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6575790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10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(---\-\--)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9765710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11 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(-\---\--) 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4212103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12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(-\-\----)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6973108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13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(-----\--)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9083162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14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(---\----)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5203718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15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(-\------)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3711374"/>
                  </a:ext>
                </a:extLst>
              </a:tr>
              <a:tr h="32960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 16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(--------)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622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98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немецком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 слова можно разделить на три группы: безусловно ударные, безусловно безударные и двойственные.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twas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(местоимение ударно)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rckt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w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m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 und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ſchw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(местоимение не ударно)</a:t>
            </a:r>
          </a:p>
          <a:p>
            <a:pPr marL="0" indent="0">
              <a:buNone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,|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 d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auch m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(местоимение ударно)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644864"/>
            <a:ext cx="299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Безусловно ударные: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все глаголы, отглагольные, наречия, существительные, отделяемые приставки.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18400" y="2674709"/>
            <a:ext cx="266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Безусловно безударные: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служебные слова, неотделяемые слова, определенные артикли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1680" y="2674709"/>
            <a:ext cx="3037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Двойственные: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глаголы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местоимения, числительные, неопределенные артикли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40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немецкого канонического Я4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0" y="1599247"/>
            <a:ext cx="11668760" cy="421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в 17 веке Мартином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Опицем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Базируется на образовании четырех тактов (сильных мест)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два типа профиля ударности: рамочный и альтернирующий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638795"/>
              </p:ext>
            </p:extLst>
          </p:nvPr>
        </p:nvGraphicFramePr>
        <p:xfrm>
          <a:off x="738187" y="2994364"/>
          <a:ext cx="5357813" cy="355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686033"/>
              </p:ext>
            </p:extLst>
          </p:nvPr>
        </p:nvGraphicFramePr>
        <p:xfrm>
          <a:off x="6378733" y="2994364"/>
          <a:ext cx="5357813" cy="355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55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762" y="380119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классическим немецким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четырехстопником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751" y="2272181"/>
            <a:ext cx="2673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Opitz, 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Nachtklage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3751" y="4741729"/>
            <a:ext cx="267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Krämerkorb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6010" y="1884757"/>
            <a:ext cx="59725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1 (-\-\-\-\): Was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bey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irrt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(-\-\-\-\): Die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schn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llen F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(-\-\-\-\): Sind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 g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 s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(-\-\-\-\): Und 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kein 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 z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(-\-\-\-\): Die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ich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(-\-\-\-\):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ngen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(-\-\-\-\): Die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zur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(\\-\-\-\):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l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als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 L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Pf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6010" y="4187490"/>
            <a:ext cx="73036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(---\\\-\ ):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daß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b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 w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d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(\--\-\-\ ):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dem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k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mmen k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(-\-\-\-\ ): und 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vers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ssen n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cht,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(-\-\\\-\ ):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weil m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nger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cht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(\\\\-\-\ ):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sch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sch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sch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(--\--\-\ ): vor der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bei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 ,,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ldnen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rn“?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(-\-\-\-\-):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 Kr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 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st’s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 Fr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en.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(-\-\-\-\-): Ich 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ß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nderw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rk auch sch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5943600" y="1421296"/>
          <a:ext cx="5410199" cy="434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66889" y="5876179"/>
            <a:ext cx="395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Narrenschiff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 Sebastian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Brandt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(412)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735495" y="1421296"/>
          <a:ext cx="4959625" cy="495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4826" y="451024"/>
            <a:ext cx="11032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ритмикой конца 15 века (1494 год)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1522</Words>
  <Application>Microsoft Office PowerPoint</Application>
  <PresentationFormat>Широкоэкранный</PresentationFormat>
  <Paragraphs>231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Стихосложение Ганса Сакса: опыт компьютерного исследования текстов  </vt:lpstr>
      <vt:lpstr>НИС «Стих и проза в контексте гуманитарных цифровых технологий»</vt:lpstr>
      <vt:lpstr>Проблемы</vt:lpstr>
      <vt:lpstr>Итого размечено 1445 строк </vt:lpstr>
      <vt:lpstr>Анализ корпуса  </vt:lpstr>
      <vt:lpstr>Разметка</vt:lpstr>
      <vt:lpstr>Особенности немецкого канонического Я4</vt:lpstr>
      <vt:lpstr>Сравнение с классическим немецким четырехстопником </vt:lpstr>
      <vt:lpstr>Презентация PowerPoint</vt:lpstr>
      <vt:lpstr>Графики, тяготеющие к рамочному профилю</vt:lpstr>
      <vt:lpstr>Равноударные первый и второй икты</vt:lpstr>
      <vt:lpstr>Презентация PowerPoint</vt:lpstr>
      <vt:lpstr>Презентация PowerPoint</vt:lpstr>
      <vt:lpstr>Причины тяготения графика к альтернации</vt:lpstr>
      <vt:lpstr>Прочие отступления от метра</vt:lpstr>
      <vt:lpstr>Соотношение разновидностей ямба</vt:lpstr>
      <vt:lpstr>Несколько слов о книттельферсе</vt:lpstr>
      <vt:lpstr>Менее акцентное (odd) и более акцентное (even) места (slots)</vt:lpstr>
      <vt:lpstr>Открытый слот</vt:lpstr>
      <vt:lpstr>Презентация PowerPoint</vt:lpstr>
      <vt:lpstr>Сатирическая семантика книттельферса</vt:lpstr>
      <vt:lpstr>Творчество Сакса в контексте развития немецкого Я4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Стихосложение Ганса Сакса: опыт компьютерного исследования текстов</dc:title>
  <dc:creator>Dasha</dc:creator>
  <cp:lastModifiedBy>Dasha</cp:lastModifiedBy>
  <cp:revision>32</cp:revision>
  <dcterms:created xsi:type="dcterms:W3CDTF">2021-10-19T12:05:02Z</dcterms:created>
  <dcterms:modified xsi:type="dcterms:W3CDTF">2021-10-23T13:58:48Z</dcterms:modified>
</cp:coreProperties>
</file>