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3" r:id="rId3"/>
    <p:sldId id="276" r:id="rId4"/>
    <p:sldId id="296" r:id="rId5"/>
    <p:sldId id="297" r:id="rId6"/>
    <p:sldId id="305" r:id="rId7"/>
    <p:sldId id="282" r:id="rId8"/>
    <p:sldId id="283" r:id="rId9"/>
    <p:sldId id="304" r:id="rId10"/>
    <p:sldId id="277" r:id="rId11"/>
    <p:sldId id="258" r:id="rId12"/>
    <p:sldId id="298" r:id="rId13"/>
    <p:sldId id="293" r:id="rId14"/>
    <p:sldId id="302" r:id="rId15"/>
    <p:sldId id="306" r:id="rId16"/>
    <p:sldId id="300" r:id="rId17"/>
    <p:sldId id="308" r:id="rId18"/>
    <p:sldId id="30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CD43B4-219F-422E-B056-BA752C228EB2}">
          <p14:sldIdLst>
            <p14:sldId id="256"/>
            <p14:sldId id="303"/>
            <p14:sldId id="276"/>
            <p14:sldId id="296"/>
            <p14:sldId id="297"/>
            <p14:sldId id="305"/>
            <p14:sldId id="282"/>
            <p14:sldId id="283"/>
            <p14:sldId id="304"/>
            <p14:sldId id="277"/>
            <p14:sldId id="258"/>
            <p14:sldId id="298"/>
            <p14:sldId id="293"/>
            <p14:sldId id="302"/>
            <p14:sldId id="306"/>
            <p14:sldId id="300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omp\Desktop\&#1043;&#104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Гебель!$C$3</c:f>
              <c:strCache>
                <c:ptCount val="1"/>
                <c:pt idx="0">
                  <c:v>В.А. Жуковский (1818)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Гебель!$D$3:$G$3</c:f>
              <c:numCache>
                <c:formatCode>General</c:formatCode>
                <c:ptCount val="4"/>
                <c:pt idx="0">
                  <c:v>0.91025</c:v>
                </c:pt>
                <c:pt idx="1">
                  <c:v>0.94871000000000005</c:v>
                </c:pt>
                <c:pt idx="2">
                  <c:v>0.33333000000000002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A-4417-B759-7D8F1F292B24}"/>
            </c:ext>
          </c:extLst>
        </c:ser>
        <c:ser>
          <c:idx val="1"/>
          <c:order val="1"/>
          <c:tx>
            <c:strRef>
              <c:f>Гебель!$C$4</c:f>
              <c:strCache>
                <c:ptCount val="1"/>
                <c:pt idx="0">
                  <c:v>И.П. Гебель (1803)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Гебель!$D$4:$G$4</c:f>
              <c:numCache>
                <c:formatCode>General</c:formatCode>
                <c:ptCount val="4"/>
                <c:pt idx="0">
                  <c:v>1</c:v>
                </c:pt>
                <c:pt idx="1">
                  <c:v>0.91025</c:v>
                </c:pt>
                <c:pt idx="2">
                  <c:v>0.84614999999999996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FA-4417-B759-7D8F1F292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326719"/>
        <c:axId val="620327135"/>
      </c:lineChart>
      <c:catAx>
        <c:axId val="62032671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327135"/>
        <c:crosses val="autoZero"/>
        <c:auto val="1"/>
        <c:lblAlgn val="ctr"/>
        <c:lblOffset val="100"/>
        <c:noMultiLvlLbl val="0"/>
      </c:catAx>
      <c:valAx>
        <c:axId val="62032713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326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Гебель!$C$22</c:f>
              <c:strCache>
                <c:ptCount val="1"/>
                <c:pt idx="0">
                  <c:v>В.А. Жуковский (1816)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Гебель!$D$22:$H$22</c:f>
              <c:numCache>
                <c:formatCode>General</c:formatCode>
                <c:ptCount val="5"/>
                <c:pt idx="0">
                  <c:v>0.9</c:v>
                </c:pt>
                <c:pt idx="1">
                  <c:v>0.75832999999999995</c:v>
                </c:pt>
                <c:pt idx="2">
                  <c:v>0.82499999999999996</c:v>
                </c:pt>
                <c:pt idx="3">
                  <c:v>0.80832999999999999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DD-45AE-A503-488168F9EBAF}"/>
            </c:ext>
          </c:extLst>
        </c:ser>
        <c:ser>
          <c:idx val="1"/>
          <c:order val="1"/>
          <c:tx>
            <c:strRef>
              <c:f>Гебель!$C$23</c:f>
              <c:strCache>
                <c:ptCount val="1"/>
                <c:pt idx="0">
                  <c:v>И.П. Гебель (1801)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86-4B72-AEB7-37866BC2CE5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86-4B72-AEB7-37866BC2CE5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86-4B72-AEB7-37866BC2CE5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86-4B72-AEB7-37866BC2CE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Гебель!$D$23:$H$23</c:f>
              <c:numCache>
                <c:formatCode>General</c:formatCode>
                <c:ptCount val="5"/>
                <c:pt idx="0">
                  <c:v>0.95867000000000002</c:v>
                </c:pt>
                <c:pt idx="1">
                  <c:v>0.91735</c:v>
                </c:pt>
                <c:pt idx="2">
                  <c:v>0.93388000000000004</c:v>
                </c:pt>
                <c:pt idx="3">
                  <c:v>0.90081999999999995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DD-45AE-A503-488168F9E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4011472"/>
        <c:axId val="1184006896"/>
      </c:lineChart>
      <c:catAx>
        <c:axId val="11840114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006896"/>
        <c:crosses val="autoZero"/>
        <c:auto val="1"/>
        <c:lblAlgn val="ctr"/>
        <c:lblOffset val="100"/>
        <c:noMultiLvlLbl val="0"/>
      </c:catAx>
      <c:valAx>
        <c:axId val="11840068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01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Гебель!$C$22</c:f>
              <c:strCache>
                <c:ptCount val="1"/>
                <c:pt idx="0">
                  <c:v>В.А. Жуковский (1816)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Гебель!$D$22:$H$22</c:f>
              <c:numCache>
                <c:formatCode>General</c:formatCode>
                <c:ptCount val="5"/>
                <c:pt idx="0">
                  <c:v>0.9</c:v>
                </c:pt>
                <c:pt idx="1">
                  <c:v>0.75832999999999995</c:v>
                </c:pt>
                <c:pt idx="2">
                  <c:v>0.82499999999999996</c:v>
                </c:pt>
                <c:pt idx="3">
                  <c:v>0.80832999999999999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DD-45AE-A503-488168F9EBAF}"/>
            </c:ext>
          </c:extLst>
        </c:ser>
        <c:ser>
          <c:idx val="1"/>
          <c:order val="1"/>
          <c:tx>
            <c:strRef>
              <c:f>Гебель!$C$23</c:f>
              <c:strCache>
                <c:ptCount val="1"/>
                <c:pt idx="0">
                  <c:v>И.П. Гебель (1801)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86-4B72-AEB7-37866BC2CE5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86-4B72-AEB7-37866BC2CE5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86-4B72-AEB7-37866BC2CE5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86-4B72-AEB7-37866BC2CE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Гебель!$D$23:$H$23</c:f>
              <c:numCache>
                <c:formatCode>General</c:formatCode>
                <c:ptCount val="5"/>
                <c:pt idx="0">
                  <c:v>0.95867000000000002</c:v>
                </c:pt>
                <c:pt idx="1">
                  <c:v>0.91735</c:v>
                </c:pt>
                <c:pt idx="2">
                  <c:v>0.93388000000000004</c:v>
                </c:pt>
                <c:pt idx="3">
                  <c:v>0.90081999999999995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DD-45AE-A503-488168F9E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4011472"/>
        <c:axId val="1184006896"/>
      </c:lineChart>
      <c:catAx>
        <c:axId val="11840114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006896"/>
        <c:crosses val="autoZero"/>
        <c:auto val="1"/>
        <c:lblAlgn val="ctr"/>
        <c:lblOffset val="100"/>
        <c:noMultiLvlLbl val="0"/>
      </c:catAx>
      <c:valAx>
        <c:axId val="11840068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01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Ф. Шиллер (1795-1797)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Лист1!$C$3:$F$3</c:f>
              <c:numCache>
                <c:formatCode>General</c:formatCode>
                <c:ptCount val="4"/>
                <c:pt idx="0">
                  <c:v>0.87843000000000004</c:v>
                </c:pt>
                <c:pt idx="1">
                  <c:v>0.73143999999999998</c:v>
                </c:pt>
                <c:pt idx="2">
                  <c:v>0.83511000000000002</c:v>
                </c:pt>
                <c:pt idx="3">
                  <c:v>0.98853999999999997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69-4C0C-94D7-85255D7A2637}"/>
            </c:ext>
          </c:extLst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И. П. Гебель (1803)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Лист1!$C$4:$F$4</c:f>
              <c:numCache>
                <c:formatCode>General</c:formatCode>
                <c:ptCount val="4"/>
                <c:pt idx="0">
                  <c:v>0.99309999999999998</c:v>
                </c:pt>
                <c:pt idx="1">
                  <c:v>0.9204</c:v>
                </c:pt>
                <c:pt idx="2">
                  <c:v>0.86958000000000002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69-4C0C-94D7-85255D7A2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9131615"/>
        <c:axId val="2129133279"/>
      </c:lineChart>
      <c:catAx>
        <c:axId val="212913161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133279"/>
        <c:crosses val="autoZero"/>
        <c:auto val="1"/>
        <c:lblAlgn val="ctr"/>
        <c:lblOffset val="100"/>
        <c:noMultiLvlLbl val="0"/>
      </c:catAx>
      <c:valAx>
        <c:axId val="212913327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131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871608065545E-2"/>
          <c:y val="3.3227688154459992E-2"/>
          <c:w val="0.93199331588487466"/>
          <c:h val="0.80204479910568283"/>
        </c:manualLayout>
      </c:layout>
      <c:lineChart>
        <c:grouping val="standard"/>
        <c:varyColors val="0"/>
        <c:ser>
          <c:idx val="0"/>
          <c:order val="0"/>
          <c:tx>
            <c:strRef>
              <c:f>[Граффик.xlsx]Лист1!$M$11</c:f>
              <c:strCache>
                <c:ptCount val="1"/>
                <c:pt idx="0">
                  <c:v>А.С. Пушкин (1817-1820)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[Граффик.xlsx]Лист1!$N$11:$Q$11</c:f>
              <c:numCache>
                <c:formatCode>General</c:formatCode>
                <c:ptCount val="4"/>
                <c:pt idx="0">
                  <c:v>0.90717999999999999</c:v>
                </c:pt>
                <c:pt idx="1">
                  <c:v>0.89473000000000003</c:v>
                </c:pt>
                <c:pt idx="2">
                  <c:v>0.43563000000000002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22-4B0F-A470-0BE65D5AE2A5}"/>
            </c:ext>
          </c:extLst>
        </c:ser>
        <c:ser>
          <c:idx val="1"/>
          <c:order val="1"/>
          <c:tx>
            <c:strRef>
              <c:f>[Граффик.xlsx]Лист1!$M$12</c:f>
              <c:strCache>
                <c:ptCount val="1"/>
                <c:pt idx="0">
                  <c:v>В.А. Жуковский (1814-1821)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[Граффик.xlsx]Лист1!$N$12:$Q$12</c:f>
              <c:numCache>
                <c:formatCode>General</c:formatCode>
                <c:ptCount val="4"/>
                <c:pt idx="0">
                  <c:v>0.88226499999999997</c:v>
                </c:pt>
                <c:pt idx="1">
                  <c:v>0.87361699999999998</c:v>
                </c:pt>
                <c:pt idx="2">
                  <c:v>0.42371500000000001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22-4B0F-A470-0BE65D5AE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698560"/>
        <c:axId val="120497568"/>
      </c:lineChart>
      <c:catAx>
        <c:axId val="776985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497568"/>
        <c:crosses val="autoZero"/>
        <c:auto val="1"/>
        <c:lblAlgn val="ctr"/>
        <c:lblOffset val="100"/>
        <c:noMultiLvlLbl val="0"/>
      </c:catAx>
      <c:valAx>
        <c:axId val="120497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9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Гебель!$C$3</c:f>
              <c:strCache>
                <c:ptCount val="1"/>
                <c:pt idx="0">
                  <c:v>В.А. Жуковский (1818)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Гебель!$D$3:$G$3</c:f>
              <c:numCache>
                <c:formatCode>General</c:formatCode>
                <c:ptCount val="4"/>
                <c:pt idx="0">
                  <c:v>0.91025</c:v>
                </c:pt>
                <c:pt idx="1">
                  <c:v>0.94871000000000005</c:v>
                </c:pt>
                <c:pt idx="2">
                  <c:v>0.33333000000000002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A-4417-B759-7D8F1F292B24}"/>
            </c:ext>
          </c:extLst>
        </c:ser>
        <c:ser>
          <c:idx val="1"/>
          <c:order val="1"/>
          <c:tx>
            <c:strRef>
              <c:f>Гебель!$C$4</c:f>
              <c:strCache>
                <c:ptCount val="1"/>
                <c:pt idx="0">
                  <c:v>И.П. Гебель (1803)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Гебель!$D$4:$G$4</c:f>
              <c:numCache>
                <c:formatCode>General</c:formatCode>
                <c:ptCount val="4"/>
                <c:pt idx="0">
                  <c:v>1</c:v>
                </c:pt>
                <c:pt idx="1">
                  <c:v>0.91025</c:v>
                </c:pt>
                <c:pt idx="2">
                  <c:v>0.84614999999999996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FA-4417-B759-7D8F1F292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326719"/>
        <c:axId val="620327135"/>
      </c:lineChart>
      <c:catAx>
        <c:axId val="62032671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327135"/>
        <c:crosses val="autoZero"/>
        <c:auto val="1"/>
        <c:lblAlgn val="ctr"/>
        <c:lblOffset val="100"/>
        <c:noMultiLvlLbl val="0"/>
      </c:catAx>
      <c:valAx>
        <c:axId val="62032713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326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Гебель!$C$8</c:f>
              <c:strCache>
                <c:ptCount val="1"/>
                <c:pt idx="0">
                  <c:v>В.А. Жуковский (1818)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Гебель!$D$8:$G$8</c:f>
              <c:numCache>
                <c:formatCode>General</c:formatCode>
                <c:ptCount val="4"/>
                <c:pt idx="0">
                  <c:v>0.84721999999999997</c:v>
                </c:pt>
                <c:pt idx="1">
                  <c:v>0.95833000000000002</c:v>
                </c:pt>
                <c:pt idx="2">
                  <c:v>0.29165999999999997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83-4DF1-AFFD-CC84DD25FD61}"/>
            </c:ext>
          </c:extLst>
        </c:ser>
        <c:ser>
          <c:idx val="1"/>
          <c:order val="1"/>
          <c:tx>
            <c:strRef>
              <c:f>Гебель!$C$9</c:f>
              <c:strCache>
                <c:ptCount val="1"/>
                <c:pt idx="0">
                  <c:v>И.П. Гебель (1803)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Гебель!$D$9:$G$9</c:f>
              <c:numCache>
                <c:formatCode>General</c:formatCode>
                <c:ptCount val="4"/>
                <c:pt idx="0">
                  <c:v>0.98611000000000004</c:v>
                </c:pt>
                <c:pt idx="1">
                  <c:v>0.93054999999999999</c:v>
                </c:pt>
                <c:pt idx="2">
                  <c:v>0.875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83-4DF1-AFFD-CC84DD25F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325471"/>
        <c:axId val="620326303"/>
      </c:lineChart>
      <c:catAx>
        <c:axId val="62032547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326303"/>
        <c:crosses val="autoZero"/>
        <c:auto val="1"/>
        <c:lblAlgn val="ctr"/>
        <c:lblOffset val="100"/>
        <c:noMultiLvlLbl val="0"/>
      </c:catAx>
      <c:valAx>
        <c:axId val="62032630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325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Гебель!$C$22</c:f>
              <c:strCache>
                <c:ptCount val="1"/>
                <c:pt idx="0">
                  <c:v>В.А. Жуковский (1816)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Гебель!$D$22:$H$22</c:f>
              <c:numCache>
                <c:formatCode>General</c:formatCode>
                <c:ptCount val="5"/>
                <c:pt idx="0">
                  <c:v>0.9</c:v>
                </c:pt>
                <c:pt idx="1">
                  <c:v>0.75832999999999995</c:v>
                </c:pt>
                <c:pt idx="2">
                  <c:v>0.82499999999999996</c:v>
                </c:pt>
                <c:pt idx="3">
                  <c:v>0.80832999999999999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DD-45AE-A503-488168F9EBAF}"/>
            </c:ext>
          </c:extLst>
        </c:ser>
        <c:ser>
          <c:idx val="1"/>
          <c:order val="1"/>
          <c:tx>
            <c:strRef>
              <c:f>Гебель!$C$23</c:f>
              <c:strCache>
                <c:ptCount val="1"/>
                <c:pt idx="0">
                  <c:v>И.П. Гебель (1801)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86-4B72-AEB7-37866BC2CE5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86-4B72-AEB7-37866BC2CE5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86-4B72-AEB7-37866BC2CE5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86-4B72-AEB7-37866BC2CE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Гебель!$D$23:$H$23</c:f>
              <c:numCache>
                <c:formatCode>General</c:formatCode>
                <c:ptCount val="5"/>
                <c:pt idx="0">
                  <c:v>0.95867000000000002</c:v>
                </c:pt>
                <c:pt idx="1">
                  <c:v>0.91735</c:v>
                </c:pt>
                <c:pt idx="2">
                  <c:v>0.93388000000000004</c:v>
                </c:pt>
                <c:pt idx="3">
                  <c:v>0.90081999999999995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DD-45AE-A503-488168F9E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4011472"/>
        <c:axId val="1184006896"/>
      </c:lineChart>
      <c:catAx>
        <c:axId val="11840114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006896"/>
        <c:crosses val="autoZero"/>
        <c:auto val="1"/>
        <c:lblAlgn val="ctr"/>
        <c:lblOffset val="100"/>
        <c:noMultiLvlLbl val="0"/>
      </c:catAx>
      <c:valAx>
        <c:axId val="11840068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01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47728277267954E-2"/>
          <c:y val="0.13849566165666974"/>
          <c:w val="0.90857932569903299"/>
          <c:h val="0.78305202211927571"/>
        </c:manualLayout>
      </c:layout>
      <c:lineChart>
        <c:grouping val="standard"/>
        <c:varyColors val="0"/>
        <c:ser>
          <c:idx val="0"/>
          <c:order val="0"/>
          <c:tx>
            <c:strRef>
              <c:f>[Граффик.xlsx]Гебель!$C$32</c:f>
              <c:strCache>
                <c:ptCount val="1"/>
                <c:pt idx="0">
                  <c:v>Der Wächter in der Mitternacht (1803)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[Граффик.xlsx]Гебель!$D$32:$H$32</c:f>
              <c:numCache>
                <c:formatCode>General</c:formatCode>
                <c:ptCount val="5"/>
                <c:pt idx="0">
                  <c:v>0.97087000000000001</c:v>
                </c:pt>
                <c:pt idx="1">
                  <c:v>0.93203000000000003</c:v>
                </c:pt>
                <c:pt idx="2">
                  <c:v>0.89319999999999999</c:v>
                </c:pt>
                <c:pt idx="3">
                  <c:v>0.87378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74-4BAF-8010-C95FD5CEF035}"/>
            </c:ext>
          </c:extLst>
        </c:ser>
        <c:ser>
          <c:idx val="1"/>
          <c:order val="1"/>
          <c:tx>
            <c:strRef>
              <c:f>[Граффик.xlsx]Гебель!$C$33</c:f>
              <c:strCache>
                <c:ptCount val="1"/>
                <c:pt idx="0">
                  <c:v>Die Vergänglichkeit (1801)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[Граффик.xlsx]Гебель!$D$33:$H$33</c:f>
              <c:numCache>
                <c:formatCode>General</c:formatCode>
                <c:ptCount val="5"/>
                <c:pt idx="0">
                  <c:v>0.95867000000000002</c:v>
                </c:pt>
                <c:pt idx="1">
                  <c:v>0.91735</c:v>
                </c:pt>
                <c:pt idx="2">
                  <c:v>0.93388000000000004</c:v>
                </c:pt>
                <c:pt idx="3">
                  <c:v>0.90081999999999995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74-4BAF-8010-C95FD5CEF035}"/>
            </c:ext>
          </c:extLst>
        </c:ser>
        <c:ser>
          <c:idx val="2"/>
          <c:order val="2"/>
          <c:tx>
            <c:strRef>
              <c:f>[Граффик.xlsx]Гебель!$C$34</c:f>
              <c:strCache>
                <c:ptCount val="1"/>
                <c:pt idx="0">
                  <c:v>Die Irrlichter (1803)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[Граффик.xlsx]Гебель!$D$34:$H$34</c:f>
              <c:numCache>
                <c:formatCode>General</c:formatCode>
                <c:ptCount val="5"/>
                <c:pt idx="0">
                  <c:v>0.98684000000000005</c:v>
                </c:pt>
                <c:pt idx="1">
                  <c:v>0.84209999999999996</c:v>
                </c:pt>
                <c:pt idx="2">
                  <c:v>0.94735999999999998</c:v>
                </c:pt>
                <c:pt idx="3">
                  <c:v>0.90788999999999997</c:v>
                </c:pt>
                <c:pt idx="4">
                  <c:v>0.98684000000000005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74-4BAF-8010-C95FD5CEF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00048"/>
        <c:axId val="1974206320"/>
      </c:lineChart>
      <c:catAx>
        <c:axId val="7410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4206320"/>
        <c:crosses val="autoZero"/>
        <c:auto val="1"/>
        <c:lblAlgn val="ctr"/>
        <c:lblOffset val="100"/>
        <c:noMultiLvlLbl val="0"/>
      </c:catAx>
      <c:valAx>
        <c:axId val="1974206320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10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60745175059346"/>
          <c:y val="0.71371169011119318"/>
          <c:w val="0.29338884935370763"/>
          <c:h val="0.28628830988880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[Граффик.xlsx]Гебель!$C$32</c:f>
              <c:strCache>
                <c:ptCount val="1"/>
                <c:pt idx="0">
                  <c:v>Der Wächter in der Mitternacht (1803)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[Граффик.xlsx]Гебель!$D$32:$H$32</c:f>
              <c:numCache>
                <c:formatCode>General</c:formatCode>
                <c:ptCount val="5"/>
                <c:pt idx="0">
                  <c:v>0.97087000000000001</c:v>
                </c:pt>
                <c:pt idx="1">
                  <c:v>0.93203000000000003</c:v>
                </c:pt>
                <c:pt idx="2">
                  <c:v>0.89319999999999999</c:v>
                </c:pt>
                <c:pt idx="3">
                  <c:v>0.87378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39-4D3A-9552-E7B372E35995}"/>
            </c:ext>
          </c:extLst>
        </c:ser>
        <c:ser>
          <c:idx val="1"/>
          <c:order val="1"/>
          <c:tx>
            <c:strRef>
              <c:f>[Граффик.xlsx]Гебель!$C$33</c:f>
              <c:strCache>
                <c:ptCount val="1"/>
                <c:pt idx="0">
                  <c:v>Die Vergänglichkeit (1801)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[Граффик.xlsx]Гебель!$D$33:$H$33</c:f>
              <c:numCache>
                <c:formatCode>General</c:formatCode>
                <c:ptCount val="5"/>
                <c:pt idx="0">
                  <c:v>0.95867000000000002</c:v>
                </c:pt>
                <c:pt idx="1">
                  <c:v>0.91735</c:v>
                </c:pt>
                <c:pt idx="2">
                  <c:v>0.93388000000000004</c:v>
                </c:pt>
                <c:pt idx="3">
                  <c:v>0.90081999999999995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39-4D3A-9552-E7B372E35995}"/>
            </c:ext>
          </c:extLst>
        </c:ser>
        <c:ser>
          <c:idx val="2"/>
          <c:order val="2"/>
          <c:tx>
            <c:strRef>
              <c:f>[Граффик.xlsx]Гебель!$C$34</c:f>
              <c:strCache>
                <c:ptCount val="1"/>
                <c:pt idx="0">
                  <c:v>Die Irrlichter (1803)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[Граффик.xlsx]Гебель!$D$34:$H$34</c:f>
              <c:numCache>
                <c:formatCode>General</c:formatCode>
                <c:ptCount val="5"/>
                <c:pt idx="0">
                  <c:v>0.98684000000000005</c:v>
                </c:pt>
                <c:pt idx="1">
                  <c:v>0.84209999999999996</c:v>
                </c:pt>
                <c:pt idx="2">
                  <c:v>0.94735999999999998</c:v>
                </c:pt>
                <c:pt idx="3">
                  <c:v>0.90788999999999997</c:v>
                </c:pt>
                <c:pt idx="4">
                  <c:v>0.98684000000000005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39-4D3A-9552-E7B372E35995}"/>
            </c:ext>
          </c:extLst>
        </c:ser>
        <c:ser>
          <c:idx val="3"/>
          <c:order val="3"/>
          <c:tx>
            <c:strRef>
              <c:f>[Граффик.xlsx]Гебель!$C$35</c:f>
              <c:strCache>
                <c:ptCount val="1"/>
                <c:pt idx="0">
                  <c:v>Гёте (1781)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[Граффик.xlsx]Гебель!$D$35:$H$35</c:f>
              <c:numCache>
                <c:formatCode>General</c:formatCode>
                <c:ptCount val="5"/>
                <c:pt idx="0">
                  <c:v>0.94</c:v>
                </c:pt>
                <c:pt idx="1">
                  <c:v>0.92</c:v>
                </c:pt>
                <c:pt idx="2">
                  <c:v>0.89427999999999996</c:v>
                </c:pt>
                <c:pt idx="3">
                  <c:v>0.87141999999999997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39-4D3A-9552-E7B372E35995}"/>
            </c:ext>
          </c:extLst>
        </c:ser>
        <c:ser>
          <c:idx val="4"/>
          <c:order val="4"/>
          <c:tx>
            <c:strRef>
              <c:f>[Граффик.xlsx]Гебель!$C$36</c:f>
              <c:strCache>
                <c:ptCount val="1"/>
                <c:pt idx="0">
                  <c:v>Шиллер (1895)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[Граффик.xlsx]Гебель!$D$36:$H$36</c:f>
              <c:numCache>
                <c:formatCode>General</c:formatCode>
                <c:ptCount val="5"/>
                <c:pt idx="0">
                  <c:v>0.91025</c:v>
                </c:pt>
                <c:pt idx="1">
                  <c:v>0.89102000000000003</c:v>
                </c:pt>
                <c:pt idx="2">
                  <c:v>0.83333000000000002</c:v>
                </c:pt>
                <c:pt idx="3">
                  <c:v>0.76282000000000005</c:v>
                </c:pt>
                <c:pt idx="4">
                  <c:v>0.98075999999999997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39-4D3A-9552-E7B372E35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955872"/>
        <c:axId val="84394048"/>
      </c:lineChart>
      <c:catAx>
        <c:axId val="849558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94048"/>
        <c:crosses val="autoZero"/>
        <c:auto val="1"/>
        <c:lblAlgn val="ctr"/>
        <c:lblOffset val="100"/>
        <c:noMultiLvlLbl val="0"/>
      </c:catAx>
      <c:valAx>
        <c:axId val="84394048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95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Гебель!$C$13</c:f>
              <c:strCache>
                <c:ptCount val="1"/>
                <c:pt idx="0">
                  <c:v>В.А. Жуковский (1816)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Гебель!$D$13:$H$13</c:f>
              <c:numCache>
                <c:formatCode>General</c:formatCode>
                <c:ptCount val="5"/>
                <c:pt idx="0">
                  <c:v>0.88234999999999997</c:v>
                </c:pt>
                <c:pt idx="1">
                  <c:v>0.62744999999999995</c:v>
                </c:pt>
                <c:pt idx="2">
                  <c:v>0.84313000000000005</c:v>
                </c:pt>
                <c:pt idx="3">
                  <c:v>0.55881999999999998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0E-4186-ACAD-C441726EE536}"/>
            </c:ext>
          </c:extLst>
        </c:ser>
        <c:ser>
          <c:idx val="1"/>
          <c:order val="1"/>
          <c:tx>
            <c:strRef>
              <c:f>Гебель!$C$14</c:f>
              <c:strCache>
                <c:ptCount val="1"/>
                <c:pt idx="0">
                  <c:v>И.П. Гебель (1803)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Гебель!$D$14:$H$14</c:f>
              <c:numCache>
                <c:formatCode>General</c:formatCode>
                <c:ptCount val="5"/>
                <c:pt idx="0">
                  <c:v>0.97087000000000001</c:v>
                </c:pt>
                <c:pt idx="1">
                  <c:v>0.93203000000000003</c:v>
                </c:pt>
                <c:pt idx="2">
                  <c:v>0.89319999999999999</c:v>
                </c:pt>
                <c:pt idx="3">
                  <c:v>0.87378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0E-4186-ACAD-C441726EE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8407552"/>
        <c:axId val="1178407968"/>
      </c:lineChart>
      <c:catAx>
        <c:axId val="11784075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407968"/>
        <c:crosses val="autoZero"/>
        <c:auto val="1"/>
        <c:lblAlgn val="ctr"/>
        <c:lblOffset val="100"/>
        <c:noMultiLvlLbl val="0"/>
      </c:catAx>
      <c:valAx>
        <c:axId val="1178407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40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E0CA3-7694-4BB7-9D53-DF05AB9F2B39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6C965-9AB5-4B17-B873-5B2DC3C55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55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6C965-9AB5-4B17-B873-5B2DC3C557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6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25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41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0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8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3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06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0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4BFB6-116E-4052-8BDF-99BD6ED9C64A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A8045-BC47-4702-87C6-E1D8C95BD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0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8043" y="1684224"/>
            <a:ext cx="10175913" cy="2387600"/>
          </a:xfrm>
        </p:spPr>
        <p:txBody>
          <a:bodyPr>
            <a:noAutofit/>
          </a:bodyPr>
          <a:lstStyle/>
          <a:p>
            <a:r>
              <a:rPr lang="ru-RU" sz="4400" dirty="0"/>
              <a:t>Алеманнские ямбы И. П. Гебеля в русских переводах В. А. Жуковского: сравнительный компьютерный анализ ритмики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9142" y="4453091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Романова Диана Юрьевна</a:t>
            </a:r>
          </a:p>
          <a:p>
            <a:pPr algn="r"/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Руководитель: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проф.Е.В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Казарцев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2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Die Vergänglichkeit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/Тленность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756913"/>
              </p:ext>
            </p:extLst>
          </p:nvPr>
        </p:nvGraphicFramePr>
        <p:xfrm>
          <a:off x="386510" y="1553427"/>
          <a:ext cx="8521184" cy="506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34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Пятистопный ямб И.П. Гебеля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67020BA-89A2-4BD5-A933-F9F60278A6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375778"/>
              </p:ext>
            </p:extLst>
          </p:nvPr>
        </p:nvGraphicFramePr>
        <p:xfrm>
          <a:off x="838200" y="1197528"/>
          <a:ext cx="9660875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28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B5CA2-A1DF-499E-BAE6-2AAB62714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Пятистопный ямб И.П. Гебеля в сравнении с немецкой традицией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E1D766F-B500-4A65-BF3A-E515E0549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093666"/>
              </p:ext>
            </p:extLst>
          </p:nvPr>
        </p:nvGraphicFramePr>
        <p:xfrm>
          <a:off x="838199" y="1825625"/>
          <a:ext cx="11004933" cy="438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538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F928B-A6E7-4B93-A8B4-969298EC5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Русский пятистопный ямб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DB7B4D-3CCA-46C6-A6CA-62CA65E384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90445"/>
            <a:ext cx="5284849" cy="362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79C7ED5B-9450-427A-B595-806BE7838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601" y="521976"/>
            <a:ext cx="4674405" cy="627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62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818" y="365125"/>
            <a:ext cx="11369964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Der W</a:t>
            </a:r>
            <a:r>
              <a:rPr lang="de-DE" sz="3200" dirty="0" err="1">
                <a:solidFill>
                  <a:schemeClr val="accent5">
                    <a:lumMod val="50000"/>
                  </a:schemeClr>
                </a:solidFill>
              </a:rPr>
              <a:t>ächter</a:t>
            </a:r>
            <a:r>
              <a:rPr lang="de-DE" sz="3200" dirty="0">
                <a:solidFill>
                  <a:schemeClr val="accent5">
                    <a:lumMod val="50000"/>
                  </a:schemeClr>
                </a:solidFill>
              </a:rPr>
              <a:t> in der Mitternacht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/Деревенский сторож в полночь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730827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46473" y="1893454"/>
            <a:ext cx="39716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Der W</a:t>
            </a:r>
            <a:r>
              <a:rPr lang="de-DE" u="sng" dirty="0" err="1"/>
              <a:t>ächter</a:t>
            </a:r>
            <a:r>
              <a:rPr lang="de-DE" u="sng" dirty="0"/>
              <a:t> in der Mitternacht</a:t>
            </a:r>
            <a:endParaRPr lang="ru-RU" u="sng" dirty="0"/>
          </a:p>
          <a:p>
            <a:r>
              <a:rPr lang="ru-RU" dirty="0" err="1"/>
              <a:t>Полноударность</a:t>
            </a:r>
            <a:r>
              <a:rPr lang="ru-RU" dirty="0"/>
              <a:t>: 67%</a:t>
            </a:r>
          </a:p>
          <a:p>
            <a:r>
              <a:rPr lang="ru-RU" dirty="0"/>
              <a:t>Форма 5: 12%</a:t>
            </a:r>
          </a:p>
          <a:p>
            <a:endParaRPr lang="ru-RU" dirty="0"/>
          </a:p>
          <a:p>
            <a:r>
              <a:rPr lang="ru-RU" u="sng" dirty="0"/>
              <a:t>Деревенский сторож в полночь</a:t>
            </a:r>
          </a:p>
          <a:p>
            <a:r>
              <a:rPr lang="ru-RU" dirty="0" err="1"/>
              <a:t>Полноударность</a:t>
            </a:r>
            <a:r>
              <a:rPr lang="ru-RU" dirty="0"/>
              <a:t>: 15%</a:t>
            </a:r>
          </a:p>
          <a:p>
            <a:r>
              <a:rPr lang="ru-RU" dirty="0"/>
              <a:t>Форма 5: 23%</a:t>
            </a:r>
          </a:p>
          <a:p>
            <a:r>
              <a:rPr lang="ru-RU" dirty="0"/>
              <a:t>Форма 10: 16%</a:t>
            </a:r>
          </a:p>
          <a:p>
            <a:endParaRPr lang="ru-RU" dirty="0"/>
          </a:p>
          <a:p>
            <a:r>
              <a:rPr lang="ru-RU" dirty="0"/>
              <a:t>Построчно совпадающие формы: 15%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803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Die Vergänglichkeit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/Тленность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86510" y="1814607"/>
          <a:ext cx="6840556" cy="452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3F5543-E669-4E8C-A040-96C90DF930E7}"/>
              </a:ext>
            </a:extLst>
          </p:cNvPr>
          <p:cNvSpPr txBox="1"/>
          <p:nvPr/>
        </p:nvSpPr>
        <p:spPr>
          <a:xfrm>
            <a:off x="7370285" y="1553427"/>
            <a:ext cx="47225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dirty="0" err="1"/>
              <a:t>Полноударность</a:t>
            </a:r>
            <a:r>
              <a:rPr lang="ru-RU" sz="1800" dirty="0"/>
              <a:t> алеманнского текста: 74%</a:t>
            </a:r>
          </a:p>
          <a:p>
            <a:r>
              <a:rPr lang="ru-RU" sz="1800" dirty="0" err="1"/>
              <a:t>Полноударность</a:t>
            </a:r>
            <a:r>
              <a:rPr lang="ru-RU" dirty="0"/>
              <a:t> русского</a:t>
            </a:r>
            <a:r>
              <a:rPr lang="ru-RU" sz="1800" dirty="0"/>
              <a:t> текста: 42%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Построчно совпадающие формы:  </a:t>
            </a:r>
          </a:p>
          <a:p>
            <a:pPr marL="0" indent="0">
              <a:buNone/>
            </a:pPr>
            <a:r>
              <a:rPr lang="ru-RU" sz="1800" dirty="0"/>
              <a:t>36 стихов (30%)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Построчно совпадающие полноударные формы: </a:t>
            </a:r>
          </a:p>
          <a:p>
            <a:pPr marL="0" indent="0">
              <a:buNone/>
            </a:pPr>
            <a:r>
              <a:rPr lang="ru-RU" dirty="0"/>
              <a:t>Форма 1  –  </a:t>
            </a:r>
            <a:r>
              <a:rPr lang="ru-RU" sz="1800" dirty="0"/>
              <a:t>34 стиха (27,4%)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sz="1800" dirty="0"/>
              <a:t>Построчно совпадающие </a:t>
            </a:r>
            <a:r>
              <a:rPr lang="ru-RU" sz="1800" dirty="0" err="1"/>
              <a:t>неполноударные</a:t>
            </a:r>
            <a:r>
              <a:rPr lang="ru-RU" sz="1800" dirty="0"/>
              <a:t> формы: </a:t>
            </a:r>
          </a:p>
          <a:p>
            <a:r>
              <a:rPr lang="ru-RU" dirty="0"/>
              <a:t>Всего – 2 стиха (1,6%)</a:t>
            </a:r>
            <a:endParaRPr lang="ru-RU" sz="1800" dirty="0"/>
          </a:p>
          <a:p>
            <a:r>
              <a:rPr lang="ru-RU" dirty="0"/>
              <a:t>Форма 3  –  1</a:t>
            </a:r>
          </a:p>
          <a:p>
            <a:r>
              <a:rPr lang="ru-RU" dirty="0"/>
              <a:t>Форма 5 – 1 </a:t>
            </a:r>
          </a:p>
        </p:txBody>
      </p:sp>
    </p:spTree>
    <p:extLst>
      <p:ext uri="{BB962C8B-B14F-4D97-AF65-F5344CB8AC3E}">
        <p14:creationId xmlns:p14="http://schemas.microsoft.com/office/powerpoint/2010/main" val="1307724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589CA56-05C4-4C26-9807-EC3E07AC5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Цезура в Я5 В.А. Жуковского</a:t>
            </a:r>
          </a:p>
        </p:txBody>
      </p:sp>
      <p:pic>
        <p:nvPicPr>
          <p:cNvPr id="12" name="Объект 11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89219D3-EF4D-4B14-BEDD-A90745CCF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964"/>
            <a:ext cx="7934150" cy="5120911"/>
          </a:xfrm>
        </p:spPr>
      </p:pic>
    </p:spTree>
    <p:extLst>
      <p:ext uri="{BB962C8B-B14F-4D97-AF65-F5344CB8AC3E}">
        <p14:creationId xmlns:p14="http://schemas.microsoft.com/office/powerpoint/2010/main" val="39691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Die Vergänglichkeit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/Тленность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86510" y="1814607"/>
          <a:ext cx="6840556" cy="452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3F5543-E669-4E8C-A040-96C90DF930E7}"/>
              </a:ext>
            </a:extLst>
          </p:cNvPr>
          <p:cNvSpPr txBox="1"/>
          <p:nvPr/>
        </p:nvSpPr>
        <p:spPr>
          <a:xfrm>
            <a:off x="7370285" y="1553427"/>
            <a:ext cx="47225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dirty="0" err="1"/>
              <a:t>Полноударность</a:t>
            </a:r>
            <a:r>
              <a:rPr lang="ru-RU" sz="1800" dirty="0"/>
              <a:t> алеманнского текста: 74%</a:t>
            </a:r>
          </a:p>
          <a:p>
            <a:r>
              <a:rPr lang="ru-RU" sz="1800" dirty="0" err="1"/>
              <a:t>Полноударность</a:t>
            </a:r>
            <a:r>
              <a:rPr lang="ru-RU" dirty="0"/>
              <a:t> русского</a:t>
            </a:r>
            <a:r>
              <a:rPr lang="ru-RU" sz="1800" dirty="0"/>
              <a:t> текста: 42%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Построчно совпадающие формы:  </a:t>
            </a:r>
          </a:p>
          <a:p>
            <a:pPr marL="0" indent="0">
              <a:buNone/>
            </a:pPr>
            <a:r>
              <a:rPr lang="ru-RU" sz="1800" dirty="0"/>
              <a:t>36 стихов (30%)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Построчно совпадающие полноударные формы: </a:t>
            </a:r>
          </a:p>
          <a:p>
            <a:pPr marL="0" indent="0">
              <a:buNone/>
            </a:pPr>
            <a:r>
              <a:rPr lang="ru-RU" dirty="0"/>
              <a:t>Форма 1  –  </a:t>
            </a:r>
            <a:r>
              <a:rPr lang="ru-RU" sz="1800" dirty="0"/>
              <a:t>34 стиха (27,4%)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sz="1800" dirty="0"/>
              <a:t>Построчно совпадающие </a:t>
            </a:r>
            <a:r>
              <a:rPr lang="ru-RU" sz="1800" dirty="0" err="1"/>
              <a:t>неполноударные</a:t>
            </a:r>
            <a:r>
              <a:rPr lang="ru-RU" sz="1800" dirty="0"/>
              <a:t> формы: </a:t>
            </a:r>
          </a:p>
          <a:p>
            <a:r>
              <a:rPr lang="ru-RU" dirty="0"/>
              <a:t>Всего – 2 стиха (1,6%)</a:t>
            </a:r>
            <a:endParaRPr lang="ru-RU" sz="1800" dirty="0"/>
          </a:p>
          <a:p>
            <a:r>
              <a:rPr lang="ru-RU" dirty="0"/>
              <a:t>Форма 3  –  1</a:t>
            </a:r>
          </a:p>
          <a:p>
            <a:r>
              <a:rPr lang="ru-RU" dirty="0"/>
              <a:t>Форма 5 – 1 </a:t>
            </a:r>
          </a:p>
        </p:txBody>
      </p:sp>
    </p:spTree>
    <p:extLst>
      <p:ext uri="{BB962C8B-B14F-4D97-AF65-F5344CB8AC3E}">
        <p14:creationId xmlns:p14="http://schemas.microsoft.com/office/powerpoint/2010/main" val="2879166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BF7E6-5239-48A2-90FB-C557058A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EEF59A-3493-46A6-B011-CF6D33982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170" y="2630183"/>
            <a:ext cx="9473629" cy="3546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4186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AD5F6-A24B-464A-8CA7-F6C9011A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603" y="2686748"/>
            <a:ext cx="10515600" cy="1325563"/>
          </a:xfrm>
        </p:spPr>
        <p:txBody>
          <a:bodyPr>
            <a:normAutofit/>
          </a:bodyPr>
          <a:lstStyle/>
          <a:p>
            <a:r>
              <a:rPr lang="ru-RU" sz="6600" dirty="0"/>
              <a:t>Четырёхстопный ямб</a:t>
            </a:r>
          </a:p>
        </p:txBody>
      </p:sp>
    </p:spTree>
    <p:extLst>
      <p:ext uri="{BB962C8B-B14F-4D97-AF65-F5344CB8AC3E}">
        <p14:creationId xmlns:p14="http://schemas.microsoft.com/office/powerpoint/2010/main" val="358196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Der Morgen-Stern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/Утренняя звезда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129605"/>
              </p:ext>
            </p:extLst>
          </p:nvPr>
        </p:nvGraphicFramePr>
        <p:xfrm>
          <a:off x="838201" y="1825625"/>
          <a:ext cx="7188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79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B00C0-57AB-413C-86F3-06DF0B88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Немецкий четырёхстопный ямб 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D10FF1C-A0B4-47D8-AA1D-0CBBF09486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78873"/>
              </p:ext>
            </p:extLst>
          </p:nvPr>
        </p:nvGraphicFramePr>
        <p:xfrm>
          <a:off x="838200" y="1825625"/>
          <a:ext cx="711597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87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97501-24B8-4C63-9984-91361BD9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Русский четырёхстопный ямб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7FD8E51-2967-41F7-A941-14316235C5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186658"/>
              </p:ext>
            </p:extLst>
          </p:nvPr>
        </p:nvGraphicFramePr>
        <p:xfrm>
          <a:off x="1095054" y="1828799"/>
          <a:ext cx="6949611" cy="420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81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925" y="899382"/>
            <a:ext cx="4822861" cy="56791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Der Morgen-Stern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/Утренняя звезда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859744"/>
              </p:ext>
            </p:extLst>
          </p:nvPr>
        </p:nvGraphicFramePr>
        <p:xfrm>
          <a:off x="318499" y="1592494"/>
          <a:ext cx="5332288" cy="332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764B06DA-5251-4A39-BEDF-B6B9623E4E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767314"/>
              </p:ext>
            </p:extLst>
          </p:nvPr>
        </p:nvGraphicFramePr>
        <p:xfrm>
          <a:off x="5876816" y="3041150"/>
          <a:ext cx="6143948" cy="3606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D853BE6-AA44-40D0-AA36-CE6CFBE741BC}"/>
              </a:ext>
            </a:extLst>
          </p:cNvPr>
          <p:cNvSpPr txBox="1">
            <a:spLocks/>
          </p:cNvSpPr>
          <p:nvPr/>
        </p:nvSpPr>
        <p:spPr>
          <a:xfrm>
            <a:off x="6541215" y="18035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Der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Sommerabend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/Летний вечер</a:t>
            </a:r>
          </a:p>
        </p:txBody>
      </p:sp>
    </p:spTree>
    <p:extLst>
      <p:ext uri="{BB962C8B-B14F-4D97-AF65-F5344CB8AC3E}">
        <p14:creationId xmlns:p14="http://schemas.microsoft.com/office/powerpoint/2010/main" val="211443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Der Morgen-Stern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/Утренняя звезда. Формы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86327" y="1831686"/>
            <a:ext cx="6123709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1600" dirty="0"/>
              <a:t>[51] : Form 1 </a:t>
            </a:r>
            <a:r>
              <a:rPr lang="de-DE" sz="1600" dirty="0">
                <a:solidFill>
                  <a:schemeClr val="accent5"/>
                </a:solidFill>
              </a:rPr>
              <a:t>(-\-\-\-\ )</a:t>
            </a:r>
            <a:r>
              <a:rPr lang="de-DE" sz="1600" dirty="0"/>
              <a:t>:      Doch </a:t>
            </a:r>
            <a:r>
              <a:rPr lang="de-DE" sz="1600" dirty="0" err="1"/>
              <a:t>we</a:t>
            </a:r>
            <a:r>
              <a:rPr lang="de-DE" sz="1600" dirty="0"/>
              <a:t>&lt;</a:t>
            </a:r>
            <a:r>
              <a:rPr lang="de-DE" sz="1600" dirty="0" err="1"/>
              <a:t>nn</a:t>
            </a:r>
            <a:r>
              <a:rPr lang="de-DE" sz="1600" dirty="0"/>
              <a:t>| er </a:t>
            </a:r>
            <a:r>
              <a:rPr lang="de-DE" sz="1600" dirty="0" err="1"/>
              <a:t>sch</a:t>
            </a:r>
            <a:r>
              <a:rPr lang="de-DE" sz="1600" dirty="0"/>
              <a:t>[</a:t>
            </a:r>
            <a:r>
              <a:rPr lang="de-DE" sz="1600" dirty="0" err="1"/>
              <a:t>ie</a:t>
            </a:r>
            <a:r>
              <a:rPr lang="de-DE" sz="1600" dirty="0"/>
              <a:t>]&lt;r| gar bi&lt;</a:t>
            </a:r>
            <a:r>
              <a:rPr lang="de-DE" sz="1600" dirty="0" err="1"/>
              <a:t>nem</a:t>
            </a:r>
            <a:r>
              <a:rPr lang="de-DE" sz="1600" dirty="0"/>
              <a:t>| </a:t>
            </a:r>
            <a:r>
              <a:rPr lang="de-DE" sz="1600" dirty="0" err="1"/>
              <a:t>wä</a:t>
            </a:r>
            <a:r>
              <a:rPr lang="de-DE" sz="1600" dirty="0"/>
              <a:t>&lt;r,|</a:t>
            </a:r>
            <a:endParaRPr lang="ru-RU" sz="1600" dirty="0"/>
          </a:p>
          <a:p>
            <a:pPr marL="0" indent="0">
              <a:buNone/>
            </a:pPr>
            <a:r>
              <a:rPr lang="de-DE" sz="1600" dirty="0"/>
              <a:t>[52] : Form 4 </a:t>
            </a:r>
            <a:r>
              <a:rPr lang="de-DE" sz="1600" dirty="0">
                <a:solidFill>
                  <a:schemeClr val="accent4"/>
                </a:solidFill>
              </a:rPr>
              <a:t>(-\-\---\ )</a:t>
            </a:r>
            <a:r>
              <a:rPr lang="de-DE" sz="1600" dirty="0"/>
              <a:t>: </a:t>
            </a:r>
            <a:r>
              <a:rPr lang="de-DE" sz="1600" dirty="0" err="1"/>
              <a:t>verwa</a:t>
            </a:r>
            <a:r>
              <a:rPr lang="de-DE" sz="1600" dirty="0"/>
              <a:t>&lt;</a:t>
            </a:r>
            <a:r>
              <a:rPr lang="de-DE" sz="1600" dirty="0" err="1"/>
              <a:t>cht</a:t>
            </a:r>
            <a:r>
              <a:rPr lang="de-DE" sz="1600" dirty="0"/>
              <a:t>| si M[</a:t>
            </a:r>
            <a:r>
              <a:rPr lang="de-DE" sz="1600" dirty="0" err="1"/>
              <a:t>ue</a:t>
            </a:r>
            <a:r>
              <a:rPr lang="de-DE" sz="1600" dirty="0"/>
              <a:t>]&lt;</a:t>
            </a:r>
            <a:r>
              <a:rPr lang="de-DE" sz="1600" dirty="0" err="1"/>
              <a:t>tter</a:t>
            </a:r>
            <a:r>
              <a:rPr lang="de-DE" sz="1600" dirty="0"/>
              <a:t>| </a:t>
            </a:r>
            <a:r>
              <a:rPr lang="de-DE" sz="1600" dirty="0" err="1"/>
              <a:t>handumche</a:t>
            </a:r>
            <a:r>
              <a:rPr lang="de-DE" sz="1600" dirty="0"/>
              <a:t>&lt;</a:t>
            </a:r>
            <a:r>
              <a:rPr lang="de-DE" sz="1600" dirty="0" err="1"/>
              <a:t>hr</a:t>
            </a:r>
            <a:r>
              <a:rPr lang="de-DE" sz="1600" dirty="0"/>
              <a:t>,</a:t>
            </a:r>
            <a:endParaRPr lang="ru-RU" sz="1600" dirty="0"/>
          </a:p>
          <a:p>
            <a:pPr marL="0" indent="0">
              <a:buNone/>
            </a:pPr>
            <a:r>
              <a:rPr lang="de-DE" sz="1600" dirty="0"/>
              <a:t>[53] : Form 4 </a:t>
            </a:r>
            <a:r>
              <a:rPr lang="de-DE" sz="1600" dirty="0">
                <a:solidFill>
                  <a:schemeClr val="accent4"/>
                </a:solidFill>
              </a:rPr>
              <a:t>(-\-\---\ )</a:t>
            </a:r>
            <a:r>
              <a:rPr lang="de-DE" sz="1600" dirty="0"/>
              <a:t>: und </a:t>
            </a:r>
            <a:r>
              <a:rPr lang="de-DE" sz="1600" dirty="0" err="1"/>
              <a:t>we</a:t>
            </a:r>
            <a:r>
              <a:rPr lang="de-DE" sz="1600" dirty="0"/>
              <a:t>&lt;</a:t>
            </a:r>
            <a:r>
              <a:rPr lang="de-DE" sz="1600" dirty="0" err="1"/>
              <a:t>nn</a:t>
            </a:r>
            <a:r>
              <a:rPr lang="de-DE" sz="1600" dirty="0"/>
              <a:t>| sie r[</a:t>
            </a:r>
            <a:r>
              <a:rPr lang="de-DE" sz="1600" dirty="0" err="1"/>
              <a:t>üe</a:t>
            </a:r>
            <a:r>
              <a:rPr lang="de-DE" sz="1600" dirty="0"/>
              <a:t>]&lt;</a:t>
            </a:r>
            <a:r>
              <a:rPr lang="de-DE" sz="1600" dirty="0" err="1"/>
              <a:t>ft</a:t>
            </a:r>
            <a:r>
              <a:rPr lang="de-DE" sz="1600" dirty="0"/>
              <a:t>| </a:t>
            </a:r>
            <a:r>
              <a:rPr lang="de-DE" sz="1600" dirty="0" err="1"/>
              <a:t>enanderno</a:t>
            </a:r>
            <a:r>
              <a:rPr lang="de-DE" sz="1600" dirty="0"/>
              <a:t>&lt;,|</a:t>
            </a:r>
            <a:endParaRPr lang="ru-RU" sz="1600" dirty="0"/>
          </a:p>
          <a:p>
            <a:pPr marL="0" indent="0">
              <a:buNone/>
            </a:pPr>
            <a:r>
              <a:rPr lang="en-US" sz="1600" dirty="0"/>
              <a:t>[54] : Form 1 </a:t>
            </a:r>
            <a:r>
              <a:rPr lang="en-US" sz="1600" dirty="0">
                <a:solidFill>
                  <a:schemeClr val="accent5"/>
                </a:solidFill>
              </a:rPr>
              <a:t>(-\-\-\-\ )</a:t>
            </a:r>
            <a:r>
              <a:rPr lang="en-US" sz="1600" dirty="0"/>
              <a:t>: </a:t>
            </a:r>
            <a:r>
              <a:rPr lang="en-US" sz="1600" dirty="0" err="1"/>
              <a:t>sen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&lt;</a:t>
            </a:r>
            <a:r>
              <a:rPr lang="en-US" sz="1600" dirty="0" err="1"/>
              <a:t>sch</a:t>
            </a:r>
            <a:r>
              <a:rPr lang="en-US" sz="1600" dirty="0"/>
              <a:t>| mi </a:t>
            </a:r>
            <a:r>
              <a:rPr lang="en-US" sz="1600" dirty="0" err="1"/>
              <a:t>Bü</a:t>
            </a:r>
            <a:r>
              <a:rPr lang="en-US" sz="1600" dirty="0"/>
              <a:t>&lt;</a:t>
            </a:r>
            <a:r>
              <a:rPr lang="en-US" sz="1600" dirty="0" err="1"/>
              <a:t>rstli</a:t>
            </a:r>
            <a:r>
              <a:rPr lang="en-US" sz="1600" dirty="0"/>
              <a:t>| </a:t>
            </a:r>
            <a:r>
              <a:rPr lang="de-DE" sz="1600" dirty="0"/>
              <a:t>n[</a:t>
            </a:r>
            <a:r>
              <a:rPr lang="de-DE" sz="1600" dirty="0" err="1"/>
              <a:t>ie</a:t>
            </a:r>
            <a:r>
              <a:rPr lang="de-DE" sz="1600" dirty="0"/>
              <a:t>]</a:t>
            </a:r>
            <a:r>
              <a:rPr lang="en-US" sz="1600" dirty="0"/>
              <a:t>&lt;ne| do&lt;.|</a:t>
            </a:r>
            <a:endParaRPr lang="ru-RU" sz="1600" dirty="0"/>
          </a:p>
          <a:p>
            <a:pPr marL="0" indent="0">
              <a:buNone/>
            </a:pPr>
            <a:r>
              <a:rPr lang="en-US" sz="1600" dirty="0"/>
              <a:t>[55] : Form 1 (\\-\-\-\ ): </a:t>
            </a:r>
            <a:r>
              <a:rPr lang="de-DE" sz="1600" dirty="0"/>
              <a:t>Dru&lt;f| </a:t>
            </a:r>
            <a:r>
              <a:rPr lang="de-DE" sz="1600" dirty="0" err="1"/>
              <a:t>fli</a:t>
            </a:r>
            <a:r>
              <a:rPr lang="de-DE" sz="1600" dirty="0"/>
              <a:t>&lt;</a:t>
            </a:r>
            <a:r>
              <a:rPr lang="de-DE" sz="1600" dirty="0" err="1"/>
              <a:t>cht</a:t>
            </a:r>
            <a:r>
              <a:rPr lang="de-DE" sz="1600" dirty="0"/>
              <a:t>| s[</a:t>
            </a:r>
            <a:r>
              <a:rPr lang="de-DE" sz="1600" dirty="0" err="1"/>
              <a:t>ie</a:t>
            </a:r>
            <a:r>
              <a:rPr lang="de-DE" sz="1600" dirty="0"/>
              <a:t>] i&lt;</a:t>
            </a:r>
            <a:r>
              <a:rPr lang="de-DE" sz="1600" dirty="0" err="1"/>
              <a:t>hre</a:t>
            </a:r>
            <a:r>
              <a:rPr lang="de-DE" sz="1600" dirty="0"/>
              <a:t>| </a:t>
            </a:r>
            <a:r>
              <a:rPr lang="de-DE" sz="1600" dirty="0" err="1"/>
              <a:t>Chra</a:t>
            </a:r>
            <a:r>
              <a:rPr lang="de-DE" sz="1600" dirty="0"/>
              <a:t>&lt;</a:t>
            </a:r>
            <a:r>
              <a:rPr lang="de-DE" sz="1600" dirty="0" err="1"/>
              <a:t>nz</a:t>
            </a:r>
            <a:r>
              <a:rPr lang="de-DE" sz="1600" dirty="0"/>
              <a:t>| ins H[</a:t>
            </a:r>
            <a:r>
              <a:rPr lang="de-DE" sz="1600" dirty="0" err="1"/>
              <a:t>oo</a:t>
            </a:r>
            <a:r>
              <a:rPr lang="de-DE" sz="1600" dirty="0"/>
              <a:t>]&lt;r,|</a:t>
            </a:r>
          </a:p>
          <a:p>
            <a:pPr marL="0" indent="0">
              <a:buNone/>
            </a:pPr>
            <a:r>
              <a:rPr lang="en-US" sz="1600" dirty="0"/>
              <a:t>[56] : Form 1 (-\-\-\-\ ): und l[</a:t>
            </a:r>
            <a:r>
              <a:rPr lang="en-US" sz="1600" dirty="0" err="1"/>
              <a:t>ue</a:t>
            </a:r>
            <a:r>
              <a:rPr lang="en-US" sz="1600" dirty="0"/>
              <a:t>]&lt;get| hi&lt;</a:t>
            </a:r>
            <a:r>
              <a:rPr lang="en-US" sz="1600" dirty="0" err="1"/>
              <a:t>nt</a:t>
            </a:r>
            <a:r>
              <a:rPr lang="en-US" sz="1600" dirty="0"/>
              <a:t>-r| de Be&lt;</a:t>
            </a:r>
            <a:r>
              <a:rPr lang="en-US" sz="1600" dirty="0" err="1"/>
              <a:t>rge</a:t>
            </a:r>
            <a:r>
              <a:rPr lang="en-US" sz="1600" dirty="0"/>
              <a:t>| </a:t>
            </a:r>
            <a:r>
              <a:rPr lang="en-US" sz="1600" dirty="0" err="1"/>
              <a:t>vo</a:t>
            </a:r>
            <a:r>
              <a:rPr lang="en-US" sz="1600" dirty="0"/>
              <a:t>&lt;r.|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 err="1"/>
              <a:t>Полноударность</a:t>
            </a:r>
            <a:r>
              <a:rPr lang="ru-RU" sz="1600" dirty="0"/>
              <a:t>: 77%</a:t>
            </a:r>
          </a:p>
          <a:p>
            <a:pPr marL="0" indent="0">
              <a:buNone/>
            </a:pPr>
            <a:r>
              <a:rPr lang="ru-RU" sz="1600" dirty="0"/>
              <a:t>Форма 4: 14%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Построчно совпадающие формы: 31%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511636" y="1825625"/>
            <a:ext cx="568036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600" dirty="0"/>
              <a:t>[51] : </a:t>
            </a:r>
            <a:r>
              <a:rPr lang="ru-RU" sz="1600" dirty="0" err="1"/>
              <a:t>Form</a:t>
            </a:r>
            <a:r>
              <a:rPr lang="ru-RU" sz="1600" dirty="0"/>
              <a:t> 4 </a:t>
            </a:r>
            <a:r>
              <a:rPr lang="ru-RU" sz="1600" dirty="0">
                <a:solidFill>
                  <a:schemeClr val="accent4"/>
                </a:solidFill>
              </a:rPr>
              <a:t>(-\-\---\ ): </a:t>
            </a:r>
            <a:r>
              <a:rPr lang="ru-RU" sz="1600" dirty="0"/>
              <a:t>Но что&lt; ж?| </a:t>
            </a:r>
            <a:r>
              <a:rPr lang="ru-RU" sz="1600" dirty="0" err="1"/>
              <a:t>Уви</a:t>
            </a:r>
            <a:r>
              <a:rPr lang="ru-RU" sz="1600" dirty="0"/>
              <a:t>&lt;деться ли?..| Не&lt;т.|</a:t>
            </a:r>
          </a:p>
          <a:p>
            <a:pPr marL="0" indent="0">
              <a:buNone/>
            </a:pPr>
            <a:r>
              <a:rPr lang="ru-RU" sz="1600" dirty="0"/>
              <a:t>[52] : </a:t>
            </a:r>
            <a:r>
              <a:rPr lang="ru-RU" sz="1600" dirty="0" err="1"/>
              <a:t>Form</a:t>
            </a:r>
            <a:r>
              <a:rPr lang="ru-RU" sz="1600" dirty="0"/>
              <a:t> 1 </a:t>
            </a:r>
            <a:r>
              <a:rPr lang="ru-RU" sz="1600" dirty="0">
                <a:solidFill>
                  <a:schemeClr val="accent5"/>
                </a:solidFill>
              </a:rPr>
              <a:t>(-\-\-\-\ )</a:t>
            </a:r>
            <a:r>
              <a:rPr lang="ru-RU" sz="1600" dirty="0"/>
              <a:t>: Спеши&lt;т| за ни&lt;ми| со&lt;</a:t>
            </a:r>
            <a:r>
              <a:rPr lang="ru-RU" sz="1600" dirty="0" err="1"/>
              <a:t>лнце</a:t>
            </a:r>
            <a:r>
              <a:rPr lang="ru-RU" sz="1600" dirty="0"/>
              <a:t>| </a:t>
            </a:r>
            <a:r>
              <a:rPr lang="ru-RU" sz="1600" dirty="0" err="1"/>
              <a:t>всле</a:t>
            </a:r>
            <a:r>
              <a:rPr lang="ru-RU" sz="1600" dirty="0"/>
              <a:t>&lt;д.|</a:t>
            </a:r>
          </a:p>
          <a:p>
            <a:pPr marL="0" indent="0">
              <a:buNone/>
            </a:pPr>
            <a:r>
              <a:rPr lang="ru-RU" sz="1600" dirty="0"/>
              <a:t>[53] : </a:t>
            </a:r>
            <a:r>
              <a:rPr lang="ru-RU" sz="1600" dirty="0" err="1"/>
              <a:t>Form</a:t>
            </a:r>
            <a:r>
              <a:rPr lang="ru-RU" sz="1600" dirty="0"/>
              <a:t> 1 </a:t>
            </a:r>
            <a:r>
              <a:rPr lang="ru-RU" sz="1600" dirty="0">
                <a:solidFill>
                  <a:schemeClr val="accent5"/>
                </a:solidFill>
              </a:rPr>
              <a:t>(-\-\-\-\ )</a:t>
            </a:r>
            <a:r>
              <a:rPr lang="ru-RU" sz="1600" dirty="0"/>
              <a:t>: Уж во&lt;т| оно&lt;:| </a:t>
            </a:r>
            <a:r>
              <a:rPr lang="ru-RU" sz="1600" dirty="0" err="1"/>
              <a:t>восто</a:t>
            </a:r>
            <a:r>
              <a:rPr lang="ru-RU" sz="1600" dirty="0"/>
              <a:t>&lt;к| зажгло&lt;,|</a:t>
            </a:r>
          </a:p>
          <a:p>
            <a:pPr marL="0" indent="0">
              <a:buNone/>
            </a:pPr>
            <a:r>
              <a:rPr lang="ru-RU" sz="1600" dirty="0"/>
              <a:t>[54] : </a:t>
            </a:r>
            <a:r>
              <a:rPr lang="ru-RU" sz="1600" dirty="0" err="1"/>
              <a:t>Form</a:t>
            </a:r>
            <a:r>
              <a:rPr lang="ru-RU" sz="1600" dirty="0"/>
              <a:t> 4 </a:t>
            </a:r>
            <a:r>
              <a:rPr lang="ru-RU" sz="1600" dirty="0">
                <a:solidFill>
                  <a:schemeClr val="accent4"/>
                </a:solidFill>
              </a:rPr>
              <a:t>(-\-\---\ )</a:t>
            </a:r>
            <a:r>
              <a:rPr lang="ru-RU" sz="1600" dirty="0"/>
              <a:t>: Свой а&lt;</a:t>
            </a:r>
            <a:r>
              <a:rPr lang="ru-RU" sz="1600" dirty="0" err="1"/>
              <a:t>лый</a:t>
            </a:r>
            <a:r>
              <a:rPr lang="ru-RU" sz="1600" dirty="0"/>
              <a:t>| за&lt;вес| подняло&lt;,|</a:t>
            </a:r>
          </a:p>
          <a:p>
            <a:pPr marL="0" indent="0">
              <a:buNone/>
            </a:pPr>
            <a:r>
              <a:rPr lang="ru-RU" sz="1600" dirty="0"/>
              <a:t>[55] : </a:t>
            </a:r>
            <a:r>
              <a:rPr lang="ru-RU" sz="1600" dirty="0" err="1"/>
              <a:t>Form</a:t>
            </a:r>
            <a:r>
              <a:rPr lang="ru-RU" sz="1600" dirty="0"/>
              <a:t> 1 (-\-\-\-\ ): Наде&lt;</a:t>
            </a:r>
            <a:r>
              <a:rPr lang="ru-RU" sz="1600" dirty="0" err="1"/>
              <a:t>ло</a:t>
            </a:r>
            <a:r>
              <a:rPr lang="ru-RU" sz="1600" dirty="0"/>
              <a:t>| </a:t>
            </a:r>
            <a:r>
              <a:rPr lang="ru-RU" sz="1600" dirty="0" err="1"/>
              <a:t>зно</a:t>
            </a:r>
            <a:r>
              <a:rPr lang="ru-RU" sz="1600" dirty="0"/>
              <a:t>&lt;</a:t>
            </a:r>
            <a:r>
              <a:rPr lang="ru-RU" sz="1600" dirty="0" err="1"/>
              <a:t>йный</a:t>
            </a:r>
            <a:r>
              <a:rPr lang="ru-RU" sz="1600" dirty="0"/>
              <a:t>| </a:t>
            </a:r>
            <a:r>
              <a:rPr lang="ru-RU" sz="1600" dirty="0" err="1"/>
              <a:t>сво</a:t>
            </a:r>
            <a:r>
              <a:rPr lang="ru-RU" sz="1600" dirty="0"/>
              <a:t>&lt;й| </a:t>
            </a:r>
            <a:r>
              <a:rPr lang="ru-RU" sz="1600" dirty="0" err="1"/>
              <a:t>убо</a:t>
            </a:r>
            <a:r>
              <a:rPr lang="ru-RU" sz="1600" dirty="0"/>
              <a:t>&lt;р|</a:t>
            </a:r>
          </a:p>
          <a:p>
            <a:pPr marL="0" indent="0">
              <a:buNone/>
            </a:pPr>
            <a:r>
              <a:rPr lang="ru-RU" sz="1600" dirty="0"/>
              <a:t>[56] : </a:t>
            </a:r>
            <a:r>
              <a:rPr lang="ru-RU" sz="1600" dirty="0" err="1"/>
              <a:t>Form</a:t>
            </a:r>
            <a:r>
              <a:rPr lang="ru-RU" sz="1600" dirty="0"/>
              <a:t> 4 (-\-\---\ ): И я&lt;</a:t>
            </a:r>
            <a:r>
              <a:rPr lang="ru-RU" sz="1600" dirty="0" err="1"/>
              <a:t>рко</a:t>
            </a:r>
            <a:r>
              <a:rPr lang="ru-RU" sz="1600" dirty="0"/>
              <a:t>| </a:t>
            </a:r>
            <a:r>
              <a:rPr lang="ru-RU" sz="1600" dirty="0" err="1"/>
              <a:t>смо</a:t>
            </a:r>
            <a:r>
              <a:rPr lang="ru-RU" sz="1600" dirty="0"/>
              <a:t>&lt;</a:t>
            </a:r>
            <a:r>
              <a:rPr lang="ru-RU" sz="1600" dirty="0" err="1"/>
              <a:t>трят</a:t>
            </a:r>
            <a:r>
              <a:rPr lang="ru-RU" sz="1600" dirty="0"/>
              <a:t>| из-за </a:t>
            </a:r>
            <a:r>
              <a:rPr lang="ru-RU" sz="1600" dirty="0" err="1"/>
              <a:t>го</a:t>
            </a:r>
            <a:r>
              <a:rPr lang="ru-RU" sz="1600" dirty="0"/>
              <a:t>&lt;р.|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/>
              <a:t>Полноударность</a:t>
            </a:r>
            <a:r>
              <a:rPr lang="ru-RU" sz="1600" dirty="0"/>
              <a:t>: 27%</a:t>
            </a:r>
          </a:p>
          <a:p>
            <a:pPr marL="0" indent="0">
              <a:buNone/>
            </a:pPr>
            <a:r>
              <a:rPr lang="ru-RU" sz="1600" dirty="0"/>
              <a:t>Форма 4: 58%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65818" y="1825625"/>
            <a:ext cx="4922982" cy="6404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65818" y="2585389"/>
            <a:ext cx="4922982" cy="6404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2585389"/>
            <a:ext cx="5470236" cy="6404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1825625"/>
            <a:ext cx="5470236" cy="6404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4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Der Morgen-Stern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/Утренняя звезда. Формы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1673" y="1825625"/>
            <a:ext cx="65116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/>
              <a:t>[</a:t>
            </a:r>
            <a:r>
              <a:rPr lang="ru-RU" sz="1600" dirty="0"/>
              <a:t>7</a:t>
            </a:r>
            <a:r>
              <a:rPr lang="de-DE" sz="1600" dirty="0"/>
              <a:t>8] : Form 1 (-\-\-\-\ ):      Was </a:t>
            </a:r>
            <a:r>
              <a:rPr lang="de-DE" sz="1600" dirty="0" err="1"/>
              <a:t>wa</a:t>
            </a:r>
            <a:r>
              <a:rPr lang="de-DE" sz="1600" dirty="0"/>
              <a:t>&lt;</a:t>
            </a:r>
            <a:r>
              <a:rPr lang="de-DE" sz="1600" dirty="0" err="1"/>
              <a:t>ndlet</a:t>
            </a:r>
            <a:r>
              <a:rPr lang="de-DE" sz="1600" dirty="0"/>
              <a:t>| </a:t>
            </a:r>
            <a:r>
              <a:rPr lang="de-DE" sz="1600" dirty="0" err="1"/>
              <a:t>dö</a:t>
            </a:r>
            <a:r>
              <a:rPr lang="de-DE" sz="1600" dirty="0"/>
              <a:t>&lt;</a:t>
            </a:r>
            <a:r>
              <a:rPr lang="de-DE" sz="1600" dirty="0" err="1"/>
              <a:t>rt</a:t>
            </a:r>
            <a:r>
              <a:rPr lang="de-DE" sz="1600" dirty="0"/>
              <a:t>| im Mo&lt;</a:t>
            </a:r>
            <a:r>
              <a:rPr lang="de-DE" sz="1600" dirty="0" err="1"/>
              <a:t>rge</a:t>
            </a:r>
            <a:r>
              <a:rPr lang="de-DE" sz="1600" dirty="0"/>
              <a:t>-| </a:t>
            </a:r>
            <a:r>
              <a:rPr lang="de-DE" sz="1600" dirty="0" err="1"/>
              <a:t>Stra</a:t>
            </a:r>
            <a:r>
              <a:rPr lang="de-DE" sz="1600" dirty="0"/>
              <a:t>&lt;hl|</a:t>
            </a:r>
            <a:endParaRPr lang="ru-RU" sz="1600" dirty="0"/>
          </a:p>
          <a:p>
            <a:pPr marL="0" indent="0">
              <a:buNone/>
            </a:pPr>
            <a:r>
              <a:rPr lang="de-DE" sz="1600" dirty="0"/>
              <a:t>[</a:t>
            </a:r>
            <a:r>
              <a:rPr lang="ru-RU" sz="1600" dirty="0"/>
              <a:t>79</a:t>
            </a:r>
            <a:r>
              <a:rPr lang="de-DE" sz="1600" dirty="0"/>
              <a:t>] : Form 1 (-\-\-\-\ ): mit T[</a:t>
            </a:r>
            <a:r>
              <a:rPr lang="de-DE" sz="1600" dirty="0" err="1"/>
              <a:t>ue</a:t>
            </a:r>
            <a:r>
              <a:rPr lang="de-DE" sz="1600" dirty="0"/>
              <a:t>]&lt;</a:t>
            </a:r>
            <a:r>
              <a:rPr lang="de-DE" sz="1600" dirty="0" err="1"/>
              <a:t>ch</a:t>
            </a:r>
            <a:r>
              <a:rPr lang="de-DE" sz="1600" dirty="0"/>
              <a:t>| und Cho&lt;</a:t>
            </a:r>
            <a:r>
              <a:rPr lang="de-DE" sz="1600" dirty="0" err="1"/>
              <a:t>rb</a:t>
            </a:r>
            <a:r>
              <a:rPr lang="de-DE" sz="1600" dirty="0"/>
              <a:t>| </a:t>
            </a:r>
            <a:r>
              <a:rPr lang="de-DE" sz="1600" dirty="0" err="1"/>
              <a:t>dur’s</a:t>
            </a:r>
            <a:r>
              <a:rPr lang="de-DE" sz="1600" dirty="0"/>
              <a:t> Ma&lt;</a:t>
            </a:r>
            <a:r>
              <a:rPr lang="de-DE" sz="1600" dirty="0" err="1"/>
              <a:t>tte</a:t>
            </a:r>
            <a:r>
              <a:rPr lang="de-DE" sz="1600" dirty="0"/>
              <a:t>-| </a:t>
            </a:r>
            <a:r>
              <a:rPr lang="de-DE" sz="1600" dirty="0" err="1"/>
              <a:t>Tha</a:t>
            </a:r>
            <a:r>
              <a:rPr lang="de-DE" sz="1600" dirty="0"/>
              <a:t>&lt;l?|</a:t>
            </a:r>
            <a:endParaRPr lang="ru-RU" sz="1600" dirty="0"/>
          </a:p>
          <a:p>
            <a:pPr marL="0" indent="0">
              <a:buNone/>
            </a:pPr>
            <a:r>
              <a:rPr lang="de-DE" sz="1600" dirty="0"/>
              <a:t>[8</a:t>
            </a:r>
            <a:r>
              <a:rPr lang="ru-RU" sz="1600" dirty="0"/>
              <a:t>0</a:t>
            </a:r>
            <a:r>
              <a:rPr lang="de-DE" sz="1600" dirty="0"/>
              <a:t>] : Form 1 (-\-\-\-\ ): ’s sind </a:t>
            </a:r>
            <a:r>
              <a:rPr lang="de-DE" sz="1600" dirty="0" err="1"/>
              <a:t>d’M</a:t>
            </a:r>
            <a:r>
              <a:rPr lang="de-DE" sz="1600" dirty="0"/>
              <a:t>[ei]&lt;dli| [</a:t>
            </a:r>
            <a:r>
              <a:rPr lang="de-DE" sz="1600" dirty="0" err="1"/>
              <a:t>ju</a:t>
            </a:r>
            <a:r>
              <a:rPr lang="de-DE" sz="1600" dirty="0"/>
              <a:t>]&lt;</a:t>
            </a:r>
            <a:r>
              <a:rPr lang="de-DE" sz="1600" dirty="0" err="1"/>
              <a:t>ng</a:t>
            </a:r>
            <a:r>
              <a:rPr lang="de-DE" sz="1600" dirty="0"/>
              <a:t>,| und </a:t>
            </a:r>
            <a:r>
              <a:rPr lang="de-DE" sz="1600" dirty="0" err="1"/>
              <a:t>fli</a:t>
            </a:r>
            <a:r>
              <a:rPr lang="de-DE" sz="1600" dirty="0"/>
              <a:t>&lt;</a:t>
            </a:r>
            <a:r>
              <a:rPr lang="de-DE" sz="1600" dirty="0" err="1"/>
              <a:t>nk</a:t>
            </a:r>
            <a:r>
              <a:rPr lang="de-DE" sz="1600" dirty="0"/>
              <a:t>| und </a:t>
            </a:r>
            <a:r>
              <a:rPr lang="de-DE" sz="1600" dirty="0" err="1"/>
              <a:t>fro</a:t>
            </a:r>
            <a:r>
              <a:rPr lang="de-DE" sz="1600" dirty="0"/>
              <a:t>&lt;h,|</a:t>
            </a:r>
            <a:endParaRPr lang="ru-RU" sz="1600" dirty="0"/>
          </a:p>
          <a:p>
            <a:pPr marL="0" indent="0">
              <a:buNone/>
            </a:pPr>
            <a:r>
              <a:rPr lang="en-US" sz="1600" dirty="0"/>
              <a:t>[8</a:t>
            </a:r>
            <a:r>
              <a:rPr lang="ru-RU" sz="1600" dirty="0"/>
              <a:t>1</a:t>
            </a:r>
            <a:r>
              <a:rPr lang="en-US" sz="1600" dirty="0"/>
              <a:t>] : Form 1 (-\-\-\-\ ): s</a:t>
            </a:r>
            <a:r>
              <a:rPr lang="de-DE" sz="1600" dirty="0"/>
              <a:t>[</a:t>
            </a:r>
            <a:r>
              <a:rPr lang="de-DE" sz="1600" dirty="0" err="1"/>
              <a:t>ie</a:t>
            </a:r>
            <a:r>
              <a:rPr lang="de-DE" sz="1600" dirty="0"/>
              <a:t>]</a:t>
            </a:r>
            <a:r>
              <a:rPr lang="en-US" sz="1600" dirty="0"/>
              <a:t> </a:t>
            </a:r>
            <a:r>
              <a:rPr lang="en-US" sz="1600" dirty="0" err="1"/>
              <a:t>bri</a:t>
            </a:r>
            <a:r>
              <a:rPr lang="en-US" sz="1600" dirty="0"/>
              <a:t>&lt;</a:t>
            </a:r>
            <a:r>
              <a:rPr lang="en-US" sz="1600" dirty="0" err="1"/>
              <a:t>nge</a:t>
            </a:r>
            <a:r>
              <a:rPr lang="en-US" sz="1600" dirty="0"/>
              <a:t>| we&lt;</a:t>
            </a:r>
            <a:r>
              <a:rPr lang="en-US" sz="1600" dirty="0" err="1"/>
              <a:t>ger</a:t>
            </a:r>
            <a:r>
              <a:rPr lang="en-US" sz="1600" dirty="0"/>
              <a:t>| </a:t>
            </a:r>
            <a:r>
              <a:rPr lang="en-US" sz="1600" dirty="0" err="1"/>
              <a:t>d’Su</a:t>
            </a:r>
            <a:r>
              <a:rPr lang="en-US" sz="1600" dirty="0"/>
              <a:t>&lt;</a:t>
            </a:r>
            <a:r>
              <a:rPr lang="en-US" sz="1600" dirty="0" err="1"/>
              <a:t>ppe</a:t>
            </a:r>
            <a:r>
              <a:rPr lang="en-US" sz="1600" dirty="0"/>
              <a:t>| </a:t>
            </a:r>
            <a:r>
              <a:rPr lang="en-US" sz="1600" dirty="0" err="1"/>
              <a:t>scho</a:t>
            </a:r>
            <a:r>
              <a:rPr lang="en-US" sz="1600" dirty="0"/>
              <a:t>&lt;,|</a:t>
            </a:r>
            <a:endParaRPr lang="ru-RU" sz="1600" dirty="0"/>
          </a:p>
          <a:p>
            <a:pPr marL="0" indent="0">
              <a:buNone/>
            </a:pPr>
            <a:r>
              <a:rPr lang="en-US" sz="1600" dirty="0"/>
              <a:t>[8</a:t>
            </a:r>
            <a:r>
              <a:rPr lang="ru-RU" sz="1600" dirty="0"/>
              <a:t>2</a:t>
            </a:r>
            <a:r>
              <a:rPr lang="en-US" sz="1600" dirty="0"/>
              <a:t>] : Form 1 (-\-\-\-\ ): und ’s A&lt;</a:t>
            </a:r>
            <a:r>
              <a:rPr lang="en-US" sz="1600" dirty="0" err="1"/>
              <a:t>nne</a:t>
            </a:r>
            <a:r>
              <a:rPr lang="en-US" sz="1600" dirty="0"/>
              <a:t>| </a:t>
            </a:r>
            <a:r>
              <a:rPr lang="de-DE" sz="1600" dirty="0"/>
              <a:t>M[ei]</a:t>
            </a:r>
            <a:r>
              <a:rPr lang="en-US" sz="1600" dirty="0"/>
              <a:t>&lt;li| </a:t>
            </a:r>
            <a:r>
              <a:rPr lang="en-US" sz="1600" dirty="0" err="1"/>
              <a:t>vo</a:t>
            </a:r>
            <a:r>
              <a:rPr lang="en-US" sz="1600" dirty="0"/>
              <a:t>&lt;</a:t>
            </a:r>
            <a:r>
              <a:rPr lang="en-US" sz="1600" dirty="0" err="1"/>
              <a:t>rnen</a:t>
            </a:r>
            <a:r>
              <a:rPr lang="en-US" sz="1600" dirty="0"/>
              <a:t>| a&lt;,|</a:t>
            </a:r>
            <a:endParaRPr lang="ru-RU" sz="1600" dirty="0"/>
          </a:p>
          <a:p>
            <a:pPr marL="0" indent="0">
              <a:buNone/>
            </a:pPr>
            <a:r>
              <a:rPr lang="de-DE" sz="1600" dirty="0"/>
              <a:t>[8</a:t>
            </a:r>
            <a:r>
              <a:rPr lang="ru-RU" sz="1600" dirty="0"/>
              <a:t>3</a:t>
            </a:r>
            <a:r>
              <a:rPr lang="de-DE" sz="1600" dirty="0"/>
              <a:t>] : Form 1 (-\-\-\-\ ): es la&lt;</a:t>
            </a:r>
            <a:r>
              <a:rPr lang="de-DE" sz="1600" dirty="0" err="1"/>
              <a:t>cht</a:t>
            </a:r>
            <a:r>
              <a:rPr lang="de-DE" sz="1600" dirty="0"/>
              <a:t>| mi </a:t>
            </a:r>
            <a:r>
              <a:rPr lang="de-DE" sz="1600" dirty="0" err="1"/>
              <a:t>scho</a:t>
            </a:r>
            <a:r>
              <a:rPr lang="de-DE" sz="1600" dirty="0"/>
              <a:t>&lt;| </a:t>
            </a:r>
            <a:r>
              <a:rPr lang="de-DE" sz="1600" dirty="0" err="1"/>
              <a:t>vo</a:t>
            </a:r>
            <a:r>
              <a:rPr lang="de-DE" sz="1600" dirty="0"/>
              <a:t> </a:t>
            </a:r>
            <a:r>
              <a:rPr lang="de-DE" sz="1600" dirty="0" err="1"/>
              <a:t>wi</a:t>
            </a:r>
            <a:r>
              <a:rPr lang="de-DE" sz="1600" dirty="0"/>
              <a:t>&lt;</a:t>
            </a:r>
            <a:r>
              <a:rPr lang="de-DE" sz="1600" dirty="0" err="1"/>
              <a:t>tem</a:t>
            </a:r>
            <a:r>
              <a:rPr lang="de-DE" sz="1600" dirty="0"/>
              <a:t>| a&lt;.|</a:t>
            </a: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356926" y="1825625"/>
            <a:ext cx="56318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[78] : </a:t>
            </a:r>
            <a:r>
              <a:rPr lang="ru-RU" sz="1600" dirty="0" err="1"/>
              <a:t>Form</a:t>
            </a:r>
            <a:r>
              <a:rPr lang="ru-RU" sz="1600" dirty="0"/>
              <a:t> 4 (-\-\---\ ): Но кто&lt; там| в у&lt;</a:t>
            </a:r>
            <a:r>
              <a:rPr lang="ru-RU" sz="1600" dirty="0" err="1"/>
              <a:t>тренних</a:t>
            </a:r>
            <a:r>
              <a:rPr lang="ru-RU" sz="1600" dirty="0"/>
              <a:t>| луча&lt;х|</a:t>
            </a:r>
          </a:p>
          <a:p>
            <a:pPr marL="0" indent="0">
              <a:buNone/>
            </a:pPr>
            <a:r>
              <a:rPr lang="ru-RU" sz="1600" dirty="0"/>
              <a:t>[79] : </a:t>
            </a:r>
            <a:r>
              <a:rPr lang="ru-RU" sz="1600" dirty="0" err="1"/>
              <a:t>Form</a:t>
            </a:r>
            <a:r>
              <a:rPr lang="ru-RU" sz="1600" dirty="0"/>
              <a:t> 4 (-\-\---\ ): Мелькну&lt;л| и </a:t>
            </a:r>
            <a:r>
              <a:rPr lang="ru-RU" sz="1600" dirty="0" err="1"/>
              <a:t>спря</a:t>
            </a:r>
            <a:r>
              <a:rPr lang="ru-RU" sz="1600" dirty="0"/>
              <a:t>&lt;</a:t>
            </a:r>
            <a:r>
              <a:rPr lang="ru-RU" sz="1600" dirty="0" err="1"/>
              <a:t>тался</a:t>
            </a:r>
            <a:r>
              <a:rPr lang="ru-RU" sz="1600" dirty="0"/>
              <a:t>| в куста&lt;х?|</a:t>
            </a:r>
          </a:p>
          <a:p>
            <a:pPr marL="0" indent="0">
              <a:buNone/>
            </a:pPr>
            <a:r>
              <a:rPr lang="ru-RU" sz="1600" dirty="0"/>
              <a:t>[80] : </a:t>
            </a:r>
            <a:r>
              <a:rPr lang="ru-RU" sz="1600" dirty="0" err="1"/>
              <a:t>Form</a:t>
            </a:r>
            <a:r>
              <a:rPr lang="ru-RU" sz="1600" dirty="0"/>
              <a:t> 4 (-\-\---\ ): С </a:t>
            </a:r>
            <a:r>
              <a:rPr lang="ru-RU" sz="1600" dirty="0" err="1"/>
              <a:t>ветве</a:t>
            </a:r>
            <a:r>
              <a:rPr lang="ru-RU" sz="1600" dirty="0"/>
              <a:t>&lt;й| </a:t>
            </a:r>
            <a:r>
              <a:rPr lang="ru-RU" sz="1600" dirty="0" err="1"/>
              <a:t>посы</a:t>
            </a:r>
            <a:r>
              <a:rPr lang="ru-RU" sz="1600" dirty="0"/>
              <a:t>&lt;палась| роса&lt;.|</a:t>
            </a:r>
          </a:p>
          <a:p>
            <a:pPr marL="0" indent="0">
              <a:buNone/>
            </a:pPr>
            <a:r>
              <a:rPr lang="ru-RU" sz="1600" dirty="0"/>
              <a:t>[81] : </a:t>
            </a:r>
            <a:r>
              <a:rPr lang="ru-RU" sz="1600" dirty="0" err="1"/>
              <a:t>Form</a:t>
            </a:r>
            <a:r>
              <a:rPr lang="ru-RU" sz="1600" dirty="0"/>
              <a:t> 4 (-\-\---\ ): Не ты&lt; ли,| де&lt;вица-| краса&lt;,|</a:t>
            </a:r>
          </a:p>
          <a:p>
            <a:pPr marL="0" indent="0">
              <a:buNone/>
            </a:pPr>
            <a:r>
              <a:rPr lang="ru-RU" sz="1600" dirty="0"/>
              <a:t>[82] : </a:t>
            </a:r>
            <a:r>
              <a:rPr lang="ru-RU" sz="1600" dirty="0" err="1"/>
              <a:t>Form</a:t>
            </a:r>
            <a:r>
              <a:rPr lang="ru-RU" sz="1600" dirty="0"/>
              <a:t> 4 (-\-\---\ ): Душе&lt;| сказа&lt;</a:t>
            </a:r>
            <a:r>
              <a:rPr lang="ru-RU" sz="1600" dirty="0" err="1"/>
              <a:t>лася</a:t>
            </a:r>
            <a:r>
              <a:rPr lang="ru-RU" sz="1600" dirty="0"/>
              <a:t>| мое&lt;й|</a:t>
            </a:r>
          </a:p>
          <a:p>
            <a:pPr marL="0" indent="0">
              <a:buNone/>
            </a:pPr>
            <a:r>
              <a:rPr lang="ru-RU" sz="1600" dirty="0"/>
              <a:t>[83] : </a:t>
            </a:r>
            <a:r>
              <a:rPr lang="ru-RU" sz="1600" dirty="0" err="1"/>
              <a:t>Form</a:t>
            </a:r>
            <a:r>
              <a:rPr lang="ru-RU" sz="1600" dirty="0"/>
              <a:t> 4 (-\-\---\ ): Весе&lt;</a:t>
            </a:r>
            <a:r>
              <a:rPr lang="ru-RU" sz="1600" dirty="0" err="1"/>
              <a:t>лой</a:t>
            </a:r>
            <a:r>
              <a:rPr lang="ru-RU" sz="1600" dirty="0"/>
              <a:t>| пре&lt;лестью| свое&lt;й?|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5836" y="1825625"/>
            <a:ext cx="1480127" cy="205364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90326" y="1825625"/>
            <a:ext cx="1480127" cy="205364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1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AD5F6-A24B-464A-8CA7-F6C9011A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30" y="2686748"/>
            <a:ext cx="9625070" cy="1325563"/>
          </a:xfrm>
        </p:spPr>
        <p:txBody>
          <a:bodyPr>
            <a:normAutofit/>
          </a:bodyPr>
          <a:lstStyle/>
          <a:p>
            <a:r>
              <a:rPr lang="ru-RU" sz="6600" dirty="0"/>
              <a:t>Пятистопный ямб</a:t>
            </a:r>
          </a:p>
        </p:txBody>
      </p:sp>
    </p:spTree>
    <p:extLst>
      <p:ext uri="{BB962C8B-B14F-4D97-AF65-F5344CB8AC3E}">
        <p14:creationId xmlns:p14="http://schemas.microsoft.com/office/powerpoint/2010/main" val="1666027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884</Words>
  <Application>Microsoft Office PowerPoint</Application>
  <PresentationFormat>Широкоэкранный</PresentationFormat>
  <Paragraphs>93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Алеманнские ямбы И. П. Гебеля в русских переводах В. А. Жуковского: сравнительный компьютерный анализ ритмики</vt:lpstr>
      <vt:lpstr>Четырёхстопный ямб</vt:lpstr>
      <vt:lpstr>Der Morgen-Stern/Утренняя звезда</vt:lpstr>
      <vt:lpstr>Немецкий четырёхстопный ямб </vt:lpstr>
      <vt:lpstr>Русский четырёхстопный ямб</vt:lpstr>
      <vt:lpstr>Der Morgen-Stern/Утренняя звезда</vt:lpstr>
      <vt:lpstr>Der Morgen-Stern/Утренняя звезда. Формы</vt:lpstr>
      <vt:lpstr>Der Morgen-Stern/Утренняя звезда. Формы</vt:lpstr>
      <vt:lpstr>Пятистопный ямб</vt:lpstr>
      <vt:lpstr>Die Vergänglichkeit/Тленность</vt:lpstr>
      <vt:lpstr>Пятистопный ямб И.П. Гебеля</vt:lpstr>
      <vt:lpstr>Пятистопный ямб И.П. Гебеля в сравнении с немецкой традицией</vt:lpstr>
      <vt:lpstr>Русский пятистопный ямб</vt:lpstr>
      <vt:lpstr>Der Wächter in der Mitternacht/Деревенский сторож в полночь </vt:lpstr>
      <vt:lpstr>Die Vergänglichkeit/Тленность</vt:lpstr>
      <vt:lpstr>Цезура в Я5 В.А. Жуковского</vt:lpstr>
      <vt:lpstr>Die Vergänglichkeit/Тленность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ритмики текстов И.П. Гебеля и их переводов, сделанных В.А. Жуковским</dc:title>
  <dc:creator>Диана Романова</dc:creator>
  <cp:lastModifiedBy>Диана Романова</cp:lastModifiedBy>
  <cp:revision>94</cp:revision>
  <dcterms:created xsi:type="dcterms:W3CDTF">2020-04-23T17:21:55Z</dcterms:created>
  <dcterms:modified xsi:type="dcterms:W3CDTF">2021-12-11T14:15:58Z</dcterms:modified>
</cp:coreProperties>
</file>