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1" r:id="rId3"/>
    <p:sldId id="257" r:id="rId4"/>
    <p:sldId id="260" r:id="rId5"/>
    <p:sldId id="272" r:id="rId6"/>
    <p:sldId id="273" r:id="rId7"/>
    <p:sldId id="264" r:id="rId8"/>
    <p:sldId id="283" r:id="rId9"/>
    <p:sldId id="276" r:id="rId10"/>
    <p:sldId id="277" r:id="rId11"/>
    <p:sldId id="278" r:id="rId12"/>
    <p:sldId id="266" r:id="rId13"/>
    <p:sldId id="285" r:id="rId14"/>
    <p:sldId id="281" r:id="rId15"/>
    <p:sldId id="286" r:id="rId16"/>
    <p:sldId id="287" r:id="rId17"/>
    <p:sldId id="288" r:id="rId18"/>
    <p:sldId id="27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2;&#1096;&#1072;\Desktop\&#1087;&#1080;&#1089;&#1100;&#1084;&#1077;&#1085;&#1085;&#1099;&#1077;%20&#1088;&#1072;&#1073;&#1086;&#1090;&#1099;%20&#1042;&#1064;&#1069;\&#1073;&#1086;&#1075;&#1076;&#1072;&#1085;&#1086;&#1074;&#1080;&#1095;%20&#1074;&#1103;&#1085;&#1086;&#1082;%201(&#1040;&#1074;&#1090;&#1086;&#1084;&#1072;&#1090;&#1080;&#1095;&#1077;&#1089;&#1082;&#1080;&#1042;&#1086;&#1089;&#1089;&#1090;&#1072;&#1085;&#1086;&#1074;&#1083;&#1077;&#1085;&#1086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2;&#1096;&#1072;\Desktop\&#1073;&#1086;&#1075;&#1076;&#1072;&#1085;&#1086;&#1074;&#1080;&#1095;%20&#1089;&#1082;&#1086;&#1083;&#1100;&#1082;&#1086;%20&#1084;&#1086;&#1078;&#1085;&#1086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7;&#1074;&#1072;\Desktop\&#1050;&#1091;&#1088;&#1089;&#1086;&#1074;&#1072;&#1103;%20&#1088;&#1072;&#1073;&#1086;&#1090;&#1072;\&#1050;&#1085;&#1080;&#1075;&#1072;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7;&#1074;&#1072;\Desktop\&#1050;&#1091;&#1088;&#1089;&#1086;&#1074;&#1072;&#1103;%20&#1088;&#1072;&#1073;&#1086;&#1090;&#1072;\&#1050;&#1085;&#1080;&#1075;&#1072;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2;&#1096;&#1072;\AppData\Roaming\Microsoft\Excel\&#1073;&#1086;&#1075;&#1076;&#1072;&#1085;&#1086;&#1074;&#1080;&#1095;%20&#1074;&#1103;&#1085;&#1086;&#1082;%201(&#1040;&#1074;&#1090;&#1086;&#1084;&#1072;&#1090;&#1080;&#1095;&#1077;&#1089;&#1082;&#1080;&#1042;&#1086;&#1089;&#1089;&#1090;&#1072;&#1085;&#1086;&#1074;&#1083;&#1077;&#1085;&#1086;)%20(version%201)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7;&#1074;&#1072;\Desktop\&#1050;&#1091;&#1088;&#1089;&#1086;&#1074;&#1072;&#1103;%20&#1088;&#1072;&#1073;&#1086;&#1090;&#1072;\&#1088;&#1091;&#1089;&#1073;&#1077;&#1083;&#1086;&#1088;&#1091;&#1089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2;&#1096;&#1072;\Desktop\&#1087;&#1080;&#1089;&#1100;&#1084;&#1077;&#1085;&#1085;&#1099;&#1077;%20&#1088;&#1072;&#1073;&#1086;&#1090;&#1099;%20&#1042;&#1064;&#1069;\&#1073;&#1086;&#1075;&#1076;&#1072;&#1085;&#1086;&#1074;&#1080;&#1095;%20&#1074;&#1103;&#1085;&#1086;&#1082;%201(&#1040;&#1074;&#1090;&#1086;&#1084;&#1072;&#1090;&#1080;&#1095;&#1077;&#1089;&#1082;&#1080;&#1042;&#1086;&#1089;&#1089;&#1090;&#1072;&#1085;&#1086;&#1074;&#1083;&#1077;&#1085;&#1086;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2;&#1096;&#1072;\Desktop\&#1087;&#1080;&#1089;&#1100;&#1084;&#1077;&#1085;&#1085;&#1099;&#1077;%20&#1088;&#1072;&#1073;&#1086;&#1090;&#1099;%20&#1042;&#1064;&#1069;\&#1073;&#1086;&#1075;&#1076;&#1072;&#1085;&#1086;&#1074;&#1080;&#1095;%20&#1074;&#1103;&#1085;&#1086;&#1082;%201(&#1040;&#1074;&#1090;&#1086;&#1084;&#1072;&#1090;&#1080;&#1095;&#1077;&#1089;&#1082;&#1080;&#1042;&#1086;&#1089;&#1089;&#1090;&#1072;&#1085;&#1086;&#1074;&#1083;&#1077;&#1085;&#1086;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Sheet1!$C$100</c:f>
              <c:strCache>
                <c:ptCount val="1"/>
                <c:pt idx="0">
                  <c:v>Четырёхстопные ямбы Богдановича на белорусском языке 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Sheet1!$D$99:$G$99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Sheet1!$D$100:$G$100</c:f>
              <c:numCache>
                <c:formatCode>General</c:formatCode>
                <c:ptCount val="4"/>
                <c:pt idx="0">
                  <c:v>0.86</c:v>
                </c:pt>
                <c:pt idx="1">
                  <c:v>0.89</c:v>
                </c:pt>
                <c:pt idx="2">
                  <c:v>0.6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3-4382-BD9A-45A683B61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8632048"/>
        <c:axId val="508632376"/>
      </c:barChart>
      <c:catAx>
        <c:axId val="50863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8632376"/>
        <c:crosses val="autoZero"/>
        <c:auto val="1"/>
        <c:lblAlgn val="ctr"/>
        <c:lblOffset val="100"/>
        <c:noMultiLvlLbl val="0"/>
      </c:catAx>
      <c:valAx>
        <c:axId val="5086323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863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трёх периодов развития белорусского Я4 и реального стиха Богдановича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Лист1!$T$16</c:f>
              <c:strCache>
                <c:ptCount val="1"/>
                <c:pt idx="0">
                  <c:v>Первый период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Лист1!$U$15:$X$15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Лист1!$U$16:$X$16</c:f>
              <c:numCache>
                <c:formatCode>General</c:formatCode>
                <c:ptCount val="4"/>
                <c:pt idx="0">
                  <c:v>0.85</c:v>
                </c:pt>
                <c:pt idx="1">
                  <c:v>0.94</c:v>
                </c:pt>
                <c:pt idx="2">
                  <c:v>0.52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B0-47EE-91C6-A13153625ACC}"/>
            </c:ext>
          </c:extLst>
        </c:ser>
        <c:ser>
          <c:idx val="1"/>
          <c:order val="1"/>
          <c:tx>
            <c:strRef>
              <c:f>Лист1!$T$17</c:f>
              <c:strCache>
                <c:ptCount val="1"/>
                <c:pt idx="0">
                  <c:v>Второй период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Лист1!$U$15:$X$15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Лист1!$U$17:$X$17</c:f>
              <c:numCache>
                <c:formatCode>General</c:formatCode>
                <c:ptCount val="4"/>
                <c:pt idx="0">
                  <c:v>0.83</c:v>
                </c:pt>
                <c:pt idx="1">
                  <c:v>0.97</c:v>
                </c:pt>
                <c:pt idx="2">
                  <c:v>0.43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B0-47EE-91C6-A13153625ACC}"/>
            </c:ext>
          </c:extLst>
        </c:ser>
        <c:ser>
          <c:idx val="2"/>
          <c:order val="2"/>
          <c:tx>
            <c:strRef>
              <c:f>Лист1!$T$18</c:f>
              <c:strCache>
                <c:ptCount val="1"/>
                <c:pt idx="0">
                  <c:v>Третий период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Лист1!$U$15:$X$15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Лист1!$U$18:$X$18</c:f>
              <c:numCache>
                <c:formatCode>General</c:formatCode>
                <c:ptCount val="4"/>
                <c:pt idx="0">
                  <c:v>0.9</c:v>
                </c:pt>
                <c:pt idx="1">
                  <c:v>0.81</c:v>
                </c:pt>
                <c:pt idx="2">
                  <c:v>0.61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B0-47EE-91C6-A13153625ACC}"/>
            </c:ext>
          </c:extLst>
        </c:ser>
        <c:ser>
          <c:idx val="3"/>
          <c:order val="3"/>
          <c:tx>
            <c:strRef>
              <c:f>Лист1!$T$19</c:f>
              <c:strCache>
                <c:ptCount val="1"/>
                <c:pt idx="0">
                  <c:v>Реальный стих Богдановича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Лист1!$U$15:$X$15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Лист1!$U$19:$X$19</c:f>
              <c:numCache>
                <c:formatCode>General</c:formatCode>
                <c:ptCount val="4"/>
                <c:pt idx="0">
                  <c:v>0.86</c:v>
                </c:pt>
                <c:pt idx="1">
                  <c:v>0.89</c:v>
                </c:pt>
                <c:pt idx="2">
                  <c:v>0.6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CB0-47EE-91C6-A13153625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124232"/>
        <c:axId val="193124888"/>
      </c:lineChart>
      <c:catAx>
        <c:axId val="19312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124888"/>
        <c:crosses val="autoZero"/>
        <c:auto val="1"/>
        <c:lblAlgn val="ctr"/>
        <c:lblOffset val="100"/>
        <c:noMultiLvlLbl val="0"/>
      </c:catAx>
      <c:valAx>
        <c:axId val="1931248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124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Лист1!$F$78</c:f>
              <c:strCache>
                <c:ptCount val="1"/>
                <c:pt idx="0">
                  <c:v>Я4 Богданович (бел.)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Лист1!$G$77:$J$77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Лист1!$G$78:$J$78</c:f>
              <c:numCache>
                <c:formatCode>General</c:formatCode>
                <c:ptCount val="4"/>
                <c:pt idx="0">
                  <c:v>0.86</c:v>
                </c:pt>
                <c:pt idx="1">
                  <c:v>0.89</c:v>
                </c:pt>
                <c:pt idx="2">
                  <c:v>0.62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36-4D02-820D-516EC214B1A4}"/>
            </c:ext>
          </c:extLst>
        </c:ser>
        <c:ser>
          <c:idx val="1"/>
          <c:order val="1"/>
          <c:tx>
            <c:strRef>
              <c:f>Лист1!$F$79</c:f>
              <c:strCache>
                <c:ptCount val="1"/>
                <c:pt idx="0">
                  <c:v>Я4 Богданович (рус.)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Лист1!$G$77:$J$77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Лист1!$G$79:$J$79</c:f>
              <c:numCache>
                <c:formatCode>General</c:formatCode>
                <c:ptCount val="4"/>
                <c:pt idx="0">
                  <c:v>0.88600000000000001</c:v>
                </c:pt>
                <c:pt idx="1">
                  <c:v>0.77500000000000002</c:v>
                </c:pt>
                <c:pt idx="2">
                  <c:v>0.61099999999999999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36-4D02-820D-516EC214B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6283008"/>
        <c:axId val="356286944"/>
      </c:lineChart>
      <c:catAx>
        <c:axId val="35628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6286944"/>
        <c:crosses val="autoZero"/>
        <c:auto val="1"/>
        <c:lblAlgn val="ctr"/>
        <c:lblOffset val="100"/>
        <c:noMultiLvlLbl val="0"/>
      </c:catAx>
      <c:valAx>
        <c:axId val="356286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628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Лист1!$B$8</c:f>
              <c:strCache>
                <c:ptCount val="1"/>
                <c:pt idx="0">
                  <c:v>Языковая модель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Лист1!$A$9:$A$12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Лист1!$B$9:$B$12</c:f>
              <c:numCache>
                <c:formatCode>General</c:formatCode>
                <c:ptCount val="4"/>
                <c:pt idx="0">
                  <c:v>0.81499999999999995</c:v>
                </c:pt>
                <c:pt idx="1">
                  <c:v>0.629</c:v>
                </c:pt>
                <c:pt idx="2">
                  <c:v>0.48599999999999999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20-4071-AA15-1A6CD322AF98}"/>
            </c:ext>
          </c:extLst>
        </c:ser>
        <c:ser>
          <c:idx val="1"/>
          <c:order val="1"/>
          <c:tx>
            <c:strRef>
              <c:f>Лист1!$C$8</c:f>
              <c:strCache>
                <c:ptCount val="1"/>
                <c:pt idx="0">
                  <c:v>Реальный стих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Лист1!$A$9:$A$12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Лист1!$C$9:$C$12</c:f>
              <c:numCache>
                <c:formatCode>General</c:formatCode>
                <c:ptCount val="4"/>
                <c:pt idx="0">
                  <c:v>0.88600000000000001</c:v>
                </c:pt>
                <c:pt idx="1">
                  <c:v>0.77500000000000002</c:v>
                </c:pt>
                <c:pt idx="2">
                  <c:v>0.61099999999999999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20-4071-AA15-1A6CD322A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7774864"/>
        <c:axId val="337782080"/>
      </c:lineChart>
      <c:catAx>
        <c:axId val="33777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7782080"/>
        <c:crosses val="autoZero"/>
        <c:auto val="1"/>
        <c:lblAlgn val="ctr"/>
        <c:lblOffset val="100"/>
        <c:noMultiLvlLbl val="0"/>
      </c:catAx>
      <c:valAx>
        <c:axId val="337782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777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ЯМ, РМ и реального стиха (бел.) </a:t>
            </a:r>
          </a:p>
        </c:rich>
      </c:tx>
      <c:layout>
        <c:manualLayout>
          <c:xMode val="edge"/>
          <c:yMode val="edge"/>
          <c:x val="0.28949995256617017"/>
          <c:y val="1.38384350001262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Sheet1!$Z$146</c:f>
              <c:strCache>
                <c:ptCount val="1"/>
                <c:pt idx="0">
                  <c:v>Реальный стих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Sheet1!$AA$145:$AD$145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Sheet1!$AA$146:$AD$146</c:f>
              <c:numCache>
                <c:formatCode>General</c:formatCode>
                <c:ptCount val="4"/>
                <c:pt idx="0">
                  <c:v>0.86</c:v>
                </c:pt>
                <c:pt idx="1">
                  <c:v>0.89</c:v>
                </c:pt>
                <c:pt idx="2">
                  <c:v>0.6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42-4107-B9E6-B66C1A7800A8}"/>
            </c:ext>
          </c:extLst>
        </c:ser>
        <c:ser>
          <c:idx val="1"/>
          <c:order val="1"/>
          <c:tx>
            <c:strRef>
              <c:f>Sheet1!$Z$147</c:f>
              <c:strCache>
                <c:ptCount val="1"/>
                <c:pt idx="0">
                  <c:v>Языковая модель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Sheet1!$AA$145:$AD$145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Sheet1!$AA$147:$AD$147</c:f>
              <c:numCache>
                <c:formatCode>General</c:formatCode>
                <c:ptCount val="4"/>
                <c:pt idx="0">
                  <c:v>0.748</c:v>
                </c:pt>
                <c:pt idx="1">
                  <c:v>0.6</c:v>
                </c:pt>
                <c:pt idx="2">
                  <c:v>0.38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42-4107-B9E6-B66C1A7800A8}"/>
            </c:ext>
          </c:extLst>
        </c:ser>
        <c:ser>
          <c:idx val="2"/>
          <c:order val="2"/>
          <c:tx>
            <c:strRef>
              <c:f>Sheet1!$Z$148</c:f>
              <c:strCache>
                <c:ptCount val="1"/>
                <c:pt idx="0">
                  <c:v>Речевая модель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Sheet1!$AA$145:$AD$145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Sheet1!$AA$148:$AD$148</c:f>
              <c:numCache>
                <c:formatCode>General</c:formatCode>
                <c:ptCount val="4"/>
                <c:pt idx="0">
                  <c:v>0.71</c:v>
                </c:pt>
                <c:pt idx="1">
                  <c:v>0.68</c:v>
                </c:pt>
                <c:pt idx="2">
                  <c:v>0.41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42-4107-B9E6-B66C1A780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7472768"/>
        <c:axId val="547473096"/>
      </c:lineChart>
      <c:catAx>
        <c:axId val="54747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7473096"/>
        <c:crosses val="autoZero"/>
        <c:auto val="1"/>
        <c:lblAlgn val="ctr"/>
        <c:lblOffset val="100"/>
        <c:noMultiLvlLbl val="0"/>
      </c:catAx>
      <c:valAx>
        <c:axId val="5474730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747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Лист1!$B$20</c:f>
              <c:strCache>
                <c:ptCount val="1"/>
                <c:pt idx="0">
                  <c:v>Оригинал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Лист1!$A$21:$A$24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Лист1!$B$21:$B$24</c:f>
              <c:numCache>
                <c:formatCode>General</c:formatCode>
                <c:ptCount val="4"/>
                <c:pt idx="0">
                  <c:v>0.83</c:v>
                </c:pt>
                <c:pt idx="1">
                  <c:v>0.88</c:v>
                </c:pt>
                <c:pt idx="2">
                  <c:v>0.55000000000000004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51-4E8A-AEBC-47840ADD0AAC}"/>
            </c:ext>
          </c:extLst>
        </c:ser>
        <c:ser>
          <c:idx val="1"/>
          <c:order val="1"/>
          <c:tx>
            <c:strRef>
              <c:f>Лист1!$C$20</c:f>
              <c:strCache>
                <c:ptCount val="1"/>
                <c:pt idx="0">
                  <c:v>Переводы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Лист1!$A$21:$A$24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Лист1!$C$21:$C$24</c:f>
              <c:numCache>
                <c:formatCode>General</c:formatCode>
                <c:ptCount val="4"/>
                <c:pt idx="0">
                  <c:v>0.84</c:v>
                </c:pt>
                <c:pt idx="1">
                  <c:v>0.92</c:v>
                </c:pt>
                <c:pt idx="2">
                  <c:v>0.52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51-4E8A-AEBC-47840ADD0A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55626576"/>
        <c:axId val="1455626992"/>
      </c:lineChart>
      <c:catAx>
        <c:axId val="145562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5626992"/>
        <c:crosses val="autoZero"/>
        <c:auto val="1"/>
        <c:lblAlgn val="ctr"/>
        <c:lblOffset val="100"/>
        <c:noMultiLvlLbl val="0"/>
      </c:catAx>
      <c:valAx>
        <c:axId val="14556269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5562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Богдановича стихотворения "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Asra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Гейне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Sheet1!$L$187</c:f>
              <c:strCache>
                <c:ptCount val="1"/>
                <c:pt idx="0">
                  <c:v>Азра (1909)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Sheet1!$M$186:$P$186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Sheet1!$M$187:$P$187</c:f>
              <c:numCache>
                <c:formatCode>General</c:formatCode>
                <c:ptCount val="4"/>
                <c:pt idx="0">
                  <c:v>0.312</c:v>
                </c:pt>
                <c:pt idx="1">
                  <c:v>0.93700000000000006</c:v>
                </c:pt>
                <c:pt idx="2">
                  <c:v>0.625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00-4895-A008-21EBB5B9A91D}"/>
            </c:ext>
          </c:extLst>
        </c:ser>
        <c:ser>
          <c:idx val="1"/>
          <c:order val="1"/>
          <c:tx>
            <c:strRef>
              <c:f>Sheet1!$L$188</c:f>
              <c:strCache>
                <c:ptCount val="1"/>
                <c:pt idx="0">
                  <c:v>Der Asra (1851)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Sheet1!$M$186:$P$186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Sheet1!$M$188:$P$188</c:f>
              <c:numCache>
                <c:formatCode>General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0.93700000000000006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00-4895-A008-21EBB5B9A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713352"/>
        <c:axId val="226714336"/>
      </c:lineChart>
      <c:catAx>
        <c:axId val="22671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714336"/>
        <c:crosses val="autoZero"/>
        <c:auto val="1"/>
        <c:lblAlgn val="ctr"/>
        <c:lblOffset val="100"/>
        <c:noMultiLvlLbl val="0"/>
      </c:catAx>
      <c:valAx>
        <c:axId val="2267143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713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Богдановича стихотворения "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Heinrich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Гейне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Sheet1!$I$88</c:f>
              <c:strCache>
                <c:ptCount val="1"/>
                <c:pt idx="0">
                  <c:v>Генрых (1909)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Sheet1!$J$87:$M$87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Sheet1!$J$88:$M$88</c:f>
              <c:numCache>
                <c:formatCode>General</c:formatCode>
                <c:ptCount val="4"/>
                <c:pt idx="0">
                  <c:v>0.5</c:v>
                </c:pt>
                <c:pt idx="1">
                  <c:v>0.95799999999999996</c:v>
                </c:pt>
                <c:pt idx="2">
                  <c:v>0.7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7B-4ED7-94D7-2AB81AA2BEDA}"/>
            </c:ext>
          </c:extLst>
        </c:ser>
        <c:ser>
          <c:idx val="1"/>
          <c:order val="1"/>
          <c:tx>
            <c:strRef>
              <c:f>Sheet1!$I$89</c:f>
              <c:strCache>
                <c:ptCount val="1"/>
                <c:pt idx="0">
                  <c:v>Heinrich (1844)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Sheet1!$J$87:$M$87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Sheet1!$J$89:$M$89</c:f>
              <c:numCache>
                <c:formatCode>General</c:formatCode>
                <c:ptCount val="4"/>
                <c:pt idx="0">
                  <c:v>0.33300000000000002</c:v>
                </c:pt>
                <c:pt idx="1">
                  <c:v>1</c:v>
                </c:pt>
                <c:pt idx="2">
                  <c:v>0.75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7B-4ED7-94D7-2AB81AA2B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1764584"/>
        <c:axId val="541763272"/>
      </c:lineChart>
      <c:catAx>
        <c:axId val="54176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1763272"/>
        <c:crosses val="autoZero"/>
        <c:auto val="1"/>
        <c:lblAlgn val="ctr"/>
        <c:lblOffset val="100"/>
        <c:noMultiLvlLbl val="0"/>
      </c:catAx>
      <c:valAx>
        <c:axId val="5417632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1764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9A304-65F7-4CA4-8859-2472A5748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8EFA0D-CB18-4C5D-AADC-E16457022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A19984-2630-4EE8-B81D-B20ECBB0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88E9-9179-4AEC-BFEA-8961360EA36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685763-2B3B-4894-AF8A-46F3DC34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D3ED6E-2172-456C-A29A-49397DF8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7BCC-CF9D-4C77-B4F1-F1A363ADE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98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5764D-ED58-4237-AE73-2823D757A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1B4C53-8986-4F25-9837-18642BEAE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E8CA50-63F3-4CCB-A2E4-AEC3CA6F5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88E9-9179-4AEC-BFEA-8961360EA36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749B36-C260-4E3A-B52D-20881A41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7C7BC-2ACE-4602-9A32-66D61360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7BCC-CF9D-4C77-B4F1-F1A363ADE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7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C105BD-62C7-43B1-A4E6-BDD64380B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3ADBBC-31BD-4AD1-802F-2CCCF6344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EF691C-0A11-4BD6-82E3-873677F3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88E9-9179-4AEC-BFEA-8961360EA36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E96DF3-48ED-492E-8D77-6813F5DC2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88719C-9F5C-4347-8852-55E24370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7BCC-CF9D-4C77-B4F1-F1A363ADE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21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14C22-ECB0-44F0-97E3-1DCF6449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4EFBE5-7998-4531-953E-D0734BE90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E0B9EB-2D5B-4D81-B1BE-9410847E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88E9-9179-4AEC-BFEA-8961360EA36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E5A9A-0BEB-4007-B474-5CF8840E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E07CD-83B9-487D-A955-39F8595C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7BCC-CF9D-4C77-B4F1-F1A363ADE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0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18B73-4116-4478-88C4-211BB607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50914-4004-4F10-BB8C-1914FD181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27FCFF-14E0-4160-BDE1-804001ABD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88E9-9179-4AEC-BFEA-8961360EA36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8FA1B1-47BF-4AD4-BB23-1E8EDD64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240EAD-7045-4626-BF35-5B1B209E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7BCC-CF9D-4C77-B4F1-F1A363ADE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86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28C42-CF87-4908-8413-8B8F3B39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906A6-7FEF-4251-BB08-477114C0F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3033D8-7040-4E33-9431-593BD8B00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FCAE49-C2C1-4AF7-9437-5D3F89DD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88E9-9179-4AEC-BFEA-8961360EA36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39F05E-5C79-46D4-A9ED-825DFB1D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0E4E8A-1683-4B3D-9CAB-F65A3CE2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7BCC-CF9D-4C77-B4F1-F1A363ADE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67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AB5ED-49D3-444B-834D-E71A60B6C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FB3605-696D-45D6-913E-F5DA4373C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A583FC-CC24-4AF6-8D6E-D11A6BB54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D41454-CABF-43D5-8FD9-1A470515F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FFF356-FB63-4752-AAC0-0AD553D84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B2039D-C70E-469E-9F1E-DAE9491C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88E9-9179-4AEC-BFEA-8961360EA36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10E3AB-82EB-4220-89B5-A14170E9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365833-1A76-42A7-9F1F-F01565F8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7BCC-CF9D-4C77-B4F1-F1A363ADE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4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07A0A-A58E-4B1B-BBAE-8F555AB7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8487D7-9DD0-4BDC-8F79-B7242046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88E9-9179-4AEC-BFEA-8961360EA36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A4A0B3-AD83-4E8F-B387-D86A0107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999A2C-72B8-4EE4-9E6A-15BC7B53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7BCC-CF9D-4C77-B4F1-F1A363ADE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2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95725E-2389-4DC3-BF9C-AE5E9F65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88E9-9179-4AEC-BFEA-8961360EA36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31C860-BA85-4BA2-9059-E9EA32AA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BE16A4-7794-4031-880B-3FD27CE6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7BCC-CF9D-4C77-B4F1-F1A363ADE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53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F9BE4-EEEE-4652-AA95-3BDE51484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42D801-D8E3-491D-8AC5-824CC9143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072A97-11E5-4E26-9127-4E38A5903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6985B-2895-418A-9E71-3CBCC0CA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88E9-9179-4AEC-BFEA-8961360EA36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ED5B89-7A92-4B41-9AD3-F379FEA59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BCDA4D-E2BB-4EC5-8744-2C999CE9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7BCC-CF9D-4C77-B4F1-F1A363ADE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9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A6B2C-58FE-4534-B73B-A362ECD9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9F5B15-76EE-4574-ABCD-DF7AC77D8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0B4027-F6BA-41C4-935C-5AAD4477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81C07E-F6A2-4F5B-B38B-0D1038802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88E9-9179-4AEC-BFEA-8961360EA36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DA06E6-0989-427F-8E98-5EF08190E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8602B4-E941-4F0B-9CB8-B375A359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7BCC-CF9D-4C77-B4F1-F1A363ADE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2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5FD32-E84A-4E5B-9F40-66ED669CE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F906BC-6AE0-4B17-B825-EC6FFE2B2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9E5DB8-7FDD-4A9D-B7E9-1970D587D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888E9-9179-4AEC-BFEA-8961360EA36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30B44B-5050-4D4E-B023-9234CC8D5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D74DE1-1189-4554-AB51-819CEBCD2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47BCC-CF9D-4C77-B4F1-F1A363ADE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09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809B2-EFB9-491B-BA28-2BE49D96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9243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компьютерного исследования ритмики оригиналов и переводов Максима Богдановича 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2DC44D-1CBA-472A-909E-F400B4AE4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52757"/>
            <a:ext cx="9144000" cy="165576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Подберезникова Александра Дмитриевна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НИУ ВШЭ (СПб)</a:t>
            </a:r>
          </a:p>
        </p:txBody>
      </p:sp>
    </p:spTree>
    <p:extLst>
      <p:ext uri="{BB962C8B-B14F-4D97-AF65-F5344CB8AC3E}">
        <p14:creationId xmlns:p14="http://schemas.microsoft.com/office/powerpoint/2010/main" val="1647755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857250" y="528638"/>
          <a:ext cx="10934700" cy="4448174"/>
        </p:xfrm>
        <a:graphic>
          <a:graphicData uri="http://schemas.openxmlformats.org/drawingml/2006/table">
            <a:tbl>
              <a:tblPr firstRow="1" firstCol="1" bandRow="1"/>
              <a:tblGrid>
                <a:gridCol w="5004367">
                  <a:extLst>
                    <a:ext uri="{9D8B030D-6E8A-4147-A177-3AD203B41FA5}">
                      <a16:colId xmlns:a16="http://schemas.microsoft.com/office/drawing/2014/main" val="3255576971"/>
                    </a:ext>
                  </a:extLst>
                </a:gridCol>
                <a:gridCol w="5930333">
                  <a:extLst>
                    <a:ext uri="{9D8B030D-6E8A-4147-A177-3AD203B41FA5}">
                      <a16:colId xmlns:a16="http://schemas.microsoft.com/office/drawing/2014/main" val="3090913070"/>
                    </a:ext>
                  </a:extLst>
                </a:gridCol>
              </a:tblGrid>
              <a:tr h="44481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Возера</a:t>
                      </a:r>
                      <a:b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Стаяў калісь тут бор стары,</a:t>
                      </a:r>
                      <a:b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 жыў лясун у тым бары.</a:t>
                      </a:r>
                      <a:b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Зрубалі бор. — лясун загінуў.</a:t>
                      </a:r>
                      <a:b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 след яго ад той пары:</a:t>
                      </a:r>
                      <a:b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Свае люстэрка ен пакінуў.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Озеро</a:t>
                      </a:r>
                      <a:b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Тут рос густой, суровый бор,</a:t>
                      </a:r>
                      <a:b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леший жил; когда ж топор</a:t>
                      </a:r>
                      <a:b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бору раздался, — леший сгинул</a:t>
                      </a:r>
                      <a:b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И, уж невиданный с тех пор.</a:t>
                      </a:r>
                      <a:b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Нам зеркальце свое покинул.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120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06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8" y="292376"/>
            <a:ext cx="5157787" cy="823912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Касцёл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св. Анны ў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39787" y="1276870"/>
            <a:ext cx="5157787" cy="514852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залячыць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сэрцы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раны,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Забыць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цяжкі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глум,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Прыйдзіце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да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касцёла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Анны,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знікнуць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цяжкіх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легка да тары, як красна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Узносіць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свае!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стройны ў небе ясна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Ізломам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дзіўным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вастрыя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высока,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тонка ў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тнуць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ўжо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здаецца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Яны ў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паветры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паплывуць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быццам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грубаю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зямлёю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Расстаўся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стройны,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лёгкі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гмах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Івось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чаруючы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красою,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Уступае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блакітны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Глядзіш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 і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ціхнуць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сэрца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раны,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забывает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глум.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Прыйдзіце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касцёла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Анны,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знікне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горач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цяжкіх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200" y="292376"/>
            <a:ext cx="5183188" cy="82391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Костел Св. Анны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Вильне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074677" y="1220240"/>
            <a:ext cx="5378234" cy="50873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заживить на сердце раны,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освежить усталый ум,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Придите в Вильну к храму Анны,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исчезает горечь дум.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Изломом строгим в небе ясном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Встаёт, как вырезной, колосс.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О, как легко в порыве страстном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башенки свои вознёс.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острия их так высоко,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тонко в глубь небес идут,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миг один, и — видит око —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средь сини ввысь плывут.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будто с грубою землёю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Простясь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 в небе потонуть,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стройный лёгкою стопою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лазури пролагает путь.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Глядишь — и тихнут сердца раны,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Нисходит мир в усталый ум.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Придите в Вильну к храму Анны!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исчезает горечь дум.</a:t>
            </a:r>
          </a:p>
        </p:txBody>
      </p:sp>
    </p:spTree>
    <p:extLst>
      <p:ext uri="{BB962C8B-B14F-4D97-AF65-F5344CB8AC3E}">
        <p14:creationId xmlns:p14="http://schemas.microsoft.com/office/powerpoint/2010/main" val="80405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F831B9D1-E5CE-4925-A369-04CD75BD1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737361"/>
            <a:ext cx="5996940" cy="4398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[18] : Form 13 (-\---\-\---\ ): </a:t>
            </a:r>
            <a:r>
              <a:rPr lang="ru-RU" sz="1800" dirty="0" err="1"/>
              <a:t>Малі</a:t>
            </a:r>
            <a:r>
              <a:rPr lang="ru-RU" sz="1800" dirty="0"/>
              <a:t>&lt;</a:t>
            </a:r>
            <a:r>
              <a:rPr lang="ru-RU" sz="1800" dirty="0" err="1"/>
              <a:t>наўка</a:t>
            </a:r>
            <a:r>
              <a:rPr lang="ru-RU" sz="1800" dirty="0"/>
              <a:t>| </a:t>
            </a:r>
            <a:r>
              <a:rPr lang="ru-RU" sz="1800" dirty="0" err="1"/>
              <a:t>пяе</a:t>
            </a:r>
            <a:r>
              <a:rPr lang="ru-RU" sz="1800" dirty="0"/>
              <a:t>&lt;| і </a:t>
            </a:r>
            <a:r>
              <a:rPr lang="ru-RU" sz="1800" dirty="0" err="1"/>
              <a:t>сту</a:t>
            </a:r>
            <a:r>
              <a:rPr lang="ru-RU" sz="1800" dirty="0"/>
              <a:t>&lt;</a:t>
            </a:r>
            <a:r>
              <a:rPr lang="ru-RU" sz="1800" dirty="0" err="1"/>
              <a:t>кае</a:t>
            </a:r>
            <a:r>
              <a:rPr lang="ru-RU" sz="1800" dirty="0"/>
              <a:t>| </a:t>
            </a:r>
            <a:r>
              <a:rPr lang="ru-RU" sz="1800" dirty="0" err="1"/>
              <a:t>жаўна</a:t>
            </a:r>
            <a:r>
              <a:rPr lang="ru-RU" sz="1800" dirty="0"/>
              <a:t>&lt;.|</a:t>
            </a:r>
          </a:p>
          <a:p>
            <a:pPr marL="0" indent="0">
              <a:buNone/>
            </a:pPr>
            <a:r>
              <a:rPr lang="ru-RU" sz="1800" dirty="0"/>
              <a:t>[19] : </a:t>
            </a:r>
            <a:r>
              <a:rPr lang="de-DE" sz="1800" dirty="0"/>
              <a:t>Form 4 (-\-\---\-\-\-): </a:t>
            </a:r>
            <a:r>
              <a:rPr lang="ru-RU" sz="1800" dirty="0"/>
              <a:t>І </a:t>
            </a:r>
            <a:r>
              <a:rPr lang="ru-RU" sz="1800" dirty="0" err="1"/>
              <a:t>зно</a:t>
            </a:r>
            <a:r>
              <a:rPr lang="ru-RU" sz="1800" dirty="0"/>
              <a:t>&lt;ў| </a:t>
            </a:r>
            <a:r>
              <a:rPr lang="ru-RU" sz="1800" dirty="0" err="1"/>
              <a:t>ён</a:t>
            </a:r>
            <a:r>
              <a:rPr lang="ru-RU" sz="1800" dirty="0"/>
              <a:t> </a:t>
            </a:r>
            <a:r>
              <a:rPr lang="ru-RU" sz="1800" dirty="0" err="1"/>
              <a:t>схі</a:t>
            </a:r>
            <a:r>
              <a:rPr lang="ru-RU" sz="1800" dirty="0"/>
              <a:t>&lt;</a:t>
            </a:r>
            <a:r>
              <a:rPr lang="ru-RU" sz="1800" dirty="0" err="1"/>
              <a:t>ліцца</a:t>
            </a:r>
            <a:r>
              <a:rPr lang="ru-RU" sz="1800" dirty="0"/>
              <a:t>,| </a:t>
            </a:r>
            <a:r>
              <a:rPr lang="ru-RU" sz="1800" dirty="0" err="1"/>
              <a:t>заста</a:t>
            </a:r>
            <a:r>
              <a:rPr lang="ru-RU" sz="1800" dirty="0"/>
              <a:t>&lt;</a:t>
            </a:r>
            <a:r>
              <a:rPr lang="ru-RU" sz="1800" dirty="0" err="1"/>
              <a:t>ўку</a:t>
            </a:r>
            <a:r>
              <a:rPr lang="ru-RU" sz="1800" dirty="0"/>
              <a:t>| </a:t>
            </a:r>
            <a:r>
              <a:rPr lang="ru-RU" sz="1800" dirty="0" err="1"/>
              <a:t>зно</a:t>
            </a:r>
            <a:r>
              <a:rPr lang="ru-RU" sz="1800" dirty="0"/>
              <a:t>&lt;ў| </a:t>
            </a:r>
            <a:r>
              <a:rPr lang="ru-RU" sz="1800" dirty="0" err="1"/>
              <a:t>выво</a:t>
            </a:r>
            <a:r>
              <a:rPr lang="ru-RU" sz="1800" dirty="0"/>
              <a:t>&lt;</a:t>
            </a:r>
            <a:r>
              <a:rPr lang="ru-RU" sz="1800" dirty="0" err="1"/>
              <a:t>дзіць</a:t>
            </a:r>
            <a:r>
              <a:rPr lang="ru-RU" sz="1800" dirty="0"/>
              <a:t>|</a:t>
            </a:r>
          </a:p>
          <a:p>
            <a:pPr marL="0" indent="0">
              <a:buNone/>
            </a:pPr>
            <a:r>
              <a:rPr lang="ru-RU" sz="1800" dirty="0"/>
              <a:t>[20] : </a:t>
            </a:r>
            <a:r>
              <a:rPr lang="de-DE" sz="1800" dirty="0"/>
              <a:t>Form 3 (-\---\-\-\-\-): </a:t>
            </a:r>
            <a:r>
              <a:rPr lang="ru-RU" sz="1800" dirty="0" err="1"/>
              <a:t>Няя</a:t>
            </a:r>
            <a:r>
              <a:rPr lang="ru-RU" sz="1800" dirty="0"/>
              <a:t>&lt;</a:t>
            </a:r>
            <a:r>
              <a:rPr lang="ru-RU" sz="1800" dirty="0" err="1"/>
              <a:t>ркім</a:t>
            </a:r>
            <a:r>
              <a:rPr lang="ru-RU" sz="1800" dirty="0"/>
              <a:t>| </a:t>
            </a:r>
            <a:r>
              <a:rPr lang="ru-RU" sz="1800" dirty="0" err="1"/>
              <a:t>серабро</a:t>
            </a:r>
            <a:r>
              <a:rPr lang="ru-RU" sz="1800" dirty="0"/>
              <a:t>&lt;м;| </a:t>
            </a:r>
            <a:r>
              <a:rPr lang="ru-RU" sz="1800" dirty="0" err="1"/>
              <a:t>нячу</a:t>
            </a:r>
            <a:r>
              <a:rPr lang="ru-RU" sz="1800" dirty="0"/>
              <a:t>&lt;</a:t>
            </a:r>
            <a:r>
              <a:rPr lang="ru-RU" sz="1800" dirty="0" err="1"/>
              <a:t>тна</a:t>
            </a:r>
            <a:r>
              <a:rPr lang="ru-RU" sz="1800" dirty="0"/>
              <a:t>| </a:t>
            </a:r>
            <a:r>
              <a:rPr lang="ru-RU" sz="1800" dirty="0" err="1"/>
              <a:t>дзе</a:t>
            </a:r>
            <a:r>
              <a:rPr lang="ru-RU" sz="1800" dirty="0"/>
              <a:t>&lt;</a:t>
            </a:r>
            <a:r>
              <a:rPr lang="ru-RU" sz="1800" dirty="0" err="1"/>
              <a:t>нь</a:t>
            </a:r>
            <a:r>
              <a:rPr lang="ru-RU" sz="1800" dirty="0"/>
              <a:t>| </a:t>
            </a:r>
            <a:r>
              <a:rPr lang="ru-RU" sz="1800" dirty="0" err="1"/>
              <a:t>прахо</a:t>
            </a:r>
            <a:r>
              <a:rPr lang="ru-RU" sz="1800" dirty="0"/>
              <a:t>&lt;</a:t>
            </a:r>
            <a:r>
              <a:rPr lang="ru-RU" sz="1800" dirty="0" err="1"/>
              <a:t>дзіць</a:t>
            </a:r>
            <a:r>
              <a:rPr lang="ru-RU" sz="1800" dirty="0"/>
              <a:t>|</a:t>
            </a:r>
          </a:p>
          <a:p>
            <a:pPr marL="0" indent="0">
              <a:buNone/>
            </a:pPr>
            <a:r>
              <a:rPr lang="ru-RU" sz="1800" dirty="0"/>
              <a:t>[21] : </a:t>
            </a:r>
            <a:r>
              <a:rPr lang="de-DE" sz="1800" dirty="0"/>
              <a:t>Form 6 (-\-\-\-\---\ ): </a:t>
            </a:r>
            <a:r>
              <a:rPr lang="ru-RU" sz="1800" dirty="0" err="1"/>
              <a:t>Ўжо</a:t>
            </a:r>
            <a:r>
              <a:rPr lang="ru-RU" sz="1800" dirty="0"/>
              <a:t> </a:t>
            </a:r>
            <a:r>
              <a:rPr lang="ru-RU" sz="1800" dirty="0" err="1"/>
              <a:t>ху</a:t>
            </a:r>
            <a:r>
              <a:rPr lang="ru-RU" sz="1800" dirty="0"/>
              <a:t>&lt;</a:t>
            </a:r>
            <a:r>
              <a:rPr lang="ru-RU" sz="1800" dirty="0" err="1"/>
              <a:t>тка</a:t>
            </a:r>
            <a:r>
              <a:rPr lang="ru-RU" sz="1800" dirty="0"/>
              <a:t>| </a:t>
            </a:r>
            <a:r>
              <a:rPr lang="ru-RU" sz="1800" dirty="0" err="1"/>
              <a:t>бу</a:t>
            </a:r>
            <a:r>
              <a:rPr lang="ru-RU" sz="1800" dirty="0"/>
              <a:t>&lt;</a:t>
            </a:r>
            <a:r>
              <a:rPr lang="ru-RU" sz="1800" dirty="0" err="1"/>
              <a:t>дзе</a:t>
            </a:r>
            <a:r>
              <a:rPr lang="ru-RU" sz="1800" dirty="0"/>
              <a:t>| но&lt;ч| і </a:t>
            </a:r>
            <a:r>
              <a:rPr lang="ru-RU" sz="1800" dirty="0" err="1"/>
              <a:t>пе</a:t>
            </a:r>
            <a:r>
              <a:rPr lang="ru-RU" sz="1800" dirty="0"/>
              <a:t>&lt;</a:t>
            </a:r>
            <a:r>
              <a:rPr lang="ru-RU" sz="1800" dirty="0" err="1"/>
              <a:t>ршая</a:t>
            </a:r>
            <a:r>
              <a:rPr lang="ru-RU" sz="1800" dirty="0"/>
              <a:t>| </a:t>
            </a:r>
            <a:r>
              <a:rPr lang="ru-RU" sz="1800" dirty="0" err="1">
                <a:highlight>
                  <a:srgbClr val="FFFF00"/>
                </a:highlight>
              </a:rPr>
              <a:t>гвязда</a:t>
            </a:r>
            <a:r>
              <a:rPr lang="ru-RU" sz="1800" dirty="0">
                <a:highlight>
                  <a:srgbClr val="FFFF00"/>
                </a:highlight>
              </a:rPr>
              <a:t>&lt;|</a:t>
            </a:r>
          </a:p>
          <a:p>
            <a:pPr marL="0" indent="0">
              <a:buNone/>
            </a:pPr>
            <a:r>
              <a:rPr lang="ru-RU" sz="1800" dirty="0"/>
              <a:t>[22] : </a:t>
            </a:r>
            <a:r>
              <a:rPr lang="de-DE" sz="1800" dirty="0"/>
              <a:t>Form 10 (---\-\-\---\ ): </a:t>
            </a:r>
            <a:r>
              <a:rPr lang="ru-RU" sz="1800" dirty="0" err="1"/>
              <a:t>Благаславі</a:t>
            </a:r>
            <a:r>
              <a:rPr lang="ru-RU" sz="1800" dirty="0"/>
              <a:t>&lt;</a:t>
            </a:r>
            <a:r>
              <a:rPr lang="ru-RU" sz="1800" dirty="0" err="1"/>
              <a:t>ць</a:t>
            </a:r>
            <a:r>
              <a:rPr lang="ru-RU" sz="1800" dirty="0"/>
              <a:t>| </a:t>
            </a:r>
            <a:r>
              <a:rPr lang="ru-RU" sz="1800" dirty="0" err="1"/>
              <a:t>кане</a:t>
            </a:r>
            <a:r>
              <a:rPr lang="ru-RU" sz="1800" dirty="0"/>
              <a:t>&lt;ц| </a:t>
            </a:r>
            <a:r>
              <a:rPr lang="ru-RU" sz="1800" dirty="0" err="1"/>
              <a:t>прыго</a:t>
            </a:r>
            <a:r>
              <a:rPr lang="ru-RU" sz="1800" dirty="0"/>
              <a:t>&lt;</a:t>
            </a:r>
            <a:r>
              <a:rPr lang="ru-RU" sz="1800" dirty="0" err="1"/>
              <a:t>жага</a:t>
            </a:r>
            <a:r>
              <a:rPr lang="ru-RU" sz="1800" dirty="0"/>
              <a:t>| труда&lt;.| </a:t>
            </a:r>
          </a:p>
          <a:p>
            <a:endParaRPr lang="ru-RU" sz="1800" dirty="0"/>
          </a:p>
        </p:txBody>
      </p:sp>
      <p:sp>
        <p:nvSpPr>
          <p:cNvPr id="8" name="Объект 6">
            <a:extLst>
              <a:ext uri="{FF2B5EF4-FFF2-40B4-BE49-F238E27FC236}">
                <a16:creationId xmlns:a16="http://schemas.microsoft.com/office/drawing/2014/main" id="{D08DCD1F-0430-4986-A063-6E988854A7BA}"/>
              </a:ext>
            </a:extLst>
          </p:cNvPr>
          <p:cNvSpPr txBox="1">
            <a:spLocks/>
          </p:cNvSpPr>
          <p:nvPr/>
        </p:nvSpPr>
        <p:spPr>
          <a:xfrm>
            <a:off x="6238240" y="1707038"/>
            <a:ext cx="6177280" cy="3443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[18] : </a:t>
            </a:r>
            <a:r>
              <a:rPr lang="de-DE" sz="1800" dirty="0"/>
              <a:t>Form</a:t>
            </a:r>
            <a:r>
              <a:rPr lang="ru-RU" sz="1800" dirty="0"/>
              <a:t> 13 (-\---\-\---\ ): Мали&lt;</a:t>
            </a:r>
            <a:r>
              <a:rPr lang="ru-RU" sz="1800" dirty="0" err="1"/>
              <a:t>новка</a:t>
            </a:r>
            <a:r>
              <a:rPr lang="ru-RU" sz="1800" dirty="0"/>
              <a:t>| </a:t>
            </a:r>
            <a:r>
              <a:rPr lang="ru-RU" sz="1800" dirty="0" err="1"/>
              <a:t>пое</a:t>
            </a:r>
            <a:r>
              <a:rPr lang="ru-RU" sz="1800" dirty="0"/>
              <a:t>&lt;т| и </a:t>
            </a:r>
            <a:r>
              <a:rPr lang="ru-RU" sz="1800" dirty="0" err="1"/>
              <a:t>сту</a:t>
            </a:r>
            <a:r>
              <a:rPr lang="ru-RU" sz="1800" dirty="0"/>
              <a:t>&lt;</a:t>
            </a:r>
            <a:r>
              <a:rPr lang="ru-RU" sz="1800" dirty="0" err="1"/>
              <a:t>кает</a:t>
            </a:r>
            <a:r>
              <a:rPr lang="ru-RU" sz="1800" dirty="0"/>
              <a:t>| желна&lt;.|</a:t>
            </a:r>
          </a:p>
          <a:p>
            <a:pPr marL="0" indent="0">
              <a:buNone/>
            </a:pPr>
            <a:r>
              <a:rPr lang="ru-RU" sz="1800" dirty="0"/>
              <a:t>[19] : </a:t>
            </a:r>
            <a:r>
              <a:rPr lang="de-DE" sz="1800" dirty="0"/>
              <a:t>Form</a:t>
            </a:r>
            <a:r>
              <a:rPr lang="ru-RU" sz="1800" dirty="0"/>
              <a:t> 4 (-\-\---\-\-\-): И </a:t>
            </a:r>
            <a:r>
              <a:rPr lang="ru-RU" sz="1800" dirty="0" err="1"/>
              <a:t>вно</a:t>
            </a:r>
            <a:r>
              <a:rPr lang="ru-RU" sz="1800" dirty="0"/>
              <a:t>&lt;</a:t>
            </a:r>
            <a:r>
              <a:rPr lang="ru-RU" sz="1800" dirty="0" err="1"/>
              <a:t>вь</a:t>
            </a:r>
            <a:r>
              <a:rPr lang="ru-RU" sz="1800" dirty="0"/>
              <a:t>| он </a:t>
            </a:r>
            <a:r>
              <a:rPr lang="ru-RU" sz="1800" dirty="0" err="1"/>
              <a:t>скло</a:t>
            </a:r>
            <a:r>
              <a:rPr lang="ru-RU" sz="1800" dirty="0"/>
              <a:t>&lt;</a:t>
            </a:r>
            <a:r>
              <a:rPr lang="ru-RU" sz="1800" dirty="0" err="1"/>
              <a:t>нится</a:t>
            </a:r>
            <a:r>
              <a:rPr lang="ru-RU" sz="1800" dirty="0"/>
              <a:t>,| </a:t>
            </a:r>
            <a:r>
              <a:rPr lang="ru-RU" sz="1800" dirty="0" err="1"/>
              <a:t>заста</a:t>
            </a:r>
            <a:r>
              <a:rPr lang="ru-RU" sz="1800" dirty="0"/>
              <a:t>&lt;</a:t>
            </a:r>
            <a:r>
              <a:rPr lang="ru-RU" sz="1800" dirty="0" err="1"/>
              <a:t>вку</a:t>
            </a:r>
            <a:r>
              <a:rPr lang="ru-RU" sz="1800" dirty="0"/>
              <a:t>| </a:t>
            </a:r>
            <a:r>
              <a:rPr lang="ru-RU" sz="1800" dirty="0" err="1"/>
              <a:t>вно</a:t>
            </a:r>
            <a:r>
              <a:rPr lang="ru-RU" sz="1800" dirty="0"/>
              <a:t>&lt;</a:t>
            </a:r>
            <a:r>
              <a:rPr lang="ru-RU" sz="1800" dirty="0" err="1"/>
              <a:t>вь</a:t>
            </a:r>
            <a:r>
              <a:rPr lang="ru-RU" sz="1800" dirty="0"/>
              <a:t>| </a:t>
            </a:r>
            <a:r>
              <a:rPr lang="ru-RU" sz="1800" dirty="0" err="1"/>
              <a:t>выво</a:t>
            </a:r>
            <a:r>
              <a:rPr lang="ru-RU" sz="1800" dirty="0"/>
              <a:t>&lt;</a:t>
            </a:r>
            <a:r>
              <a:rPr lang="ru-RU" sz="1800" dirty="0" err="1"/>
              <a:t>дит</a:t>
            </a:r>
            <a:r>
              <a:rPr lang="ru-RU" sz="1800" dirty="0"/>
              <a:t>|</a:t>
            </a:r>
          </a:p>
          <a:p>
            <a:pPr marL="0" indent="0">
              <a:buNone/>
            </a:pPr>
            <a:r>
              <a:rPr lang="ru-RU" sz="1800" dirty="0"/>
              <a:t>[20] : </a:t>
            </a:r>
            <a:r>
              <a:rPr lang="de-DE" sz="1800" dirty="0"/>
              <a:t>Form</a:t>
            </a:r>
            <a:r>
              <a:rPr lang="ru-RU" sz="1800" dirty="0"/>
              <a:t> 3 (-\---\-\-\-\-): </a:t>
            </a:r>
            <a:r>
              <a:rPr lang="ru-RU" sz="1800" dirty="0" err="1"/>
              <a:t>Нея</a:t>
            </a:r>
            <a:r>
              <a:rPr lang="ru-RU" sz="1800" dirty="0"/>
              <a:t>&lt;</a:t>
            </a:r>
            <a:r>
              <a:rPr lang="ru-RU" sz="1800" dirty="0" err="1"/>
              <a:t>рким</a:t>
            </a:r>
            <a:r>
              <a:rPr lang="ru-RU" sz="1800" dirty="0"/>
              <a:t>| серебро&lt;м;| </a:t>
            </a:r>
            <a:r>
              <a:rPr lang="ru-RU" sz="1800" dirty="0" err="1"/>
              <a:t>неслы</a:t>
            </a:r>
            <a:r>
              <a:rPr lang="ru-RU" sz="1800" dirty="0"/>
              <a:t>&lt;</a:t>
            </a:r>
            <a:r>
              <a:rPr lang="ru-RU" sz="1800" dirty="0" err="1"/>
              <a:t>шно</a:t>
            </a:r>
            <a:r>
              <a:rPr lang="ru-RU" sz="1800" dirty="0"/>
              <a:t>| де&lt;</a:t>
            </a:r>
            <a:r>
              <a:rPr lang="ru-RU" sz="1800" dirty="0" err="1"/>
              <a:t>нь</a:t>
            </a:r>
            <a:r>
              <a:rPr lang="ru-RU" sz="1800" dirty="0"/>
              <a:t>| </a:t>
            </a:r>
            <a:r>
              <a:rPr lang="ru-RU" sz="1800" dirty="0" err="1"/>
              <a:t>прохо</a:t>
            </a:r>
            <a:r>
              <a:rPr lang="ru-RU" sz="1800" dirty="0"/>
              <a:t>&lt;</a:t>
            </a:r>
            <a:r>
              <a:rPr lang="ru-RU" sz="1800" dirty="0" err="1"/>
              <a:t>дит</a:t>
            </a:r>
            <a:r>
              <a:rPr lang="ru-RU" sz="1800" dirty="0"/>
              <a:t>,|</a:t>
            </a:r>
          </a:p>
          <a:p>
            <a:pPr marL="0" indent="0">
              <a:buNone/>
            </a:pPr>
            <a:r>
              <a:rPr lang="ru-RU" sz="1800" dirty="0"/>
              <a:t>[21] : </a:t>
            </a:r>
            <a:r>
              <a:rPr lang="de-DE" sz="1800" dirty="0"/>
              <a:t>Form</a:t>
            </a:r>
            <a:r>
              <a:rPr lang="ru-RU" sz="1800" dirty="0"/>
              <a:t> 6 (-\-\-\-\---\ ): Наста&lt;нет| </a:t>
            </a:r>
            <a:r>
              <a:rPr lang="ru-RU" sz="1800" dirty="0" err="1"/>
              <a:t>ско</a:t>
            </a:r>
            <a:r>
              <a:rPr lang="ru-RU" sz="1800" dirty="0"/>
              <a:t>&lt;</a:t>
            </a:r>
            <a:r>
              <a:rPr lang="ru-RU" sz="1800" dirty="0" err="1"/>
              <a:t>ро</a:t>
            </a:r>
            <a:r>
              <a:rPr lang="ru-RU" sz="1800" dirty="0"/>
              <a:t>| но&lt;</a:t>
            </a:r>
            <a:r>
              <a:rPr lang="ru-RU" sz="1800" dirty="0" err="1"/>
              <a:t>чь</a:t>
            </a:r>
            <a:r>
              <a:rPr lang="ru-RU" sz="1800" dirty="0"/>
              <a:t>,| и </a:t>
            </a:r>
            <a:r>
              <a:rPr lang="ru-RU" sz="1800" dirty="0" err="1"/>
              <a:t>пе</a:t>
            </a:r>
            <a:r>
              <a:rPr lang="ru-RU" sz="1800" dirty="0"/>
              <a:t>&lt;</a:t>
            </a:r>
            <a:r>
              <a:rPr lang="ru-RU" sz="1800" dirty="0" err="1"/>
              <a:t>рвая</a:t>
            </a:r>
            <a:r>
              <a:rPr lang="ru-RU" sz="1800" dirty="0"/>
              <a:t>| </a:t>
            </a:r>
            <a:r>
              <a:rPr lang="ru-RU" sz="1800" dirty="0">
                <a:highlight>
                  <a:srgbClr val="FFFF00"/>
                </a:highlight>
              </a:rPr>
              <a:t>звезда&lt;|</a:t>
            </a:r>
          </a:p>
          <a:p>
            <a:pPr marL="0" indent="0">
              <a:buNone/>
            </a:pPr>
            <a:r>
              <a:rPr lang="ru-RU" sz="1800" dirty="0"/>
              <a:t>[22] : </a:t>
            </a:r>
            <a:r>
              <a:rPr lang="de-DE" sz="1800" dirty="0"/>
              <a:t>Form</a:t>
            </a:r>
            <a:r>
              <a:rPr lang="ru-RU" sz="1800" dirty="0"/>
              <a:t> 10 (---\-\-\---\ ): Благослови&lt;т| коне&lt;ц| </a:t>
            </a:r>
            <a:r>
              <a:rPr lang="ru-RU" sz="1800" dirty="0" err="1"/>
              <a:t>приго</a:t>
            </a:r>
            <a:r>
              <a:rPr lang="ru-RU" sz="1800" dirty="0"/>
              <a:t>&lt;</a:t>
            </a:r>
            <a:r>
              <a:rPr lang="ru-RU" sz="1800" dirty="0" err="1"/>
              <a:t>жего</a:t>
            </a:r>
            <a:r>
              <a:rPr lang="ru-RU" sz="1800" dirty="0"/>
              <a:t>| труда&lt;.| </a:t>
            </a:r>
            <a:endParaRPr lang="ru-RU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F319E0-D458-4FE0-8B6F-A63E9DFBCBAB}"/>
              </a:ext>
            </a:extLst>
          </p:cNvPr>
          <p:cNvSpPr txBox="1"/>
          <p:nvPr/>
        </p:nvSpPr>
        <p:spPr>
          <a:xfrm>
            <a:off x="426720" y="640080"/>
            <a:ext cx="10195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Формы ямба в стихотворениях Богдановича «</a:t>
            </a:r>
            <a:r>
              <a:rPr lang="ru-RU" sz="2400" dirty="0" err="1"/>
              <a:t>Перапiшчык</a:t>
            </a:r>
            <a:r>
              <a:rPr lang="ru-RU" sz="2400" dirty="0"/>
              <a:t>» и «Переписчик» </a:t>
            </a:r>
          </a:p>
        </p:txBody>
      </p:sp>
    </p:spTree>
    <p:extLst>
      <p:ext uri="{BB962C8B-B14F-4D97-AF65-F5344CB8AC3E}">
        <p14:creationId xmlns:p14="http://schemas.microsoft.com/office/powerpoint/2010/main" val="3788935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48088-D57A-4D66-BEFA-5BF7E1736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18255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Немецкие переводы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27B62CB-ACB4-4B73-A4F2-2304CE7F1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717030"/>
              </p:ext>
            </p:extLst>
          </p:nvPr>
        </p:nvGraphicFramePr>
        <p:xfrm>
          <a:off x="838200" y="1452880"/>
          <a:ext cx="10515600" cy="472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958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B324948-3B4D-4F3B-9759-B7EC7D29C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199828"/>
              </p:ext>
            </p:extLst>
          </p:nvPr>
        </p:nvGraphicFramePr>
        <p:xfrm>
          <a:off x="1493520" y="985520"/>
          <a:ext cx="9641840" cy="545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9430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5A12E-EDC2-4183-A751-35CC210A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20256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Шведский перевод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402D8E4-4F73-4CCA-9692-5B726BF2E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4858" y="1341215"/>
            <a:ext cx="7664844" cy="24956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0C3BB1-0512-4039-86C7-F94DF5C38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2005" y="3836893"/>
            <a:ext cx="7525137" cy="26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93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967300-2043-4B22-9029-F66FD2ABC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20"/>
            <a:ext cx="10459720" cy="58010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Сарыя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&lt;ў|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&lt;|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гаспада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Па&lt;во.|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&lt;ў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дзяце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&lt;й|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асьмі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&lt;ну,|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Ра&lt;зам| з і&lt;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&lt;ў| і се&lt;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,|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&lt;б|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запрацава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.|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&lt;з|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&lt;й|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дажджы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&lt;|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,|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руччы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&lt;,|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сне&lt;г|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&lt;ю -|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пало&lt;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з по&lt;ля|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&lt;ла;|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&lt;тку|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&lt;ла|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&lt;дам,|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&lt;сень|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&lt;разы|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згубі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.|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Аж гало&lt;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гаспады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Па&lt;во:|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дзецца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нам| з то&lt;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рбай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пацяга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,|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ннем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со&lt;раму|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,|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Паміра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жабрава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».|</a:t>
            </a:r>
          </a:p>
        </p:txBody>
      </p:sp>
    </p:spTree>
    <p:extLst>
      <p:ext uri="{BB962C8B-B14F-4D97-AF65-F5344CB8AC3E}">
        <p14:creationId xmlns:p14="http://schemas.microsoft.com/office/powerpoint/2010/main" val="2175762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935B4D-E9DD-4FB9-9B2D-2BC683C58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41680"/>
            <a:ext cx="10744200" cy="54352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Sa&lt;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arijärvis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   </a:t>
            </a:r>
          </a:p>
          <a:p>
            <a:pPr marL="0" indent="0">
              <a:buNone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på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stigt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he&lt;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mman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,|</a:t>
            </a:r>
          </a:p>
          <a:p>
            <a:pPr marL="0" indent="0">
              <a:buNone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skö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tande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trä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a&lt;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rmar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;|</a:t>
            </a:r>
          </a:p>
          <a:p>
            <a:pPr marL="0" indent="0">
              <a:buNone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&lt;n|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vä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ntade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vä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xten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.|</a:t>
            </a:r>
          </a:p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de&lt;r|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och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,|</a:t>
            </a:r>
          </a:p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å&lt;t| i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brö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&lt;d|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,|</a:t>
            </a:r>
          </a:p>
          <a:p>
            <a:pPr marL="0" indent="0">
              <a:buNone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grä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fde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di&lt;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plö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jde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o&lt;pp| och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så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.|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Vå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&lt;m,| och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fvan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&lt;gen,|</a:t>
            </a:r>
          </a:p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de&lt;n|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flö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&lt;t| hä&lt;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lften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;|</a:t>
            </a:r>
          </a:p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mmarn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&lt;m| och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&lt;m|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brö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&lt;t| ha&lt;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gelskuren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,|</a:t>
            </a:r>
          </a:p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de&lt;n|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slogs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hä&lt;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lften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ne&lt;d|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;|</a:t>
            </a:r>
          </a:p>
          <a:p>
            <a:pPr marL="0" indent="0">
              <a:buNone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&lt;m| och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lden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&lt;g|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hvad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frigt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.|</a:t>
            </a:r>
          </a:p>
          <a:p>
            <a:pPr marL="0" indent="0">
              <a:buNone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Ma&lt;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hå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&lt;r| och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&lt;de:|</a:t>
            </a:r>
          </a:p>
          <a:p>
            <a:pPr marL="0" indent="0">
              <a:buNone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,| o&lt;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lycksfödde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bbe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!|</a:t>
            </a:r>
          </a:p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fven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;|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&lt;d| har o&lt;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försku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jtit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;|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48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266C0-644D-4DBA-8191-7933F103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258744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00F82FCD-10E5-480A-8455-A21D84B02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786218"/>
            <a:ext cx="9098280" cy="5008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Адамович Богданович </a:t>
            </a:r>
            <a:endParaRPr lang="de-D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ноября (9 декабря) 1891 — 13 (25) мая 1917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yarwiki.ru/uploaded/8/7/879ab18a0147ebe0028509f0c781ec87-1000.jpg">
            <a:extLst>
              <a:ext uri="{FF2B5EF4-FFF2-40B4-BE49-F238E27FC236}">
                <a16:creationId xmlns:a16="http://schemas.microsoft.com/office/drawing/2014/main" id="{B7101C7D-9B0A-44B7-8ACB-4E9D28B9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286" y="786218"/>
            <a:ext cx="3224314" cy="529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1/10/Bahdanovi%C4%8D_in_gymnasia.jpg">
            <a:extLst>
              <a:ext uri="{FF2B5EF4-FFF2-40B4-BE49-F238E27FC236}">
                <a16:creationId xmlns:a16="http://schemas.microsoft.com/office/drawing/2014/main" id="{3CB87672-77CC-48F6-B688-5AA3B1DC8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9" y="2251622"/>
            <a:ext cx="2912872" cy="38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agdanovich M 3.jpg">
            <a:extLst>
              <a:ext uri="{FF2B5EF4-FFF2-40B4-BE49-F238E27FC236}">
                <a16:creationId xmlns:a16="http://schemas.microsoft.com/office/drawing/2014/main" id="{0A85E0DC-CC3B-47A9-A649-2AC739A3E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014" y="2260256"/>
            <a:ext cx="3022525" cy="38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2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B44C0-BBBB-4C98-BC1F-6C972CB18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Реальный стих Богдановича на белорусском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33FA5D7-1132-42DF-BE24-939B3FE74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8266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986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D2083BD-2DA5-45B1-8FF3-D0E9987CE4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252388"/>
              </p:ext>
            </p:extLst>
          </p:nvPr>
        </p:nvGraphicFramePr>
        <p:xfrm>
          <a:off x="822960" y="568960"/>
          <a:ext cx="10530840" cy="5608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103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и белорусский Я4 Богдановича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803475"/>
              </p:ext>
            </p:extLst>
          </p:nvPr>
        </p:nvGraphicFramePr>
        <p:xfrm>
          <a:off x="1701800" y="1680528"/>
          <a:ext cx="8788400" cy="4533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80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618" y="365125"/>
            <a:ext cx="10741890" cy="1472911"/>
          </a:xfrm>
        </p:spPr>
        <p:txBody>
          <a:bodyPr>
            <a:normAutofit/>
          </a:bodyPr>
          <a:lstStyle/>
          <a:p>
            <a:pPr algn="ctr">
              <a:defRPr sz="216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Языковая модель и реальный стих (рус.)</a:t>
            </a:r>
            <a:b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</a:b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91794505"/>
              </p:ext>
            </p:extLst>
          </p:nvPr>
        </p:nvGraphicFramePr>
        <p:xfrm>
          <a:off x="1122218" y="1838036"/>
          <a:ext cx="10244925" cy="4371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0981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DD8BFDD-9FB6-49E0-8023-EC3AEF30E0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320915"/>
              </p:ext>
            </p:extLst>
          </p:nvPr>
        </p:nvGraphicFramePr>
        <p:xfrm>
          <a:off x="812800" y="670560"/>
          <a:ext cx="10541000" cy="550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2283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2F073-BC2A-4C53-BFD8-01BE04CE0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 ударности белорусских оригиналов и их переводов на русский язык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2C14E38-D873-43FC-9D24-E46DFAD45B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443373"/>
              </p:ext>
            </p:extLst>
          </p:nvPr>
        </p:nvGraphicFramePr>
        <p:xfrm>
          <a:off x="2174240" y="1690688"/>
          <a:ext cx="7508240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876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506" y="602345"/>
            <a:ext cx="11723571" cy="1502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Ритмические формы ямба некоторых белорусских стихов и </a:t>
            </a:r>
            <a:r>
              <a:rPr lang="ru-RU" dirty="0" err="1"/>
              <a:t>автопереводов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503868" y="2104521"/>
          <a:ext cx="9531487" cy="3852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0729">
                  <a:extLst>
                    <a:ext uri="{9D8B030D-6E8A-4147-A177-3AD203B41FA5}">
                      <a16:colId xmlns:a16="http://schemas.microsoft.com/office/drawing/2014/main" val="197403806"/>
                    </a:ext>
                  </a:extLst>
                </a:gridCol>
                <a:gridCol w="436579">
                  <a:extLst>
                    <a:ext uri="{9D8B030D-6E8A-4147-A177-3AD203B41FA5}">
                      <a16:colId xmlns:a16="http://schemas.microsoft.com/office/drawing/2014/main" val="105184676"/>
                    </a:ext>
                  </a:extLst>
                </a:gridCol>
                <a:gridCol w="777131">
                  <a:extLst>
                    <a:ext uri="{9D8B030D-6E8A-4147-A177-3AD203B41FA5}">
                      <a16:colId xmlns:a16="http://schemas.microsoft.com/office/drawing/2014/main" val="2419433441"/>
                    </a:ext>
                  </a:extLst>
                </a:gridCol>
                <a:gridCol w="777131">
                  <a:extLst>
                    <a:ext uri="{9D8B030D-6E8A-4147-A177-3AD203B41FA5}">
                      <a16:colId xmlns:a16="http://schemas.microsoft.com/office/drawing/2014/main" val="148631859"/>
                    </a:ext>
                  </a:extLst>
                </a:gridCol>
                <a:gridCol w="777131">
                  <a:extLst>
                    <a:ext uri="{9D8B030D-6E8A-4147-A177-3AD203B41FA5}">
                      <a16:colId xmlns:a16="http://schemas.microsoft.com/office/drawing/2014/main" val="1763978579"/>
                    </a:ext>
                  </a:extLst>
                </a:gridCol>
                <a:gridCol w="777131">
                  <a:extLst>
                    <a:ext uri="{9D8B030D-6E8A-4147-A177-3AD203B41FA5}">
                      <a16:colId xmlns:a16="http://schemas.microsoft.com/office/drawing/2014/main" val="1735178845"/>
                    </a:ext>
                  </a:extLst>
                </a:gridCol>
                <a:gridCol w="777131">
                  <a:extLst>
                    <a:ext uri="{9D8B030D-6E8A-4147-A177-3AD203B41FA5}">
                      <a16:colId xmlns:a16="http://schemas.microsoft.com/office/drawing/2014/main" val="1775015752"/>
                    </a:ext>
                  </a:extLst>
                </a:gridCol>
                <a:gridCol w="777131">
                  <a:extLst>
                    <a:ext uri="{9D8B030D-6E8A-4147-A177-3AD203B41FA5}">
                      <a16:colId xmlns:a16="http://schemas.microsoft.com/office/drawing/2014/main" val="2130098730"/>
                    </a:ext>
                  </a:extLst>
                </a:gridCol>
                <a:gridCol w="777131">
                  <a:extLst>
                    <a:ext uri="{9D8B030D-6E8A-4147-A177-3AD203B41FA5}">
                      <a16:colId xmlns:a16="http://schemas.microsoft.com/office/drawing/2014/main" val="3634587790"/>
                    </a:ext>
                  </a:extLst>
                </a:gridCol>
                <a:gridCol w="777131">
                  <a:extLst>
                    <a:ext uri="{9D8B030D-6E8A-4147-A177-3AD203B41FA5}">
                      <a16:colId xmlns:a16="http://schemas.microsoft.com/office/drawing/2014/main" val="3746155420"/>
                    </a:ext>
                  </a:extLst>
                </a:gridCol>
                <a:gridCol w="777131">
                  <a:extLst>
                    <a:ext uri="{9D8B030D-6E8A-4147-A177-3AD203B41FA5}">
                      <a16:colId xmlns:a16="http://schemas.microsoft.com/office/drawing/2014/main" val="3212688109"/>
                    </a:ext>
                  </a:extLst>
                </a:gridCol>
              </a:tblGrid>
              <a:tr h="474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Стихотворение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Распределение по формам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467597"/>
                  </a:ext>
                </a:extLst>
              </a:tr>
              <a:tr h="474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Возера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931480"/>
                  </a:ext>
                </a:extLst>
              </a:tr>
              <a:tr h="474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«Озеро»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30676"/>
                  </a:ext>
                </a:extLst>
              </a:tr>
              <a:tr h="474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Трыялет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852871"/>
                  </a:ext>
                </a:extLst>
              </a:tr>
              <a:tr h="10057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«Триолет XVIII века»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237855"/>
                  </a:ext>
                </a:extLst>
              </a:tr>
              <a:tr h="474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Дзед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784715"/>
                  </a:ext>
                </a:extLst>
              </a:tr>
              <a:tr h="474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«Дед»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74334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13935" y="2104640"/>
            <a:ext cx="15706069" cy="71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11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1009</Words>
  <Application>Microsoft Office PowerPoint</Application>
  <PresentationFormat>Широкоэкранный</PresentationFormat>
  <Paragraphs>130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Опыт компьютерного исследования ритмики оригиналов и переводов Максима Богдановича </vt:lpstr>
      <vt:lpstr>Презентация PowerPoint</vt:lpstr>
      <vt:lpstr>Реальный стих Богдановича на белорусском</vt:lpstr>
      <vt:lpstr>Презентация PowerPoint</vt:lpstr>
      <vt:lpstr>Русский и белорусский Я4 Богдановича</vt:lpstr>
      <vt:lpstr>Языковая модель и реальный стих (рус.) </vt:lpstr>
      <vt:lpstr>Презентация PowerPoint</vt:lpstr>
      <vt:lpstr>Профили ударности белорусских оригиналов и их переводов на русский язык </vt:lpstr>
      <vt:lpstr>Ритмические формы ямба некоторых белорусских стихов и автопереводов  </vt:lpstr>
      <vt:lpstr>Презентация PowerPoint</vt:lpstr>
      <vt:lpstr>Презентация PowerPoint</vt:lpstr>
      <vt:lpstr>Презентация PowerPoint</vt:lpstr>
      <vt:lpstr>Немецкие переводы</vt:lpstr>
      <vt:lpstr>Презентация PowerPoint</vt:lpstr>
      <vt:lpstr>Шведский перевод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Подберезникова Александра Дмитриевна</dc:creator>
  <cp:lastModifiedBy>Подберезникова Александра Дмитриевна</cp:lastModifiedBy>
  <cp:revision>32</cp:revision>
  <dcterms:created xsi:type="dcterms:W3CDTF">2020-05-31T20:43:08Z</dcterms:created>
  <dcterms:modified xsi:type="dcterms:W3CDTF">2021-10-26T12:29:29Z</dcterms:modified>
</cp:coreProperties>
</file>