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35"/>
    <p:restoredTop sz="94729"/>
  </p:normalViewPr>
  <p:slideViewPr>
    <p:cSldViewPr snapToGrid="0" snapToObjects="1">
      <p:cViewPr varScale="1">
        <p:scale>
          <a:sx n="113" d="100"/>
          <a:sy n="113" d="100"/>
        </p:scale>
        <p:origin x="28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4T13:34:13.68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0 148 24575,'35'-65'0,"-23"48"0,10-49 0,-26 66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4T13:34:21.12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29 1 24575,'7'4'0,"-3"2"0,2-5 0,-8 2 0,-2-3 0,-4 0 0,4 0 0,11 3 0,2-2 0,1 5 0,-3-2 0,-7 3 0,4 4 0,-4-3 0,0 2 0,0-3 0,0 0 0,0 1 0,0 2 0,0 1 0,0 0 0,0 0 0,-4-4 0,4 0 0,-4 0 0,4 0 0,0 9 0,0-6 0,-3 3 0,-1-10 0,-3-3 0,0 0 0,3-3 0,-2 2 0,2-2 0,0-9 0,0-4 0,4-2 0,0-1 0,0 8 0,0-1 0,0 2 0,0 3 0,0 0 0,0 0 0,0-1 0,0-2 0,0 2 0,0-2 0,-3 6 0,-1 1 0,0-1 0,1 7 0,9-2 0,-4 6 0,4 0 0,-6 0 0,0 0 0,0 4 0,0-3 0,0 2 0,0-3 0,0 0 0,0 4 0,-3-3 0,2 5 0,-2-5 0,3 2 0,0 1 0,0-3 0,0 2 0,0-3 0,0 0 0,0 10 0,0-8 0,0 10 0,0-11 0,0 3 0,0-4 0,3-3 0,1-1 0,4-3 0,-1 0 0,-3 3 0,2-2 0,-2 2 0,3-3 0,0-6 0,-3-2 0,3-3 0,-6 0 0,5 1 0,-5 2 0,2-2 0,0 6 0,-2-6 0,5 5 0,-5-5 0,2 3 0,-3 0 0,0-1 0,3 4 0,-2 1 0,2 3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AC470-8176-D24A-88AE-9B5889D72B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D8139D-42F4-3E45-8140-5CB599FDB2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1DE329-5AAA-4B48-B147-03700C03F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10/24/21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8CF5EF-23CD-B449-A627-567D95124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62066B-745D-D14C-AB38-832CE122C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320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9E49BE-FA8D-554C-B083-C0CEEFBBE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142BFCB-F69D-2840-A55A-076B2F6560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A36CAF-2ADF-8440-A1A7-B9F327DCF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10/24/21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9F6E79-B9E3-C240-8C7C-AF77EF691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A79FC4-6152-7748-906F-81506A97B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24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3D62B33-FA61-A54F-AC6B-25A9A87C6B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9E3C000-2D5C-194E-86A0-34241C7BF1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A88684-94B2-864C-91D1-DB092A284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10/24/21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CC3EA2-452F-9E4A-A398-757DCC6D7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C5589B-87E3-9747-BD05-233322F1A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083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BAE162-D82F-C64E-940C-8EE0CF1B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FA57DC-47D7-314D-BFA7-29FC59B56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5B12EA-87CE-D24B-96E9-0C94D4C30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10/24/21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5400D0-2687-3C4D-B474-C8491164B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A346EC-4F0A-2E4D-AD52-DA7E7182F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220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77B145-1C19-B64F-9C32-9FC55B07B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21584A-4430-BE4B-B0CD-9D2090704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144F1A-4580-464F-AC73-2B3447574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10/24/21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92F6A0-D8C6-214B-A636-55F9A661B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A4CB5C-8C10-E744-BA29-4F997A27B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932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B42A17-CF7D-7647-A296-61D7A63B9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153073-A26D-134E-B566-2F94595D51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9FDA0B3-D4E4-5448-8587-4A5C4F0C25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E72AA93-04E2-2541-8995-F575F3592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10/24/21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EA8B8B2-A7A5-4C4B-8332-2171DD805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2F6F988-9B2C-AB4E-ACC0-411EBBE15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357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4C47E8-FB6C-2C4A-AEC8-FBA7980B3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C5B061-1904-464D-81CE-B65345D24D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C5551C-5A15-F84F-984C-2D90C1D1F1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DABCDDA-4D97-BF48-A751-96BDD30DAB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3A5CF8F-3FEB-F54D-BA7C-0621F268E7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F8C4685-18E0-7542-B018-5B8AC897B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10/24/21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E27C427-4E5A-2E40-A48E-9B4029401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63A13FE-D730-654B-856B-155D9C90F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41364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7EBB49-1F04-A44B-A62B-10698950B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9F8E031-A79D-8C43-AD11-D37DD3E81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10/24/21</a:t>
            </a:fld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4CA781C-E21F-DF4B-9A38-88FF97502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BDEADE3-9F45-2344-AA00-A8A58FC3C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63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9E0B7D8-D6AD-904D-B705-7382C8F99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10/24/21</a:t>
            </a:fld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73EA8D9-6E42-CA4A-8AE0-F0FE1E60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9D26B43-CA08-9F49-9234-86D4FA9EB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765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5A9537-40F2-6D45-9BF8-D39B4ECDA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764A37-A953-DE47-9BB8-B9C0C42CD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E77E0C6-5144-414A-91B7-802A7A2D58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570EFF2-A7CE-9B48-BD98-F1ADB9A1C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10/24/21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79FFE85-C0F7-8D48-9122-FBCF8BE6F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8404CE-89B2-9D45-BB7C-A9B87228C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412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87F557-9994-3542-9C5B-E91DB21E9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5AF68BA-4BB3-8F42-A36F-19102E2997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486FC31-E1E6-AA4B-9D26-2DDDDE7515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549186-4582-BD43-BA2A-C4C00DFCD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0DB6-F5C7-45FB-8CF3-31B45F9C2DAC}" type="datetimeFigureOut">
              <a:rPr lang="en-US" smtClean="0"/>
              <a:t>10/24/21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9E6182-369C-7741-B5AA-A4D0F84D4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D15E8E3-5BE2-AE43-A374-08A7CF1A3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706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FB5763-CB43-2A4E-B96A-3096168D7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05E15B8-4A2A-B648-811D-33A75F4562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505434-DB7E-2D4D-937B-16A6DB7D9B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10/24/21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031BFF-CE58-2141-A84E-BB99CF07BE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F48A34-0F59-5B42-91B3-B40A7881E4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629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customXml" Target="../ink/ink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6234E3-B3D9-6348-9930-CE3F6FA5FA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59247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«Появление метра </a:t>
            </a:r>
            <a:br>
              <a:rPr lang="ru-RU" b="1" dirty="0"/>
            </a:br>
            <a:r>
              <a:rPr lang="ru-RU" b="1" dirty="0"/>
              <a:t>в стихосложении </a:t>
            </a:r>
            <a:br>
              <a:rPr lang="ru-RU" b="1" dirty="0"/>
            </a:br>
            <a:r>
              <a:rPr lang="ru-RU" b="1" dirty="0"/>
              <a:t>Карела </a:t>
            </a:r>
            <a:r>
              <a:rPr lang="ru-RU" b="1" dirty="0" err="1"/>
              <a:t>Гинека</a:t>
            </a:r>
            <a:r>
              <a:rPr lang="ru-RU" b="1" dirty="0"/>
              <a:t> Махи»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80A96E0-0DDC-3C4F-BB9A-04A7440502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36193"/>
            <a:ext cx="9144000" cy="201671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sz="1900" dirty="0">
                <a:latin typeface="Calibri Light" panose="020F0302020204030204" pitchFamily="34" charset="0"/>
                <a:cs typeface="Calibri Light" panose="020F0302020204030204" pitchFamily="34" charset="0"/>
              </a:rPr>
              <a:t>Национальный исследовательский университет </a:t>
            </a:r>
          </a:p>
          <a:p>
            <a:pPr algn="r"/>
            <a:r>
              <a:rPr lang="ru-RU" sz="1900" dirty="0">
                <a:latin typeface="Calibri Light" panose="020F0302020204030204" pitchFamily="34" charset="0"/>
                <a:cs typeface="Calibri Light" panose="020F0302020204030204" pitchFamily="34" charset="0"/>
              </a:rPr>
              <a:t>«Высшая школа экономики»</a:t>
            </a:r>
          </a:p>
          <a:p>
            <a:pPr algn="r"/>
            <a:r>
              <a:rPr lang="ru-RU" sz="1900" dirty="0">
                <a:latin typeface="Calibri Light" panose="020F0302020204030204" pitchFamily="34" charset="0"/>
                <a:cs typeface="Calibri Light" panose="020F0302020204030204" pitchFamily="34" charset="0"/>
              </a:rPr>
              <a:t>Факультет гуманитарных наук</a:t>
            </a:r>
          </a:p>
          <a:p>
            <a:pPr algn="r"/>
            <a:endParaRPr lang="ru-RU" sz="19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ru-RU" sz="1900" dirty="0">
                <a:latin typeface="Calibri Light" panose="020F0302020204030204" pitchFamily="34" charset="0"/>
                <a:cs typeface="Calibri Light" panose="020F0302020204030204" pitchFamily="34" charset="0"/>
              </a:rPr>
              <a:t>Сидненко Валерия Дмитриевна</a:t>
            </a:r>
          </a:p>
          <a:p>
            <a:pPr algn="r"/>
            <a:r>
              <a:rPr lang="ru-RU" sz="1900" dirty="0">
                <a:latin typeface="Calibri Light" panose="020F0302020204030204" pitchFamily="34" charset="0"/>
                <a:cs typeface="Calibri Light" panose="020F0302020204030204" pitchFamily="34" charset="0"/>
              </a:rPr>
              <a:t>Сысоев Антон Валерьевич</a:t>
            </a:r>
            <a:endParaRPr lang="en-US" sz="19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/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7038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91FC36-44E8-1448-A909-A41F663AC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3404" y="1363747"/>
            <a:ext cx="3281763" cy="4375317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Карел </a:t>
            </a:r>
            <a:r>
              <a:rPr lang="ru-RU" b="1" dirty="0" err="1"/>
              <a:t>Гинек</a:t>
            </a:r>
            <a:r>
              <a:rPr lang="ru-RU" b="1" dirty="0"/>
              <a:t> Маха</a:t>
            </a:r>
            <a:br>
              <a:rPr lang="ru-RU" dirty="0"/>
            </a:b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Поэма «Май» (1836)</a:t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4FAE7A5-6AFE-6E46-8996-C77BE276E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553" y="365125"/>
            <a:ext cx="7767237" cy="626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099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1DB8E37-0C9F-CB4A-A5E9-9851838A0FD4}"/>
              </a:ext>
            </a:extLst>
          </p:cNvPr>
          <p:cNvSpPr/>
          <p:nvPr/>
        </p:nvSpPr>
        <p:spPr>
          <a:xfrm>
            <a:off x="2327910" y="2537728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B</a:t>
            </a:r>
            <a:r>
              <a:rPr lang="en" i="0" u="none" strike="noStrike" dirty="0" err="1">
                <a:solidFill>
                  <a:srgbClr val="000000"/>
                </a:solidFill>
                <a:effectLst/>
                <a:latin typeface="+mj-lt"/>
              </a:rPr>
              <a:t>y</a:t>
            </a:r>
            <a:r>
              <a:rPr lang="en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l</a:t>
            </a:r>
            <a:r>
              <a:rPr lang="en" b="0" i="0" u="none" strike="noStrike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p</a:t>
            </a:r>
            <a:r>
              <a:rPr lang="en" b="1" i="0" u="none" strike="noStrike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+mj-lt"/>
              </a:rPr>
              <a:t>o</a:t>
            </a:r>
            <a:r>
              <a:rPr lang="en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zdní</a:t>
            </a:r>
            <a:r>
              <a:rPr lang="en" b="0" i="0" u="none" strike="noStrike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v</a:t>
            </a:r>
            <a:r>
              <a:rPr lang="en" b="1" i="0" u="none" strike="noStrike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+mj-lt"/>
              </a:rPr>
              <a:t>e</a:t>
            </a:r>
            <a:r>
              <a:rPr lang="en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čer</a:t>
            </a:r>
            <a:r>
              <a:rPr lang="en" b="0" i="0" u="none" strike="noStrike" dirty="0">
                <a:solidFill>
                  <a:srgbClr val="000000"/>
                </a:solidFill>
                <a:effectLst/>
                <a:latin typeface="+mj-lt"/>
              </a:rPr>
              <a:t> – </a:t>
            </a:r>
            <a:r>
              <a:rPr lang="en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p</a:t>
            </a:r>
            <a:r>
              <a:rPr lang="en" b="1" i="0" u="none" strike="noStrike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+mj-lt"/>
              </a:rPr>
              <a:t>r</a:t>
            </a:r>
            <a:r>
              <a:rPr lang="en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vní</a:t>
            </a:r>
            <a:r>
              <a:rPr lang="en" b="0" i="0" u="none" strike="noStrike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m</a:t>
            </a:r>
            <a:r>
              <a:rPr lang="en" b="1" i="0" u="none" strike="noStrike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+mj-lt"/>
              </a:rPr>
              <a:t>á</a:t>
            </a:r>
            <a:r>
              <a:rPr lang="en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j</a:t>
            </a:r>
            <a:r>
              <a:rPr lang="en" b="0" i="0" u="none" strike="noStrike" dirty="0">
                <a:solidFill>
                  <a:srgbClr val="000000"/>
                </a:solidFill>
                <a:effectLst/>
                <a:latin typeface="+mj-lt"/>
              </a:rPr>
              <a:t> –</a:t>
            </a:r>
            <a:br>
              <a:rPr lang="en" dirty="0">
                <a:latin typeface="+mj-lt"/>
              </a:rPr>
            </a:br>
            <a:r>
              <a:rPr lang="en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v</a:t>
            </a:r>
            <a:r>
              <a:rPr lang="en" b="1" i="0" u="none" strike="noStrike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+mj-lt"/>
              </a:rPr>
              <a:t>e</a:t>
            </a:r>
            <a:r>
              <a:rPr lang="en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černí</a:t>
            </a:r>
            <a:r>
              <a:rPr lang="en" b="0" i="0" u="none" strike="noStrike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m</a:t>
            </a:r>
            <a:r>
              <a:rPr lang="en" b="1" i="0" u="none" strike="noStrike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+mj-lt"/>
              </a:rPr>
              <a:t>á</a:t>
            </a:r>
            <a:r>
              <a:rPr lang="en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j</a:t>
            </a:r>
            <a:r>
              <a:rPr lang="en" b="0" i="0" u="none" strike="noStrike" dirty="0">
                <a:solidFill>
                  <a:srgbClr val="000000"/>
                </a:solidFill>
                <a:effectLst/>
                <a:latin typeface="+mj-lt"/>
              </a:rPr>
              <a:t> – </a:t>
            </a:r>
            <a:r>
              <a:rPr lang="en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byl</a:t>
            </a:r>
            <a:r>
              <a:rPr lang="en" b="0" i="0" u="none" strike="noStrike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l</a:t>
            </a:r>
            <a:r>
              <a:rPr lang="en" b="1" i="0" u="none" strike="noStrike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+mj-lt"/>
              </a:rPr>
              <a:t>á</a:t>
            </a:r>
            <a:r>
              <a:rPr lang="en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sky</a:t>
            </a:r>
            <a:r>
              <a:rPr lang="en" b="0" i="0" u="none" strike="noStrike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č</a:t>
            </a:r>
            <a:r>
              <a:rPr lang="en" b="1" i="0" u="none" strike="noStrike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+mj-lt"/>
              </a:rPr>
              <a:t>a</a:t>
            </a:r>
            <a:r>
              <a:rPr lang="en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s</a:t>
            </a:r>
            <a:r>
              <a:rPr lang="en" b="0" i="0" u="none" strike="noStrike" dirty="0">
                <a:solidFill>
                  <a:srgbClr val="000000"/>
                </a:solidFill>
                <a:effectLst/>
                <a:latin typeface="+mj-lt"/>
              </a:rPr>
              <a:t>.</a:t>
            </a:r>
            <a:br>
              <a:rPr lang="en" dirty="0">
                <a:latin typeface="+mj-lt"/>
              </a:rPr>
            </a:br>
            <a:r>
              <a:rPr lang="en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H</a:t>
            </a:r>
            <a:r>
              <a:rPr lang="en" b="1" i="0" u="none" strike="noStrike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+mj-lt"/>
              </a:rPr>
              <a:t>r</a:t>
            </a:r>
            <a:r>
              <a:rPr lang="en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dliččin</a:t>
            </a:r>
            <a:r>
              <a:rPr lang="en" b="0" i="0" u="none" strike="noStrike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zv</a:t>
            </a:r>
            <a:r>
              <a:rPr lang="en" b="1" i="0" u="none" strike="noStrike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+mj-lt"/>
              </a:rPr>
              <a:t>a</a:t>
            </a:r>
            <a:r>
              <a:rPr lang="en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l</a:t>
            </a:r>
            <a:r>
              <a:rPr lang="en" b="0" i="0" u="none" strike="noStrike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ku</a:t>
            </a:r>
            <a:r>
              <a:rPr lang="en" b="0" i="0" u="none" strike="noStrike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" i="0" u="none" strike="noStrike" dirty="0" err="1">
                <a:solidFill>
                  <a:srgbClr val="000000"/>
                </a:solidFill>
                <a:effectLst/>
                <a:latin typeface="+mj-lt"/>
              </a:rPr>
              <a:t>l</a:t>
            </a:r>
            <a:r>
              <a:rPr lang="en" b="1" i="0" u="none" strike="noStrike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+mj-lt"/>
              </a:rPr>
              <a:t>á</a:t>
            </a:r>
            <a:r>
              <a:rPr lang="en" i="0" u="none" strike="noStrike" dirty="0" err="1">
                <a:solidFill>
                  <a:srgbClr val="000000"/>
                </a:solidFill>
                <a:effectLst/>
                <a:latin typeface="+mj-lt"/>
              </a:rPr>
              <a:t>sce</a:t>
            </a:r>
            <a:r>
              <a:rPr lang="en" b="0" i="0" u="none" strike="noStrike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hl</a:t>
            </a:r>
            <a:r>
              <a:rPr lang="en" b="1" i="0" u="none" strike="noStrike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+mj-lt"/>
              </a:rPr>
              <a:t>a</a:t>
            </a:r>
            <a:r>
              <a:rPr lang="en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s</a:t>
            </a:r>
            <a:r>
              <a:rPr lang="en" b="0" i="0" u="none" strike="noStrike" dirty="0">
                <a:solidFill>
                  <a:srgbClr val="000000"/>
                </a:solidFill>
                <a:effectLst/>
                <a:latin typeface="+mj-lt"/>
              </a:rPr>
              <a:t>,</a:t>
            </a:r>
            <a:br>
              <a:rPr lang="en" dirty="0">
                <a:latin typeface="+mj-lt"/>
              </a:rPr>
            </a:br>
            <a:r>
              <a:rPr lang="en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kde</a:t>
            </a:r>
            <a:r>
              <a:rPr lang="en" b="0" i="0" u="none" strike="noStrike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b</a:t>
            </a:r>
            <a:r>
              <a:rPr lang="en" b="1" i="0" u="none" strike="noStrike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+mj-lt"/>
              </a:rPr>
              <a:t>o</a:t>
            </a:r>
            <a:r>
              <a:rPr lang="en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rový</a:t>
            </a:r>
            <a:r>
              <a:rPr lang="en" b="0" i="0" u="none" strike="noStrike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z</a:t>
            </a:r>
            <a:r>
              <a:rPr lang="en" b="1" i="0" u="none" strike="noStrike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+mj-lt"/>
              </a:rPr>
              <a:t>a</a:t>
            </a:r>
            <a:r>
              <a:rPr lang="en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váněl</a:t>
            </a:r>
            <a:r>
              <a:rPr lang="en" b="0" i="0" u="none" strike="noStrike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h</a:t>
            </a:r>
            <a:r>
              <a:rPr lang="en" b="1" i="0" u="none" strike="noStrike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+mj-lt"/>
              </a:rPr>
              <a:t>á</a:t>
            </a:r>
            <a:r>
              <a:rPr lang="en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j</a:t>
            </a:r>
            <a:r>
              <a:rPr lang="en" b="0" i="0" u="none" strike="noStrike" dirty="0">
                <a:solidFill>
                  <a:srgbClr val="000000"/>
                </a:solidFill>
                <a:effectLst/>
                <a:latin typeface="+mj-lt"/>
              </a:rPr>
              <a:t>.</a:t>
            </a:r>
            <a:br>
              <a:rPr lang="en" dirty="0">
                <a:latin typeface="+mj-lt"/>
              </a:rPr>
            </a:br>
            <a:r>
              <a:rPr lang="en" b="0" i="0" u="none" strike="noStrike" dirty="0">
                <a:solidFill>
                  <a:srgbClr val="000000"/>
                </a:solidFill>
                <a:effectLst/>
                <a:latin typeface="+mj-lt"/>
              </a:rPr>
              <a:t>O </a:t>
            </a:r>
            <a:r>
              <a:rPr lang="en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l</a:t>
            </a:r>
            <a:r>
              <a:rPr lang="en" b="1" i="0" u="none" strike="noStrike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+mj-lt"/>
              </a:rPr>
              <a:t>á</a:t>
            </a:r>
            <a:r>
              <a:rPr lang="en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sce</a:t>
            </a:r>
            <a:r>
              <a:rPr lang="en" b="0" i="0" u="none" strike="noStrike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š</a:t>
            </a:r>
            <a:r>
              <a:rPr lang="en" b="1" i="0" u="none" strike="noStrike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+mj-lt"/>
              </a:rPr>
              <a:t>e</a:t>
            </a:r>
            <a:r>
              <a:rPr lang="en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ptal</a:t>
            </a:r>
            <a:r>
              <a:rPr lang="en" b="0" i="0" u="none" strike="noStrike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t</a:t>
            </a:r>
            <a:r>
              <a:rPr lang="en" b="1" i="0" u="none" strike="noStrike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+mj-lt"/>
              </a:rPr>
              <a:t>i</a:t>
            </a:r>
            <a:r>
              <a:rPr lang="en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chý</a:t>
            </a:r>
            <a:r>
              <a:rPr lang="en" b="0" i="0" u="none" strike="noStrike" dirty="0">
                <a:solidFill>
                  <a:srgbClr val="000000"/>
                </a:solidFill>
                <a:effectLst/>
                <a:latin typeface="+mj-lt"/>
              </a:rPr>
              <a:t> m</a:t>
            </a:r>
            <a:r>
              <a:rPr lang="en" b="1" i="0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+mj-lt"/>
              </a:rPr>
              <a:t>e</a:t>
            </a:r>
            <a:r>
              <a:rPr lang="en" b="0" i="0" u="none" strike="noStrike" dirty="0">
                <a:solidFill>
                  <a:srgbClr val="000000"/>
                </a:solidFill>
                <a:effectLst/>
                <a:latin typeface="+mj-lt"/>
              </a:rPr>
              <a:t>ch;</a:t>
            </a:r>
            <a:br>
              <a:rPr lang="en" dirty="0">
                <a:latin typeface="+mj-lt"/>
              </a:rPr>
            </a:br>
            <a:r>
              <a:rPr lang="en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kv</a:t>
            </a:r>
            <a:r>
              <a:rPr lang="en" b="1" i="0" u="none" strike="noStrike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+mj-lt"/>
              </a:rPr>
              <a:t>ě</a:t>
            </a:r>
            <a:r>
              <a:rPr lang="en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toucí</a:t>
            </a:r>
            <a:r>
              <a:rPr lang="en" b="0" i="0" u="none" strike="noStrike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str</a:t>
            </a:r>
            <a:r>
              <a:rPr lang="en" b="1" i="0" u="none" strike="noStrike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+mj-lt"/>
              </a:rPr>
              <a:t>o</a:t>
            </a:r>
            <a:r>
              <a:rPr lang="en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m</a:t>
            </a:r>
            <a:r>
              <a:rPr lang="en" b="0" i="0" u="none" strike="noStrike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" b="1" i="0" u="none" strike="noStrike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+mj-lt"/>
              </a:rPr>
              <a:t>l</a:t>
            </a:r>
            <a:r>
              <a:rPr lang="en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hal</a:t>
            </a:r>
            <a:r>
              <a:rPr lang="en" b="0" i="0" u="none" strike="noStrike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l</a:t>
            </a:r>
            <a:r>
              <a:rPr lang="en" b="1" i="0" u="none" strike="noStrike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+mj-lt"/>
              </a:rPr>
              <a:t>á</a:t>
            </a:r>
            <a:r>
              <a:rPr lang="en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sky</a:t>
            </a:r>
            <a:r>
              <a:rPr lang="en" b="0" i="0" u="none" strike="noStrike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ž</a:t>
            </a:r>
            <a:r>
              <a:rPr lang="en" b="1" i="0" u="none" strike="noStrike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+mj-lt"/>
              </a:rPr>
              <a:t>e</a:t>
            </a:r>
            <a:r>
              <a:rPr lang="en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l</a:t>
            </a:r>
            <a:r>
              <a:rPr lang="en" b="0" i="0" u="none" strike="noStrike" dirty="0">
                <a:solidFill>
                  <a:srgbClr val="000000"/>
                </a:solidFill>
                <a:effectLst/>
                <a:latin typeface="+mj-lt"/>
              </a:rPr>
              <a:t>,</a:t>
            </a:r>
            <a:br>
              <a:rPr lang="en" dirty="0">
                <a:latin typeface="+mj-lt"/>
              </a:rPr>
            </a:br>
            <a:r>
              <a:rPr lang="en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svou</a:t>
            </a:r>
            <a:r>
              <a:rPr lang="en" b="0" i="0" u="none" strike="noStrike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l</a:t>
            </a:r>
            <a:r>
              <a:rPr lang="en" b="1" i="0" u="none" strike="noStrike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+mj-lt"/>
              </a:rPr>
              <a:t>á</a:t>
            </a:r>
            <a:r>
              <a:rPr lang="en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sku</a:t>
            </a:r>
            <a:r>
              <a:rPr lang="en" b="0" i="0" u="none" strike="noStrike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sl</a:t>
            </a:r>
            <a:r>
              <a:rPr lang="en" b="1" i="0" u="none" strike="noStrike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+mj-lt"/>
              </a:rPr>
              <a:t>a</a:t>
            </a:r>
            <a:r>
              <a:rPr lang="en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vík</a:t>
            </a:r>
            <a:r>
              <a:rPr lang="en" b="0" i="0" u="none" strike="noStrike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r</a:t>
            </a:r>
            <a:r>
              <a:rPr lang="en" b="1" i="0" u="none" strike="noStrike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+mj-lt"/>
              </a:rPr>
              <a:t>ů</a:t>
            </a:r>
            <a:r>
              <a:rPr lang="en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ži</a:t>
            </a:r>
            <a:r>
              <a:rPr lang="en" b="0" i="0" u="none" strike="noStrike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p</a:t>
            </a:r>
            <a:r>
              <a:rPr lang="en" b="1" i="0" u="none" strike="noStrike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+mj-lt"/>
              </a:rPr>
              <a:t>ě</a:t>
            </a:r>
            <a:r>
              <a:rPr lang="en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l</a:t>
            </a:r>
            <a:r>
              <a:rPr lang="en" b="0" i="0" u="none" strike="noStrike" dirty="0">
                <a:solidFill>
                  <a:srgbClr val="000000"/>
                </a:solidFill>
                <a:effectLst/>
                <a:latin typeface="+mj-lt"/>
              </a:rPr>
              <a:t>,</a:t>
            </a:r>
            <a:br>
              <a:rPr lang="en" dirty="0">
                <a:latin typeface="+mj-lt"/>
              </a:rPr>
            </a:br>
            <a:r>
              <a:rPr lang="en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r</a:t>
            </a:r>
            <a:r>
              <a:rPr lang="en" b="1" i="0" u="none" strike="noStrike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+mj-lt"/>
              </a:rPr>
              <a:t>ů</a:t>
            </a:r>
            <a:r>
              <a:rPr lang="en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žinu</a:t>
            </a:r>
            <a:r>
              <a:rPr lang="en" b="0" i="0" u="none" strike="noStrike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j</a:t>
            </a:r>
            <a:r>
              <a:rPr lang="en" b="1" i="0" u="none" strike="noStrike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+mj-lt"/>
              </a:rPr>
              <a:t>e</a:t>
            </a:r>
            <a:r>
              <a:rPr lang="en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vil</a:t>
            </a:r>
            <a:r>
              <a:rPr lang="en" b="0" i="0" u="none" strike="noStrike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v</a:t>
            </a:r>
            <a:r>
              <a:rPr lang="en" b="1" i="0" u="none" strike="noStrike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+mj-lt"/>
              </a:rPr>
              <a:t>o</a:t>
            </a:r>
            <a:r>
              <a:rPr lang="en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nný</a:t>
            </a:r>
            <a:r>
              <a:rPr lang="en" b="0" i="0" u="none" strike="noStrike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vzd</a:t>
            </a:r>
            <a:r>
              <a:rPr lang="en" b="1" i="0" u="none" strike="noStrike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+mj-lt"/>
              </a:rPr>
              <a:t>e</a:t>
            </a:r>
            <a:r>
              <a:rPr lang="en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ch</a:t>
            </a:r>
            <a:r>
              <a:rPr lang="en" b="0" i="0" u="none" strike="noStrike" dirty="0">
                <a:solidFill>
                  <a:srgbClr val="000000"/>
                </a:solidFill>
                <a:effectLst/>
                <a:latin typeface="+mj-lt"/>
              </a:rPr>
              <a:t>.</a:t>
            </a:r>
          </a:p>
          <a:p>
            <a:endParaRPr lang="en" dirty="0">
              <a:solidFill>
                <a:srgbClr val="000000"/>
              </a:solidFill>
              <a:latin typeface="+mj-lt"/>
            </a:endParaRPr>
          </a:p>
          <a:p>
            <a:r>
              <a:rPr lang="ru-RU" dirty="0">
                <a:latin typeface="+mj-lt"/>
              </a:rPr>
              <a:t>К. Г. Маха «</a:t>
            </a:r>
            <a:r>
              <a:rPr lang="ru-RU" dirty="0" err="1">
                <a:latin typeface="+mj-lt"/>
              </a:rPr>
              <a:t>Маи</a:t>
            </a:r>
            <a:r>
              <a:rPr lang="ru-RU" dirty="0">
                <a:latin typeface="+mj-lt"/>
              </a:rPr>
              <a:t>̆» </a:t>
            </a:r>
            <a:endParaRPr lang="ru-RU" dirty="0">
              <a:effectLst/>
              <a:latin typeface="+mj-lt"/>
            </a:endParaRPr>
          </a:p>
          <a:p>
            <a:endParaRPr lang="ru-RU" dirty="0">
              <a:latin typeface="Times" pitchFamily="2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E8DBD5B-5684-CA4E-B411-A533E86F4835}"/>
              </a:ext>
            </a:extLst>
          </p:cNvPr>
          <p:cNvSpPr/>
          <p:nvPr/>
        </p:nvSpPr>
        <p:spPr>
          <a:xfrm>
            <a:off x="6282690" y="2537728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+mj-lt"/>
              </a:rPr>
              <a:t>Был </a:t>
            </a:r>
            <a:r>
              <a:rPr lang="ru-RU" dirty="0" err="1">
                <a:latin typeface="+mj-lt"/>
              </a:rPr>
              <a:t>позднии</a:t>
            </a:r>
            <a:r>
              <a:rPr lang="ru-RU" dirty="0">
                <a:latin typeface="+mj-lt"/>
              </a:rPr>
              <a:t>̆ вечер — </a:t>
            </a:r>
            <a:r>
              <a:rPr lang="ru-RU" dirty="0" err="1">
                <a:latin typeface="+mj-lt"/>
              </a:rPr>
              <a:t>юныи</a:t>
            </a:r>
            <a:r>
              <a:rPr lang="ru-RU" dirty="0">
                <a:latin typeface="+mj-lt"/>
              </a:rPr>
              <a:t>̆ </a:t>
            </a:r>
            <a:r>
              <a:rPr lang="ru-RU" dirty="0" err="1">
                <a:latin typeface="+mj-lt"/>
              </a:rPr>
              <a:t>маи</a:t>
            </a:r>
            <a:r>
              <a:rPr lang="ru-RU" dirty="0">
                <a:latin typeface="+mj-lt"/>
              </a:rPr>
              <a:t>̆, </a:t>
            </a:r>
            <a:endParaRPr lang="en-US" dirty="0">
              <a:latin typeface="+mj-lt"/>
            </a:endParaRPr>
          </a:p>
          <a:p>
            <a:r>
              <a:rPr lang="ru-RU" dirty="0">
                <a:latin typeface="+mj-lt"/>
              </a:rPr>
              <a:t>Вечер и </a:t>
            </a:r>
            <a:r>
              <a:rPr lang="ru-RU" dirty="0" err="1">
                <a:latin typeface="+mj-lt"/>
              </a:rPr>
              <a:t>маи</a:t>
            </a:r>
            <a:r>
              <a:rPr lang="ru-RU" dirty="0">
                <a:latin typeface="+mj-lt"/>
              </a:rPr>
              <a:t>̆ — томленья час. </a:t>
            </a:r>
            <a:endParaRPr lang="en-US" dirty="0">
              <a:latin typeface="+mj-lt"/>
            </a:endParaRPr>
          </a:p>
          <a:p>
            <a:r>
              <a:rPr lang="ru-RU" dirty="0">
                <a:latin typeface="+mj-lt"/>
              </a:rPr>
              <a:t>Горлинки звал </a:t>
            </a:r>
            <a:r>
              <a:rPr lang="ru-RU" dirty="0" err="1">
                <a:latin typeface="+mj-lt"/>
              </a:rPr>
              <a:t>влюбленныи</a:t>
            </a:r>
            <a:r>
              <a:rPr lang="ru-RU" dirty="0">
                <a:latin typeface="+mj-lt"/>
              </a:rPr>
              <a:t>̆ глас, </a:t>
            </a:r>
            <a:endParaRPr lang="en-US" dirty="0">
              <a:latin typeface="+mj-lt"/>
            </a:endParaRPr>
          </a:p>
          <a:p>
            <a:r>
              <a:rPr lang="ru-RU" dirty="0">
                <a:latin typeface="+mj-lt"/>
              </a:rPr>
              <a:t>Тревожа </a:t>
            </a:r>
            <a:r>
              <a:rPr lang="ru-RU" dirty="0" err="1">
                <a:latin typeface="+mj-lt"/>
              </a:rPr>
              <a:t>ласкои</a:t>
            </a:r>
            <a:r>
              <a:rPr lang="ru-RU" dirty="0">
                <a:latin typeface="+mj-lt"/>
              </a:rPr>
              <a:t>̆ </a:t>
            </a:r>
            <a:r>
              <a:rPr lang="ru-RU" dirty="0" err="1">
                <a:latin typeface="+mj-lt"/>
              </a:rPr>
              <a:t>темныи</a:t>
            </a:r>
            <a:r>
              <a:rPr lang="ru-RU" dirty="0">
                <a:latin typeface="+mj-lt"/>
              </a:rPr>
              <a:t>̆ гай. </a:t>
            </a:r>
            <a:endParaRPr lang="en-US" dirty="0">
              <a:latin typeface="+mj-lt"/>
            </a:endParaRPr>
          </a:p>
          <a:p>
            <a:r>
              <a:rPr lang="ru-RU" dirty="0">
                <a:latin typeface="+mj-lt"/>
              </a:rPr>
              <a:t>Неги был полон </a:t>
            </a:r>
            <a:r>
              <a:rPr lang="ru-RU" dirty="0" err="1">
                <a:latin typeface="+mj-lt"/>
              </a:rPr>
              <a:t>тихии</a:t>
            </a:r>
            <a:r>
              <a:rPr lang="ru-RU" dirty="0">
                <a:latin typeface="+mj-lt"/>
              </a:rPr>
              <a:t>̆ мох, </a:t>
            </a:r>
            <a:endParaRPr lang="en-US" dirty="0">
              <a:latin typeface="+mj-lt"/>
            </a:endParaRPr>
          </a:p>
          <a:p>
            <a:r>
              <a:rPr lang="ru-RU" dirty="0" err="1">
                <a:latin typeface="+mj-lt"/>
              </a:rPr>
              <a:t>Цветущии</a:t>
            </a:r>
            <a:r>
              <a:rPr lang="ru-RU" dirty="0">
                <a:latin typeface="+mj-lt"/>
              </a:rPr>
              <a:t>̆ куст о грусти лгал, </a:t>
            </a:r>
            <a:endParaRPr lang="ru-RU" dirty="0">
              <a:effectLst/>
              <a:latin typeface="+mj-lt"/>
            </a:endParaRPr>
          </a:p>
          <a:p>
            <a:r>
              <a:rPr lang="ru-RU" dirty="0">
                <a:latin typeface="+mj-lt"/>
              </a:rPr>
              <a:t>И </a:t>
            </a:r>
            <a:r>
              <a:rPr lang="ru-RU" dirty="0" err="1">
                <a:latin typeface="+mj-lt"/>
              </a:rPr>
              <a:t>соловеи</a:t>
            </a:r>
            <a:r>
              <a:rPr lang="ru-RU" dirty="0">
                <a:latin typeface="+mj-lt"/>
              </a:rPr>
              <a:t>̆ изнемогал,</a:t>
            </a:r>
            <a:br>
              <a:rPr lang="ru-RU" dirty="0">
                <a:latin typeface="+mj-lt"/>
              </a:rPr>
            </a:br>
            <a:r>
              <a:rPr lang="ru-RU" dirty="0">
                <a:latin typeface="+mj-lt"/>
              </a:rPr>
              <a:t>Слушая розы </a:t>
            </a:r>
            <a:r>
              <a:rPr lang="ru-RU" dirty="0" err="1">
                <a:latin typeface="+mj-lt"/>
              </a:rPr>
              <a:t>страстныи</a:t>
            </a:r>
            <a:r>
              <a:rPr lang="ru-RU" dirty="0">
                <a:latin typeface="+mj-lt"/>
              </a:rPr>
              <a:t>̆ вздох...</a:t>
            </a:r>
          </a:p>
          <a:p>
            <a:endParaRPr lang="ru-RU" dirty="0">
              <a:latin typeface="+mj-lt"/>
            </a:endParaRPr>
          </a:p>
          <a:p>
            <a:r>
              <a:rPr lang="ru-RU" dirty="0">
                <a:latin typeface="+mj-lt"/>
              </a:rPr>
              <a:t>(пер. Д. Самойлова) </a:t>
            </a:r>
            <a:endParaRPr lang="ru-RU" dirty="0">
              <a:effectLst/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F2E8C9-EB26-5E4A-9F95-468812CCD75F}"/>
              </a:ext>
            </a:extLst>
          </p:cNvPr>
          <p:cNvSpPr txBox="1"/>
          <p:nvPr/>
        </p:nvSpPr>
        <p:spPr>
          <a:xfrm>
            <a:off x="3669030" y="982980"/>
            <a:ext cx="7669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Пример из поэмы «Май»</a:t>
            </a:r>
          </a:p>
        </p:txBody>
      </p:sp>
    </p:spTree>
    <p:extLst>
      <p:ext uri="{BB962C8B-B14F-4D97-AF65-F5344CB8AC3E}">
        <p14:creationId xmlns:p14="http://schemas.microsoft.com/office/powerpoint/2010/main" val="2011993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7263D-9A1B-4642-9C5D-B94DCFFCA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460" y="536575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Содержание поэмы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3553B8-AAF7-B543-83F0-50227099820A}"/>
              </a:ext>
            </a:extLst>
          </p:cNvPr>
          <p:cNvSpPr txBox="1"/>
          <p:nvPr/>
        </p:nvSpPr>
        <p:spPr>
          <a:xfrm>
            <a:off x="3975735" y="1862138"/>
            <a:ext cx="3829050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I </a:t>
            </a:r>
            <a:r>
              <a:rPr lang="ru-RU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глава (144 строки)</a:t>
            </a:r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II</a:t>
            </a:r>
            <a:r>
              <a:rPr lang="ru-RU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глава (279 строк)</a:t>
            </a:r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Интермеццо</a:t>
            </a:r>
            <a:r>
              <a:rPr lang="en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I</a:t>
            </a:r>
            <a:r>
              <a:rPr lang="ru-RU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(95 строк)</a:t>
            </a:r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III</a:t>
            </a:r>
            <a:r>
              <a:rPr lang="ru-RU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глава (189 строк)</a:t>
            </a:r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Интермеццо</a:t>
            </a:r>
            <a:r>
              <a:rPr lang="en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II</a:t>
            </a:r>
            <a:r>
              <a:rPr lang="ru-RU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(49 строк)</a:t>
            </a:r>
            <a:endParaRPr lang="en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IV</a:t>
            </a:r>
            <a:r>
              <a:rPr lang="ru-RU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глава (101 строка)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ru-RU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Всего в поэме 857 строк </a:t>
            </a:r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073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256F14-1286-6E47-B995-3016C124A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Результаты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F270C4B-46E3-A749-AAD1-07D3C9255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323" y="1361590"/>
            <a:ext cx="8725354" cy="539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450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ED129C-5EE8-3E4C-A963-99F25279C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14300"/>
            <a:ext cx="10515600" cy="1325563"/>
          </a:xfrm>
        </p:spPr>
        <p:txBody>
          <a:bodyPr/>
          <a:lstStyle/>
          <a:p>
            <a:pPr algn="ctr"/>
            <a:r>
              <a:rPr lang="ru-RU" b="1" dirty="0"/>
              <a:t>Результаты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34F1DEE-B2C0-D74F-A2D3-555BE7AE8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720" y="1055963"/>
            <a:ext cx="9370558" cy="580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Рукописный ввод 2">
                <a:extLst>
                  <a:ext uri="{FF2B5EF4-FFF2-40B4-BE49-F238E27FC236}">
                    <a16:creationId xmlns:a16="http://schemas.microsoft.com/office/drawing/2014/main" id="{EFA953B7-0305-C540-BCF2-720AE722E6DE}"/>
                  </a:ext>
                </a:extLst>
              </p14:cNvPr>
              <p14:cNvContentPartPr/>
              <p14:nvPr/>
            </p14:nvContentPartPr>
            <p14:xfrm>
              <a:off x="8786200" y="1817556"/>
              <a:ext cx="24840" cy="53640"/>
            </p14:xfrm>
          </p:contentPart>
        </mc:Choice>
        <mc:Fallback>
          <p:pic>
            <p:nvPicPr>
              <p:cNvPr id="3" name="Рукописный ввод 2">
                <a:extLst>
                  <a:ext uri="{FF2B5EF4-FFF2-40B4-BE49-F238E27FC236}">
                    <a16:creationId xmlns:a16="http://schemas.microsoft.com/office/drawing/2014/main" id="{EFA953B7-0305-C540-BCF2-720AE722E6D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68200" y="1799556"/>
                <a:ext cx="6048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Рукописный ввод 3">
                <a:extLst>
                  <a:ext uri="{FF2B5EF4-FFF2-40B4-BE49-F238E27FC236}">
                    <a16:creationId xmlns:a16="http://schemas.microsoft.com/office/drawing/2014/main" id="{652DA89F-9851-094B-85F5-1D55BBCF5B05}"/>
                  </a:ext>
                </a:extLst>
              </p14:cNvPr>
              <p14:cNvContentPartPr/>
              <p14:nvPr/>
            </p14:nvContentPartPr>
            <p14:xfrm>
              <a:off x="8773600" y="1791636"/>
              <a:ext cx="36360" cy="101160"/>
            </p14:xfrm>
          </p:contentPart>
        </mc:Choice>
        <mc:Fallback>
          <p:pic>
            <p:nvPicPr>
              <p:cNvPr id="4" name="Рукописный ввод 3">
                <a:extLst>
                  <a:ext uri="{FF2B5EF4-FFF2-40B4-BE49-F238E27FC236}">
                    <a16:creationId xmlns:a16="http://schemas.microsoft.com/office/drawing/2014/main" id="{652DA89F-9851-094B-85F5-1D55BBCF5B0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755600" y="1773996"/>
                <a:ext cx="72000" cy="1368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4075CBB0-1359-1E48-A111-1493815BF99D}"/>
              </a:ext>
            </a:extLst>
          </p:cNvPr>
          <p:cNvSpPr txBox="1"/>
          <p:nvPr/>
        </p:nvSpPr>
        <p:spPr>
          <a:xfrm>
            <a:off x="8651864" y="1679056"/>
            <a:ext cx="140653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933774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C1C28C-9E23-5E4E-A49F-3D09781DA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b="1" dirty="0"/>
              <a:t>Результаты 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AFFF630-9C00-4B4C-9F3C-5B4FE0263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221" y="1924208"/>
            <a:ext cx="7619238" cy="4710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4C6BCB91-2BDE-654F-877F-3F462D270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456" y="1204910"/>
            <a:ext cx="9143088" cy="5653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4167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3696</TotalTime>
  <Words>224</Words>
  <Application>Microsoft Macintosh PowerPoint</Application>
  <PresentationFormat>Широкоэкранный</PresentationFormat>
  <Paragraphs>34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</vt:lpstr>
      <vt:lpstr>Тема Office</vt:lpstr>
      <vt:lpstr>«Появление метра  в стихосложении  Карела Гинека Махи»</vt:lpstr>
      <vt:lpstr>Карел Гинек Маха   Поэма «Май» (1836) </vt:lpstr>
      <vt:lpstr>Презентация PowerPoint</vt:lpstr>
      <vt:lpstr>Содержание поэмы</vt:lpstr>
      <vt:lpstr>Результаты</vt:lpstr>
      <vt:lpstr>Результаты</vt:lpstr>
      <vt:lpstr>Результаты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«Появление метра  в стихосложении  Карела Гинека Махи»</dc:title>
  <dc:creator>Сидненко Валерия Дмитриевна</dc:creator>
  <cp:lastModifiedBy>Сидненко Валерия Дмитриевна</cp:lastModifiedBy>
  <cp:revision>17</cp:revision>
  <dcterms:created xsi:type="dcterms:W3CDTF">2021-06-07T16:50:39Z</dcterms:created>
  <dcterms:modified xsi:type="dcterms:W3CDTF">2021-10-24T13:52:21Z</dcterms:modified>
</cp:coreProperties>
</file>