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48" r:id="rId2"/>
  </p:sldMasterIdLst>
  <p:sldIdLst>
    <p:sldId id="260" r:id="rId3"/>
    <p:sldId id="261" r:id="rId4"/>
    <p:sldId id="262" r:id="rId5"/>
    <p:sldId id="263" r:id="rId6"/>
    <p:sldId id="264" r:id="rId7"/>
    <p:sldId id="265" r:id="rId8"/>
    <p:sldId id="267" r:id="rId9"/>
    <p:sldId id="256" r:id="rId10"/>
    <p:sldId id="272" r:id="rId11"/>
    <p:sldId id="271" r:id="rId12"/>
    <p:sldId id="269" r:id="rId13"/>
    <p:sldId id="27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Лист1!$B$1</c:f>
              <c:strCache>
                <c:ptCount val="1"/>
                <c:pt idx="0">
                  <c:v>Рязанов</c:v>
                </c:pt>
              </c:strCache>
            </c:strRef>
          </c:tx>
          <c:spPr>
            <a:ln w="28575" cap="rnd">
              <a:solidFill>
                <a:schemeClr val="accent1"/>
              </a:solidFill>
              <a:round/>
              <a:tailEnd type="none"/>
            </a:ln>
            <a:effectLst/>
          </c:spPr>
          <c:marker>
            <c:symbol val="circle"/>
            <c:size val="7"/>
            <c:spPr>
              <a:solidFill>
                <a:schemeClr val="accent1"/>
              </a:solidFill>
              <a:ln w="85725">
                <a:solidFill>
                  <a:schemeClr val="accent1"/>
                </a:solidFill>
              </a:ln>
              <a:effectLst/>
            </c:spPr>
          </c:marker>
          <c:dPt>
            <c:idx val="2"/>
            <c:marker>
              <c:symbol val="circle"/>
              <c:size val="7"/>
              <c:spPr>
                <a:solidFill>
                  <a:schemeClr val="accent1"/>
                </a:solidFill>
                <a:ln w="85725" cap="rnd">
                  <a:solidFill>
                    <a:schemeClr val="accent1"/>
                  </a:solidFill>
                </a:ln>
                <a:effectLst/>
              </c:spPr>
            </c:marker>
            <c:bubble3D val="0"/>
            <c:extLst>
              <c:ext xmlns:c16="http://schemas.microsoft.com/office/drawing/2014/chart" uri="{C3380CC4-5D6E-409C-BE32-E72D297353CC}">
                <c16:uniqueId val="{00000005-9AAD-477E-B7FB-957DA18D268F}"/>
              </c:ext>
            </c:extLst>
          </c:dPt>
          <c:cat>
            <c:strRef>
              <c:f>Лист1!$A$2:$A$5</c:f>
              <c:strCache>
                <c:ptCount val="4"/>
                <c:pt idx="0">
                  <c:v>1 стопа</c:v>
                </c:pt>
                <c:pt idx="1">
                  <c:v>2 стопа</c:v>
                </c:pt>
                <c:pt idx="2">
                  <c:v>3 стопа</c:v>
                </c:pt>
                <c:pt idx="3">
                  <c:v>4 стопа</c:v>
                </c:pt>
              </c:strCache>
            </c:strRef>
          </c:cat>
          <c:val>
            <c:numRef>
              <c:f>Лист1!$B$2:$B$5</c:f>
              <c:numCache>
                <c:formatCode>General</c:formatCode>
                <c:ptCount val="4"/>
                <c:pt idx="0">
                  <c:v>93</c:v>
                </c:pt>
                <c:pt idx="1">
                  <c:v>85</c:v>
                </c:pt>
                <c:pt idx="2">
                  <c:v>44</c:v>
                </c:pt>
                <c:pt idx="3">
                  <c:v>100</c:v>
                </c:pt>
              </c:numCache>
            </c:numRef>
          </c:val>
          <c:smooth val="0"/>
          <c:extLst>
            <c:ext xmlns:c16="http://schemas.microsoft.com/office/drawing/2014/chart" uri="{C3380CC4-5D6E-409C-BE32-E72D297353CC}">
              <c16:uniqueId val="{00000000-9AAD-477E-B7FB-957DA18D268F}"/>
            </c:ext>
          </c:extLst>
        </c:ser>
        <c:ser>
          <c:idx val="1"/>
          <c:order val="1"/>
          <c:tx>
            <c:strRef>
              <c:f>Лист1!$C$1</c:f>
              <c:strCache>
                <c:ptCount val="1"/>
                <c:pt idx="0">
                  <c:v>Хлебников</c:v>
                </c:pt>
              </c:strCache>
            </c:strRef>
          </c:tx>
          <c:spPr>
            <a:ln w="28575" cap="rnd">
              <a:solidFill>
                <a:schemeClr val="accent2"/>
              </a:solidFill>
              <a:round/>
            </a:ln>
            <a:effectLst/>
          </c:spPr>
          <c:marker>
            <c:symbol val="circle"/>
            <c:size val="11"/>
            <c:spPr>
              <a:solidFill>
                <a:schemeClr val="accent2"/>
              </a:solidFill>
              <a:ln w="9525">
                <a:solidFill>
                  <a:schemeClr val="accent2"/>
                </a:solidFill>
              </a:ln>
              <a:effectLst/>
            </c:spPr>
          </c:marker>
          <c:cat>
            <c:strRef>
              <c:f>Лист1!$A$2:$A$5</c:f>
              <c:strCache>
                <c:ptCount val="4"/>
                <c:pt idx="0">
                  <c:v>1 стопа</c:v>
                </c:pt>
                <c:pt idx="1">
                  <c:v>2 стопа</c:v>
                </c:pt>
                <c:pt idx="2">
                  <c:v>3 стопа</c:v>
                </c:pt>
                <c:pt idx="3">
                  <c:v>4 стопа</c:v>
                </c:pt>
              </c:strCache>
            </c:strRef>
          </c:cat>
          <c:val>
            <c:numRef>
              <c:f>Лист1!$C$2:$C$5</c:f>
              <c:numCache>
                <c:formatCode>General</c:formatCode>
                <c:ptCount val="4"/>
                <c:pt idx="0">
                  <c:v>89</c:v>
                </c:pt>
                <c:pt idx="1">
                  <c:v>98</c:v>
                </c:pt>
                <c:pt idx="2">
                  <c:v>52</c:v>
                </c:pt>
                <c:pt idx="3">
                  <c:v>100</c:v>
                </c:pt>
              </c:numCache>
            </c:numRef>
          </c:val>
          <c:smooth val="0"/>
          <c:extLst>
            <c:ext xmlns:c16="http://schemas.microsoft.com/office/drawing/2014/chart" uri="{C3380CC4-5D6E-409C-BE32-E72D297353CC}">
              <c16:uniqueId val="{00000004-9AAD-477E-B7FB-957DA18D268F}"/>
            </c:ext>
          </c:extLst>
        </c:ser>
        <c:dLbls>
          <c:showLegendKey val="0"/>
          <c:showVal val="0"/>
          <c:showCatName val="0"/>
          <c:showSerName val="0"/>
          <c:showPercent val="0"/>
          <c:showBubbleSize val="0"/>
        </c:dLbls>
        <c:marker val="1"/>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00"/>
          <c:min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5"/>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646038385826774E-2"/>
          <c:y val="0.11835696860500931"/>
          <c:w val="0.93635396161417328"/>
          <c:h val="0.76748672690165309"/>
        </c:manualLayout>
      </c:layout>
      <c:barChart>
        <c:barDir val="col"/>
        <c:grouping val="clustered"/>
        <c:varyColors val="0"/>
        <c:ser>
          <c:idx val="0"/>
          <c:order val="0"/>
          <c:tx>
            <c:strRef>
              <c:f>Лист1!$B$1</c:f>
              <c:strCache>
                <c:ptCount val="1"/>
                <c:pt idx="0">
                  <c:v>Рязанов</c:v>
                </c:pt>
              </c:strCache>
            </c:strRef>
          </c:tx>
          <c:spPr>
            <a:solidFill>
              <a:schemeClr val="accent1"/>
            </a:solidFill>
            <a:ln>
              <a:noFill/>
            </a:ln>
            <a:effectLst/>
          </c:spPr>
          <c:invertIfNegative val="0"/>
          <c:cat>
            <c:strRef>
              <c:f>Лист1!$A$2:$A$6</c:f>
              <c:strCache>
                <c:ptCount val="5"/>
                <c:pt idx="0">
                  <c:v>1 форма</c:v>
                </c:pt>
                <c:pt idx="1">
                  <c:v>2 форма</c:v>
                </c:pt>
                <c:pt idx="2">
                  <c:v>3 форма</c:v>
                </c:pt>
                <c:pt idx="3">
                  <c:v>4 форма</c:v>
                </c:pt>
                <c:pt idx="4">
                  <c:v>6 форма</c:v>
                </c:pt>
              </c:strCache>
            </c:strRef>
          </c:cat>
          <c:val>
            <c:numRef>
              <c:f>Лист1!$B$2:$B$6</c:f>
              <c:numCache>
                <c:formatCode>General</c:formatCode>
                <c:ptCount val="5"/>
                <c:pt idx="0">
                  <c:v>40</c:v>
                </c:pt>
                <c:pt idx="1">
                  <c:v>3.14</c:v>
                </c:pt>
                <c:pt idx="2">
                  <c:v>4</c:v>
                </c:pt>
                <c:pt idx="3">
                  <c:v>49.2</c:v>
                </c:pt>
                <c:pt idx="4">
                  <c:v>1.42</c:v>
                </c:pt>
              </c:numCache>
            </c:numRef>
          </c:val>
          <c:extLst>
            <c:ext xmlns:c16="http://schemas.microsoft.com/office/drawing/2014/chart" uri="{C3380CC4-5D6E-409C-BE32-E72D297353CC}">
              <c16:uniqueId val="{00000000-2A76-4A2D-BF71-7A19D1F8AC9F}"/>
            </c:ext>
          </c:extLst>
        </c:ser>
        <c:ser>
          <c:idx val="1"/>
          <c:order val="1"/>
          <c:tx>
            <c:strRef>
              <c:f>Лист1!$C$1</c:f>
              <c:strCache>
                <c:ptCount val="1"/>
                <c:pt idx="0">
                  <c:v>Хлебников</c:v>
                </c:pt>
              </c:strCache>
            </c:strRef>
          </c:tx>
          <c:spPr>
            <a:solidFill>
              <a:schemeClr val="accent2"/>
            </a:solidFill>
            <a:ln>
              <a:noFill/>
            </a:ln>
            <a:effectLst/>
          </c:spPr>
          <c:invertIfNegative val="0"/>
          <c:cat>
            <c:strRef>
              <c:f>Лист1!$A$2:$A$6</c:f>
              <c:strCache>
                <c:ptCount val="5"/>
                <c:pt idx="0">
                  <c:v>1 форма</c:v>
                </c:pt>
                <c:pt idx="1">
                  <c:v>2 форма</c:v>
                </c:pt>
                <c:pt idx="2">
                  <c:v>3 форма</c:v>
                </c:pt>
                <c:pt idx="3">
                  <c:v>4 форма</c:v>
                </c:pt>
                <c:pt idx="4">
                  <c:v>6 форма</c:v>
                </c:pt>
              </c:strCache>
            </c:strRef>
          </c:cat>
          <c:val>
            <c:numRef>
              <c:f>Лист1!$C$2:$C$6</c:f>
              <c:numCache>
                <c:formatCode>General</c:formatCode>
                <c:ptCount val="5"/>
                <c:pt idx="0">
                  <c:v>43.5</c:v>
                </c:pt>
                <c:pt idx="1">
                  <c:v>7</c:v>
                </c:pt>
                <c:pt idx="2">
                  <c:v>2.2799999999999998</c:v>
                </c:pt>
                <c:pt idx="3">
                  <c:v>43.7</c:v>
                </c:pt>
                <c:pt idx="4">
                  <c:v>3.42</c:v>
                </c:pt>
              </c:numCache>
            </c:numRef>
          </c:val>
          <c:extLst>
            <c:ext xmlns:c16="http://schemas.microsoft.com/office/drawing/2014/chart" uri="{C3380CC4-5D6E-409C-BE32-E72D297353CC}">
              <c16:uniqueId val="{00000001-2A76-4A2D-BF71-7A19D1F8AC9F}"/>
            </c:ext>
          </c:extLst>
        </c:ser>
        <c:dLbls>
          <c:showLegendKey val="0"/>
          <c:showVal val="0"/>
          <c:showCatName val="0"/>
          <c:showSerName val="0"/>
          <c:showPercent val="0"/>
          <c:showBubbleSize val="0"/>
        </c:dLbls>
        <c:gapWidth val="219"/>
        <c:overlap val="-27"/>
        <c:axId val="1642208544"/>
        <c:axId val="1642212704"/>
      </c:barChart>
      <c:catAx>
        <c:axId val="164220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642212704"/>
        <c:crosses val="autoZero"/>
        <c:auto val="1"/>
        <c:lblAlgn val="ctr"/>
        <c:lblOffset val="100"/>
        <c:noMultiLvlLbl val="0"/>
      </c:catAx>
      <c:valAx>
        <c:axId val="1642212704"/>
        <c:scaling>
          <c:orientation val="minMax"/>
          <c:max val="5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642208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52ED18-BC54-4CF1-8591-ED930F46E0B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BAC091C-9C02-4E2E-95DD-067F3F58ED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17A0184-6A19-44EA-BA92-B372DE51CADE}"/>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39818ED9-9A43-4903-84B9-FBFE5E807E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845082B-771A-491C-8F12-0445BADB0A62}"/>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175476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2A6C47-EF37-4BB2-B1C5-EBCE3655D86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C927FEC-FD7E-4980-B14C-240F745A747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8C0FD9C-4CA5-4CE1-8FC8-9B7ADF70F0D2}"/>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A78E551C-E31F-4F9A-B2EB-62796204610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06BB5C-4B7B-426B-B78D-E8A1805748C9}"/>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406580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C3449A9-F3D0-40D6-8150-B12770B853B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B9D0E17-B1CC-4A2E-AE85-E97EBA31D70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D480E60-69BE-46F0-996E-522B59731D31}"/>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9F097C7A-4969-4077-B0AA-9463F0944B2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AFD6F43-F1D6-41E1-B1F4-EB88FB624612}"/>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162340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3202D7-EB1E-493A-BF5D-EA37059DED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B8F7CA2-755E-4775-AB05-0FF9105AC03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DFA49B7-44C2-4244-A279-8805CEB4341F}"/>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0434B81F-AF3D-49B1-B2BB-35101521531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0BC9C4F-1677-450E-AE4D-C867D37A6017}"/>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373624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0AD051-AA50-48FB-9199-96D176FBA3A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B8FC3BB-35D1-46D6-8BCD-DE3C9067E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901461E-CEAC-4C93-B7E8-FA7F0EE510BD}"/>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67B806C8-DBF7-4242-913B-C6DB79DCDBC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BAB554A-5DA4-48ED-8960-CF8CB0E63235}"/>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236321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A5AF9A-8BA3-498A-9153-1C584DA6A5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30753EF-A914-465E-BAC0-84A401D56A4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BAABE4E-7F85-4820-95E0-AB65FC02EFE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AB795BC-6188-4C1C-992B-6376663967B0}"/>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6" name="Нижний колонтитул 5">
            <a:extLst>
              <a:ext uri="{FF2B5EF4-FFF2-40B4-BE49-F238E27FC236}">
                <a16:creationId xmlns:a16="http://schemas.microsoft.com/office/drawing/2014/main" id="{D15D01DC-F545-4868-B56A-3D718249FBD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4DF450B-717C-498B-9D9D-FC7ABD80CDDD}"/>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113262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58C4FB-BB2A-436F-8A2E-E1A2EDB8464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D730C16-D80A-4392-9C3F-2F8220155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1E069C6-EE7C-4199-86FB-B68521A5AFB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4BD9BE5-79D6-406D-A811-3D8D69D84C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DA57269-23CB-451C-A5E7-64373276C45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8DF66FF-DC5B-443A-926F-8C064F0BCB50}"/>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8" name="Нижний колонтитул 7">
            <a:extLst>
              <a:ext uri="{FF2B5EF4-FFF2-40B4-BE49-F238E27FC236}">
                <a16:creationId xmlns:a16="http://schemas.microsoft.com/office/drawing/2014/main" id="{69B57FF9-4EAD-4987-8F63-D34A8C365A4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16C351A-2C77-4D85-A4A4-ADA6C5AE5737}"/>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284782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E96B80-15D7-4E98-9C41-CA4BD60FA44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8EEF8D2-1572-41A2-B006-7DDE182E7465}"/>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4" name="Нижний колонтитул 3">
            <a:extLst>
              <a:ext uri="{FF2B5EF4-FFF2-40B4-BE49-F238E27FC236}">
                <a16:creationId xmlns:a16="http://schemas.microsoft.com/office/drawing/2014/main" id="{3328E68F-4CBB-451B-B792-B5898462DBA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9AE6776-C818-4165-9450-55FC54E0EA1B}"/>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162880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274C4FC-E337-4426-9162-88A4186D637C}"/>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3" name="Нижний колонтитул 2">
            <a:extLst>
              <a:ext uri="{FF2B5EF4-FFF2-40B4-BE49-F238E27FC236}">
                <a16:creationId xmlns:a16="http://schemas.microsoft.com/office/drawing/2014/main" id="{9BF623FA-0E2D-4F76-B968-045618A1FB0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6B166A0-F09B-46D9-AEFD-3A581B360692}"/>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80968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400037-EE79-496C-B269-C1C074F4FA0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1A759AA-3CA2-4A9B-A826-7894DF63DB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0B4B98D-43E0-434C-A63C-CD76C0C19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007E9F7-5F57-41A0-9895-4031E3EA12B5}"/>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6" name="Нижний колонтитул 5">
            <a:extLst>
              <a:ext uri="{FF2B5EF4-FFF2-40B4-BE49-F238E27FC236}">
                <a16:creationId xmlns:a16="http://schemas.microsoft.com/office/drawing/2014/main" id="{1403202A-9D97-4071-BA2D-D2623CCAA35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94707B6-B90E-440B-A89E-744DC9CF9C97}"/>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361547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B54355-FA61-4312-ACC5-360F058D1A1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E9CF51D-F3AD-4D4C-8DD6-FEB8FF5C2B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64AF9D3-3ABA-434A-9C4F-E184BC483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341F5CD-3665-4C4C-BD59-1F8E2F02887F}"/>
              </a:ext>
            </a:extLst>
          </p:cNvPr>
          <p:cNvSpPr>
            <a:spLocks noGrp="1"/>
          </p:cNvSpPr>
          <p:nvPr>
            <p:ph type="dt" sz="half" idx="10"/>
          </p:nvPr>
        </p:nvSpPr>
        <p:spPr/>
        <p:txBody>
          <a:bodyPr/>
          <a:lstStyle/>
          <a:p>
            <a:fld id="{04F0D078-6995-42FB-BF7C-FD3871564EBB}" type="datetimeFigureOut">
              <a:rPr lang="ru-RU" smtClean="0"/>
              <a:t>25.10.2021</a:t>
            </a:fld>
            <a:endParaRPr lang="ru-RU"/>
          </a:p>
        </p:txBody>
      </p:sp>
      <p:sp>
        <p:nvSpPr>
          <p:cNvPr id="6" name="Нижний колонтитул 5">
            <a:extLst>
              <a:ext uri="{FF2B5EF4-FFF2-40B4-BE49-F238E27FC236}">
                <a16:creationId xmlns:a16="http://schemas.microsoft.com/office/drawing/2014/main" id="{A8AFE3C3-1A6A-4BA2-BCF7-0F1B76E30AA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59B2302-F829-4EF1-8CD7-EDC64E5C6E34}"/>
              </a:ext>
            </a:extLst>
          </p:cNvPr>
          <p:cNvSpPr>
            <a:spLocks noGrp="1"/>
          </p:cNvSpPr>
          <p:nvPr>
            <p:ph type="sldNum" sz="quarter" idx="12"/>
          </p:nvPr>
        </p:nvSpPr>
        <p:spPr/>
        <p:txBody>
          <a:bodyPr/>
          <a:lstStyle/>
          <a:p>
            <a:fld id="{6E335872-F439-4D02-9071-9F6DC70AC2C9}" type="slidenum">
              <a:rPr lang="ru-RU" smtClean="0"/>
              <a:t>‹#›</a:t>
            </a:fld>
            <a:endParaRPr lang="ru-RU"/>
          </a:p>
        </p:txBody>
      </p:sp>
    </p:spTree>
    <p:extLst>
      <p:ext uri="{BB962C8B-B14F-4D97-AF65-F5344CB8AC3E}">
        <p14:creationId xmlns:p14="http://schemas.microsoft.com/office/powerpoint/2010/main" val="92260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2B6472-4A85-4816-A370-5365F2D87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D40049C-8C70-4D2A-AAFA-2293F417C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145F11D-A2DD-48AA-A134-A5CA6BA4AA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0D078-6995-42FB-BF7C-FD3871564EBB}" type="datetimeFigureOut">
              <a:rPr lang="ru-RU" smtClean="0"/>
              <a:t>25.10.2021</a:t>
            </a:fld>
            <a:endParaRPr lang="ru-RU"/>
          </a:p>
        </p:txBody>
      </p:sp>
      <p:sp>
        <p:nvSpPr>
          <p:cNvPr id="5" name="Нижний колонтитул 4">
            <a:extLst>
              <a:ext uri="{FF2B5EF4-FFF2-40B4-BE49-F238E27FC236}">
                <a16:creationId xmlns:a16="http://schemas.microsoft.com/office/drawing/2014/main" id="{97D06BBE-536F-486A-BCE2-1C3D94D90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205F277-5AD2-4143-AB80-5C109DC13C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35872-F439-4D02-9071-9F6DC70AC2C9}" type="slidenum">
              <a:rPr lang="ru-RU" smtClean="0"/>
              <a:t>‹#›</a:t>
            </a:fld>
            <a:endParaRPr lang="ru-RU"/>
          </a:p>
        </p:txBody>
      </p:sp>
    </p:spTree>
    <p:extLst>
      <p:ext uri="{BB962C8B-B14F-4D97-AF65-F5344CB8AC3E}">
        <p14:creationId xmlns:p14="http://schemas.microsoft.com/office/powerpoint/2010/main" val="2764774685"/>
      </p:ext>
    </p:extLst>
  </p:cSld>
  <p:clrMap bg1="lt1" tx1="dk1" bg2="lt2" tx2="dk2" accent1="accent1" accent2="accent2" accent3="accent3" accent4="accent4" accent5="accent5" accent6="accent6" hlink="hlink" folHlink="folHlink"/>
  <p:sldLayoutIdLst>
    <p:sldLayoutId id="2147483662" r:id="rId1"/>
    <p:sldLayoutId id="2147483650" r:id="rId2"/>
    <p:sldLayoutId id="2147483663"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247257" cy="698267"/>
          </a:xfrm>
          <a:prstGeom prst="rect">
            <a:avLst/>
          </a:prstGeom>
          <a:ln w="12700">
            <a:miter lim="400000"/>
          </a:ln>
        </p:spPr>
        <p:txBody>
          <a:bodyPr wrap="square" lIns="71437" tIns="71437" rIns="71437" bIns="71437">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5185172" y="802083"/>
            <a:ext cx="1" cy="1388675"/>
          </a:xfrm>
          <a:prstGeom prst="line">
            <a:avLst/>
          </a:prstGeom>
          <a:ln w="12700">
            <a:solidFill>
              <a:srgbClr val="FFFFFF"/>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2" name="Очень крутой…"/>
          <p:cNvSpPr txBox="1"/>
          <p:nvPr/>
        </p:nvSpPr>
        <p:spPr>
          <a:xfrm>
            <a:off x="3558456" y="521817"/>
            <a:ext cx="4721713" cy="3243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2700" dirty="0"/>
              <a:t>ОСОБЕННОСТИ ПЕРЕВОДОВ    В. ХЛЕБНИКОВА НА БЕЛОРУССКИЙ ЯЗЫК, ВЫПОЛНЕННЫЕ                          А. РЯЗАНОВЫМ</a:t>
            </a:r>
          </a:p>
        </p:txBody>
      </p:sp>
      <p:sp>
        <p:nvSpPr>
          <p:cNvPr id="53" name="Очень крутой подзаголовок презентации"/>
          <p:cNvSpPr txBox="1"/>
          <p:nvPr/>
        </p:nvSpPr>
        <p:spPr>
          <a:xfrm>
            <a:off x="3558456" y="4005436"/>
            <a:ext cx="4721712" cy="7184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r>
              <a:rPr lang="ru-RU" sz="2000" dirty="0">
                <a:solidFill>
                  <a:schemeClr val="tx2">
                    <a:lumMod val="50000"/>
                  </a:schemeClr>
                </a:solidFill>
              </a:rPr>
              <a:t>Научный руководитель </a:t>
            </a:r>
          </a:p>
          <a:p>
            <a:pPr algn="l"/>
            <a:r>
              <a:rPr lang="ru-RU" sz="2000" dirty="0">
                <a:solidFill>
                  <a:schemeClr val="tx2">
                    <a:lumMod val="50000"/>
                  </a:schemeClr>
                </a:solidFill>
              </a:rPr>
              <a:t>Профессор, канд. филол. наук </a:t>
            </a:r>
          </a:p>
          <a:p>
            <a:pPr algn="l"/>
            <a:r>
              <a:rPr lang="ru-RU" sz="2000" dirty="0">
                <a:solidFill>
                  <a:schemeClr val="tx2">
                    <a:lumMod val="50000"/>
                  </a:schemeClr>
                </a:solidFill>
              </a:rPr>
              <a:t>Е. В. </a:t>
            </a:r>
            <a:r>
              <a:rPr lang="ru-RU" sz="2000" dirty="0" err="1">
                <a:solidFill>
                  <a:schemeClr val="tx2">
                    <a:lumMod val="50000"/>
                  </a:schemeClr>
                </a:solidFill>
              </a:rPr>
              <a:t>Казарцев</a:t>
            </a:r>
            <a:endParaRPr lang="ru-RU" sz="2000" dirty="0">
              <a:solidFill>
                <a:schemeClr val="tx2">
                  <a:lumMod val="50000"/>
                </a:schemeClr>
              </a:solidFill>
            </a:endParaRPr>
          </a:p>
          <a:p>
            <a:endParaRPr lang="ru-RU" sz="1250" dirty="0"/>
          </a:p>
          <a:p>
            <a:pPr algn="l"/>
            <a:r>
              <a:rPr lang="ru-RU" sz="1800" dirty="0"/>
              <a:t>Выполнила Якимова Мария Владимировна </a:t>
            </a:r>
            <a:endParaRPr sz="1800" dirty="0"/>
          </a:p>
        </p:txBody>
      </p:sp>
      <p:sp>
        <p:nvSpPr>
          <p:cNvPr id="54" name="Название подразделения,  лаборатории, факультета и т.д."/>
          <p:cNvSpPr txBox="1"/>
          <p:nvPr/>
        </p:nvSpPr>
        <p:spPr>
          <a:xfrm>
            <a:off x="3558458" y="762141"/>
            <a:ext cx="4721712" cy="7184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2100" dirty="0"/>
              <a:t>Факультет гуманитарных наук</a:t>
            </a:r>
          </a:p>
          <a:p>
            <a:pPr algn="l">
              <a:defRPr sz="4200">
                <a:solidFill>
                  <a:srgbClr val="253957"/>
                </a:solidFill>
                <a:latin typeface="+mn-lt"/>
                <a:ea typeface="+mn-ea"/>
                <a:cs typeface="+mn-cs"/>
                <a:sym typeface="Arial Narrow"/>
              </a:defRPr>
            </a:pPr>
            <a:r>
              <a:rPr lang="ru-RU" sz="2100" dirty="0"/>
              <a:t>Школа филологических наук</a:t>
            </a:r>
          </a:p>
        </p:txBody>
      </p:sp>
      <p:pic>
        <p:nvPicPr>
          <p:cNvPr id="56" name="Изображение" descr="Изображение"/>
          <p:cNvPicPr>
            <a:picLocks noChangeAspect="1"/>
          </p:cNvPicPr>
          <p:nvPr/>
        </p:nvPicPr>
        <p:blipFill>
          <a:blip r:embed="rId2"/>
          <a:stretch>
            <a:fillRect/>
          </a:stretch>
        </p:blipFill>
        <p:spPr>
          <a:xfrm>
            <a:off x="610985" y="665370"/>
            <a:ext cx="1368060" cy="1322774"/>
          </a:xfrm>
          <a:prstGeom prst="rect">
            <a:avLst/>
          </a:prstGeom>
          <a:ln w="12700">
            <a:miter lim="400000"/>
          </a:ln>
        </p:spPr>
      </p:pic>
    </p:spTree>
    <p:extLst>
      <p:ext uri="{BB962C8B-B14F-4D97-AF65-F5344CB8AC3E}">
        <p14:creationId xmlns:p14="http://schemas.microsoft.com/office/powerpoint/2010/main" val="192389256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555324" y="1193539"/>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300" b="1" dirty="0"/>
              <a:t>СРАВНИТЕЛЬНО-СОПОСТАВИТЕЛЬНЫЙ АНАЛИЗ</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83" name="Название подразделения, лаборатории, факультета и т.д."/>
          <p:cNvSpPr txBox="1"/>
          <p:nvPr/>
        </p:nvSpPr>
        <p:spPr>
          <a:xfrm>
            <a:off x="5748756" y="469607"/>
            <a:ext cx="5683208" cy="6492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r>
              <a:rPr lang="ru-RU" sz="1250" dirty="0"/>
              <a:t>Факультет гуманитарных наук</a:t>
            </a:r>
          </a:p>
          <a:p>
            <a:r>
              <a:rPr lang="ru-RU" sz="1250" dirty="0"/>
              <a:t>Школа филологических наук</a:t>
            </a:r>
          </a:p>
          <a:p>
            <a:endParaRPr sz="1250" dirty="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9" name="TextBox 8">
            <a:extLst>
              <a:ext uri="{FF2B5EF4-FFF2-40B4-BE49-F238E27FC236}">
                <a16:creationId xmlns:a16="http://schemas.microsoft.com/office/drawing/2014/main" id="{98E45220-EBA0-4F5A-B850-9B8794E1FA1B}"/>
              </a:ext>
            </a:extLst>
          </p:cNvPr>
          <p:cNvSpPr txBox="1"/>
          <p:nvPr/>
        </p:nvSpPr>
        <p:spPr>
          <a:xfrm>
            <a:off x="555324" y="1994937"/>
            <a:ext cx="10836211"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r>
              <a:rPr lang="ru-RU" sz="2000" dirty="0">
                <a:solidFill>
                  <a:schemeClr val="tx2">
                    <a:lumMod val="50000"/>
                  </a:schemeClr>
                </a:solidFill>
                <a:latin typeface="+mn-lt"/>
              </a:rPr>
              <a:t>«</a:t>
            </a:r>
            <a:r>
              <a:rPr lang="ru-RU" sz="2000" dirty="0" err="1">
                <a:solidFill>
                  <a:schemeClr val="tx2">
                    <a:lumMod val="50000"/>
                  </a:schemeClr>
                </a:solidFill>
                <a:latin typeface="+mn-lt"/>
              </a:rPr>
              <a:t>Людзі</a:t>
            </a:r>
            <a:r>
              <a:rPr lang="ru-RU" sz="2000" dirty="0">
                <a:solidFill>
                  <a:schemeClr val="tx2">
                    <a:lumMod val="50000"/>
                  </a:schemeClr>
                </a:solidFill>
                <a:latin typeface="+mn-lt"/>
              </a:rPr>
              <a:t>, </a:t>
            </a:r>
            <a:r>
              <a:rPr lang="ru-RU" sz="2000" dirty="0" err="1">
                <a:solidFill>
                  <a:schemeClr val="tx2">
                    <a:lumMod val="50000"/>
                  </a:schemeClr>
                </a:solidFill>
                <a:latin typeface="+mn-lt"/>
              </a:rPr>
              <a:t>конадні</a:t>
            </a:r>
            <a:r>
              <a:rPr lang="ru-RU" sz="2000" dirty="0">
                <a:solidFill>
                  <a:schemeClr val="tx2">
                    <a:lumMod val="50000"/>
                  </a:schemeClr>
                </a:solidFill>
                <a:latin typeface="+mn-lt"/>
              </a:rPr>
              <a:t>, гады» [Люди, годы и народы] </a:t>
            </a:r>
          </a:p>
        </p:txBody>
      </p:sp>
      <p:pic>
        <p:nvPicPr>
          <p:cNvPr id="10" name="Рисунок 9">
            <a:extLst>
              <a:ext uri="{FF2B5EF4-FFF2-40B4-BE49-F238E27FC236}">
                <a16:creationId xmlns:a16="http://schemas.microsoft.com/office/drawing/2014/main" id="{D12AD60A-EE18-48CF-9A14-4C2107FF1186}"/>
              </a:ext>
            </a:extLst>
          </p:cNvPr>
          <p:cNvPicPr/>
          <p:nvPr/>
        </p:nvPicPr>
        <p:blipFill rotWithShape="1">
          <a:blip r:embed="rId3">
            <a:extLst>
              <a:ext uri="{28A0092B-C50C-407E-A947-70E740481C1C}">
                <a14:useLocalDpi xmlns:a14="http://schemas.microsoft.com/office/drawing/2010/main" val="0"/>
              </a:ext>
            </a:extLst>
          </a:blip>
          <a:srcRect b="29143"/>
          <a:stretch/>
        </p:blipFill>
        <p:spPr bwMode="auto">
          <a:xfrm>
            <a:off x="191344" y="2359057"/>
            <a:ext cx="11802386" cy="40177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562748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00532" y="2034019"/>
            <a:ext cx="10753188" cy="53419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Определены основные методы перевода Рязанова.</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Подсчитаны количественные характеристики переводов Рязанова. </a:t>
            </a:r>
            <a:endPar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endParaRPr>
          </a:p>
          <a:p>
            <a:pPr marL="371475" indent="-371475" algn="just">
              <a:lnSpc>
                <a:spcPct val="150000"/>
              </a:lnSpc>
              <a:spcAft>
                <a:spcPts val="400"/>
              </a:spcAft>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Проведён сравнительный анализ стихотворений и переводов.</a:t>
            </a:r>
          </a:p>
          <a:p>
            <a:pPr marL="371475" indent="-371475" algn="just">
              <a:lnSpc>
                <a:spcPct val="150000"/>
              </a:lnSpc>
              <a:spcAft>
                <a:spcPts val="400"/>
              </a:spcAft>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Определена специфика переводческой стратегии А. Рязанова и дана её интерпретация: намеренно отдаляясь от оригинального текста, Рязанов тем самым выполняет основную функцию перевода с близкородственных языков. При этом степень отдаления от оригинала зависит от выбранного метода перевода. Выделяя определенный элемент, Рязанов тем самым усовершенствует оригинальное стихотворение, делает перевод подчёркнуто </a:t>
            </a:r>
            <a:r>
              <a:rPr lang="ru-RU" sz="2000" dirty="0" err="1">
                <a:solidFill>
                  <a:schemeClr val="accent1">
                    <a:lumMod val="50000"/>
                  </a:schemeClr>
                </a:solidFill>
                <a:latin typeface="+mn-lt"/>
                <a:ea typeface="Calibri" panose="020F0502020204030204" pitchFamily="34" charset="0"/>
                <a:cs typeface="Times New Roman" panose="02020603050405020304" pitchFamily="18" charset="0"/>
              </a:rPr>
              <a:t>хлебниковским</a:t>
            </a: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 </a:t>
            </a:r>
            <a:endParaRPr sz="1250" dirty="0"/>
          </a:p>
        </p:txBody>
      </p:sp>
      <p:sp>
        <p:nvSpPr>
          <p:cNvPr id="87" name="Очень крутой заголовок…"/>
          <p:cNvSpPr txBox="1"/>
          <p:nvPr/>
        </p:nvSpPr>
        <p:spPr>
          <a:xfrm>
            <a:off x="613303" y="1275831"/>
            <a:ext cx="10744804"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Результаты работы</a:t>
            </a:r>
            <a:endParaRPr sz="3500" dirty="0"/>
          </a:p>
          <a:p>
            <a:pPr algn="l">
              <a:defRPr sz="4200">
                <a:solidFill>
                  <a:srgbClr val="253957"/>
                </a:solidFill>
                <a:latin typeface="+mn-lt"/>
                <a:ea typeface="+mn-ea"/>
                <a:cs typeface="+mn-cs"/>
                <a:sym typeface="Arial Narrow"/>
              </a:defRPr>
            </a:pPr>
            <a:r>
              <a:rPr sz="2100" dirty="0"/>
              <a:t> </a:t>
            </a:r>
          </a:p>
        </p:txBody>
      </p:sp>
      <p:sp>
        <p:nvSpPr>
          <p:cNvPr id="89"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91"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Tree>
    <p:extLst>
      <p:ext uri="{BB962C8B-B14F-4D97-AF65-F5344CB8AC3E}">
        <p14:creationId xmlns:p14="http://schemas.microsoft.com/office/powerpoint/2010/main" val="40384512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96341" y="2068540"/>
            <a:ext cx="10753188" cy="53419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ct val="150000"/>
              </a:lnSpc>
              <a:spcAft>
                <a:spcPts val="400"/>
              </a:spcAft>
              <a:buFontTx/>
              <a:buAutoNum type="arabicPeriod"/>
            </a:pPr>
            <a:endParaRPr sz="1250" dirty="0"/>
          </a:p>
        </p:txBody>
      </p:sp>
      <p:sp>
        <p:nvSpPr>
          <p:cNvPr id="4" name="TextBox 3">
            <a:extLst>
              <a:ext uri="{FF2B5EF4-FFF2-40B4-BE49-F238E27FC236}">
                <a16:creationId xmlns:a16="http://schemas.microsoft.com/office/drawing/2014/main" id="{29C634FC-48B1-4B59-8858-C454F3F4CFC8}"/>
              </a:ext>
            </a:extLst>
          </p:cNvPr>
          <p:cNvSpPr txBox="1"/>
          <p:nvPr/>
        </p:nvSpPr>
        <p:spPr>
          <a:xfrm>
            <a:off x="196921" y="1113612"/>
            <a:ext cx="11798158" cy="67201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2"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171450" lvl="0" indent="-171450" algn="l">
              <a:lnSpc>
                <a:spcPct val="150000"/>
              </a:lnSpc>
              <a:buFont typeface="+mj-lt"/>
              <a:buAutoNum type="arabicPeriod"/>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Белы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замак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гары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выбраная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пазія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Пер. з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літ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Мастацкая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літаратура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1992.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Брюсов 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Избранные сочинения. В 2 т. </a:t>
            </a:r>
            <a:r>
              <a:rPr lang="ru-RU" sz="1200" dirty="0">
                <a:latin typeface="Times New Roman" panose="02020603050405020304" pitchFamily="18" charset="0"/>
                <a:ea typeface="Calibri" panose="020F0502020204030204" pitchFamily="34" charset="0"/>
                <a:cs typeface="Times New Roman" panose="02020603050405020304" pitchFamily="18" charset="0"/>
              </a:rPr>
              <a:t>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 М.,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Гослитиздат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1955.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Верина У. Ю</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Обновление жанровой системы русской поэзии конца XX – начала XXI в. /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Д</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исс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на соискание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уч.ст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д. филол. Наук. М., 2019.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Волынец 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Грамматические проблемы художественного перевода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Studia</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Rossica</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posnaniensia</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Zeszyt</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XXXII.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Poznan</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2005.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Дуганов Р. 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Велимир хлебников. Природа творчества. М.: Советский писатель, 1990.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Дуганов Р. 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Велимир Хлебников и русская литература: Статьи разных лет / Сост. Н. Дуганова-Шефтелевич. Предисл. Е.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Арензона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М.: Прогресс-Плеяда, 2008.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Івашчанка</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А. 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Паэтыка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Алеся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між</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медытацыяй</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рацыяй</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БНТУ, 2008.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Кісліцына</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Г. 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Алесь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Праблема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мастацкай</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свядомасці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Беларуская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навука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1997.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Лесная Г. 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Специфика перевода с украинского языка на русский (как проблема обучения переводу близкородственных языков) // Слово, высказывание, текст в когнитивном, прагматическом и культурологическом аспектах: Материалы VIII международной научной конференции. Челябинск, 20–22 апреля 2016 г.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Лявонава</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Е. </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«Гук – «электрон» верша»: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Гукатворчасць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Алеся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і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еўрапейская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літаратурная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традыцыя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Роднае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слова.  1998. № 4. </a:t>
            </a:r>
          </a:p>
          <a:p>
            <a:pPr marL="171450" lvl="0" indent="-171450" algn="l">
              <a:lnSpc>
                <a:spcPct val="150000"/>
              </a:lnSpc>
              <a:buFont typeface="+mj-lt"/>
              <a:buAutoNum type="arabicPeriod"/>
            </a:pP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Маслюк 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P.S. // Сая К.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Клеменс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пер.с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лит.  А. Рязанова. Минск: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Логвинов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2013.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Рагойша</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В. П.</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Проблемы перевода с близкородственных языков. Минск: Изд-во БГУ, 1980.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Вяліміра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Хлебнікава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Логвінаў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Невядомая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велічыня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гутаркі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артыкулы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згадкі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Логвінаў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2017.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Пяляванне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ў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райскай</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даліне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Мастацкая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літаратура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1995.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Сума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немагчымасцяў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Логвінаў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2009.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Сая 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Клеменс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200" dirty="0" err="1">
                <a:latin typeface="Times New Roman" panose="02020603050405020304" pitchFamily="18" charset="0"/>
                <a:ea typeface="Calibri" panose="020F0502020204030204" pitchFamily="34" charset="0"/>
                <a:cs typeface="Times New Roman" panose="02020603050405020304" pitchFamily="18" charset="0"/>
              </a:rPr>
              <a:t>П</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ер.с</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лит.  А. Рязанова. Минск: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Логвинов</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2013.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Степанов Н. Л.</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Велимир Хлебников. М.: Советский писатель, 1975.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Студзинская</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Вершы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не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выдумваюцца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вершы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здабываюцца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[Репортаж с открытой лекции А. Рязанова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Невядомая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велічыня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чытаем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верш»] // Сайт </a:t>
            </a:r>
            <a:r>
              <a:rPr lang="ru-RU" sz="12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svaboda.org</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12 ноября 2015. </a:t>
            </a:r>
            <a:r>
              <a:rPr lang="ru-RU" sz="12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rPr>
              <a:t>(https://www.svaboda.org/a/27359478.html)</a:t>
            </a:r>
            <a:endParaRPr lang="ru-RU"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Теркулов</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В. 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«Заклятие смехом» В. Хлебникова в лингвистической интерпретации // Вестник НВГУ. 2008.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Факторович, Д. 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Основы теории художественного перевода. Минск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Кнігазбор</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2009.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Шаблінская</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Г. 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той,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хто</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шлях і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хто</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па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ім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ідзе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гутарка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з 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Разанавым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 З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апокрыфа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ў канон.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Логвінаў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2010.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l">
              <a:lnSpc>
                <a:spcPct val="150000"/>
              </a:lnSpc>
              <a:spcAft>
                <a:spcPts val="400"/>
              </a:spcAft>
              <a:buFont typeface="+mj-lt"/>
              <a:buAutoNum type="arabicPeriod"/>
            </a:pPr>
            <a:r>
              <a:rPr lang="ru-RU" sz="1200" i="1" dirty="0" err="1">
                <a:effectLst/>
                <a:latin typeface="Times New Roman" panose="02020603050405020304" pitchFamily="18" charset="0"/>
                <a:ea typeface="Calibri" panose="020F0502020204030204" pitchFamily="34" charset="0"/>
                <a:cs typeface="Times New Roman" panose="02020603050405020304" pitchFamily="18" charset="0"/>
              </a:rPr>
              <a:t>Штэйнер</a:t>
            </a:r>
            <a:r>
              <a:rPr lang="ru-RU" sz="1200" i="1" dirty="0">
                <a:effectLst/>
                <a:latin typeface="Times New Roman" panose="02020603050405020304" pitchFamily="18" charset="0"/>
                <a:ea typeface="Calibri" panose="020F0502020204030204" pitchFamily="34" charset="0"/>
                <a:cs typeface="Times New Roman" panose="02020603050405020304" pitchFamily="18" charset="0"/>
              </a:rPr>
              <a:t> І. Ф.</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Уводзіны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ў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невымоўнае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філасофія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паэзіі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Разанава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Мінск</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Звязда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2013.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410766" rtl="0" fontAlgn="auto" latinLnBrk="0" hangingPunct="0">
              <a:lnSpc>
                <a:spcPct val="100000"/>
              </a:lnSpc>
              <a:spcBef>
                <a:spcPts val="0"/>
              </a:spcBef>
              <a:spcAft>
                <a:spcPts val="0"/>
              </a:spcAft>
              <a:buClrTx/>
              <a:buSzTx/>
              <a:buFontTx/>
              <a:buNone/>
              <a:tabLst/>
            </a:pPr>
            <a:endParaRPr kumimoji="0" lang="ru-RU" sz="25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6" name="TextBox 5">
            <a:extLst>
              <a:ext uri="{FF2B5EF4-FFF2-40B4-BE49-F238E27FC236}">
                <a16:creationId xmlns:a16="http://schemas.microsoft.com/office/drawing/2014/main" id="{E6F806ED-3FAF-4FB5-83F1-38BB25A6430C}"/>
              </a:ext>
            </a:extLst>
          </p:cNvPr>
          <p:cNvSpPr txBox="1"/>
          <p:nvPr/>
        </p:nvSpPr>
        <p:spPr>
          <a:xfrm>
            <a:off x="2488813" y="346166"/>
            <a:ext cx="6968254" cy="5799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0" marR="0" indent="0" algn="ctr" defTabSz="410766" rtl="0" fontAlgn="auto" latinLnBrk="0" hangingPunct="0">
              <a:lnSpc>
                <a:spcPct val="100000"/>
              </a:lnSpc>
              <a:spcBef>
                <a:spcPts val="0"/>
              </a:spcBef>
              <a:spcAft>
                <a:spcPts val="0"/>
              </a:spcAft>
              <a:buClrTx/>
              <a:buSzTx/>
              <a:buFontTx/>
              <a:buNone/>
              <a:tabLst/>
            </a:pPr>
            <a:r>
              <a:rPr kumimoji="0" lang="ru-RU" sz="3300" b="1" i="0" u="none" strike="noStrike" cap="none" spc="0" normalizeH="0" baseline="0" dirty="0">
                <a:ln>
                  <a:noFill/>
                </a:ln>
                <a:solidFill>
                  <a:schemeClr val="accent1">
                    <a:lumMod val="50000"/>
                  </a:schemeClr>
                </a:solidFill>
                <a:effectLst/>
                <a:uFillTx/>
                <a:latin typeface="+mj-lt"/>
                <a:ea typeface="+mj-ea"/>
                <a:cs typeface="+mj-cs"/>
                <a:sym typeface="Helvetica Light"/>
              </a:rPr>
              <a:t>Список использованной литературы</a:t>
            </a:r>
          </a:p>
        </p:txBody>
      </p:sp>
    </p:spTree>
    <p:extLst>
      <p:ext uri="{BB962C8B-B14F-4D97-AF65-F5344CB8AC3E}">
        <p14:creationId xmlns:p14="http://schemas.microsoft.com/office/powerpoint/2010/main" val="134891847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9" name="Очень крутой заголовок…"/>
          <p:cNvSpPr txBox="1"/>
          <p:nvPr/>
        </p:nvSpPr>
        <p:spPr>
          <a:xfrm>
            <a:off x="600533" y="1394247"/>
            <a:ext cx="8036720"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err="1"/>
              <a:t>алесь</a:t>
            </a:r>
            <a:r>
              <a:rPr lang="ru-RU" sz="3500" dirty="0"/>
              <a:t> </a:t>
            </a:r>
            <a:r>
              <a:rPr lang="ru-RU" sz="3500" dirty="0" err="1"/>
              <a:t>рязанов</a:t>
            </a:r>
            <a:endParaRPr lang="ru-RU" sz="3500" dirty="0"/>
          </a:p>
        </p:txBody>
      </p:sp>
      <p:sp>
        <p:nvSpPr>
          <p:cNvPr id="62" name="Название подразделения, лаборатории, факультета и т.д."/>
          <p:cNvSpPr txBox="1"/>
          <p:nvPr/>
        </p:nvSpPr>
        <p:spPr>
          <a:xfrm>
            <a:off x="5669372" y="371155"/>
            <a:ext cx="5683208" cy="4568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r>
              <a:rPr lang="ru-RU" sz="1250" dirty="0"/>
              <a:t>Факультет гуманитарных наук</a:t>
            </a:r>
          </a:p>
          <a:p>
            <a:r>
              <a:rPr lang="ru-RU" sz="1250" dirty="0"/>
              <a:t>Школа филологических наук</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8" name="Рисунок 7" descr="Изображение выглядит как текст, человек, мужчина, держит&#10;&#10;Автоматически созданное описание">
            <a:extLst>
              <a:ext uri="{FF2B5EF4-FFF2-40B4-BE49-F238E27FC236}">
                <a16:creationId xmlns:a16="http://schemas.microsoft.com/office/drawing/2014/main" id="{DA6166D1-F9E0-4FF7-A681-C0E904AC984D}"/>
              </a:ext>
            </a:extLst>
          </p:cNvPr>
          <p:cNvPicPr>
            <a:picLocks noChangeAspect="1"/>
          </p:cNvPicPr>
          <p:nvPr/>
        </p:nvPicPr>
        <p:blipFill rotWithShape="1">
          <a:blip r:embed="rId3"/>
          <a:srcRect b="22414"/>
          <a:stretch/>
        </p:blipFill>
        <p:spPr>
          <a:xfrm>
            <a:off x="2077640" y="2168860"/>
            <a:ext cx="8036720" cy="4520656"/>
          </a:xfrm>
          <a:prstGeom prst="rect">
            <a:avLst/>
          </a:prstGeom>
        </p:spPr>
      </p:pic>
    </p:spTree>
    <p:extLst>
      <p:ext uri="{BB962C8B-B14F-4D97-AF65-F5344CB8AC3E}">
        <p14:creationId xmlns:p14="http://schemas.microsoft.com/office/powerpoint/2010/main" val="212254093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9" name="Очень крутой заголовок…"/>
          <p:cNvSpPr txBox="1"/>
          <p:nvPr/>
        </p:nvSpPr>
        <p:spPr>
          <a:xfrm>
            <a:off x="604725" y="1486393"/>
            <a:ext cx="8036720"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be-BY" sz="3500" dirty="0"/>
              <a:t>Актуальность</a:t>
            </a:r>
            <a:endParaRPr sz="3500"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00533" y="3176972"/>
            <a:ext cx="10933211" cy="39052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228600" indent="-228600" algn="l">
              <a:lnSpc>
                <a:spcPct val="150000"/>
              </a:lnSpc>
              <a:spcAft>
                <a:spcPts val="400"/>
              </a:spcAft>
              <a:buFont typeface="Arial" panose="020B0604020202020204" pitchFamily="34" charset="0"/>
              <a:buChar char="•"/>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XIII международная научно-практическая конференция «Язык специальности: актуальные вопросы теории, практики, перевода и дидактики». Москва,  2019 г.</a:t>
            </a:r>
          </a:p>
          <a:p>
            <a:pPr marL="228600" indent="-228600" algn="l">
              <a:lnSpc>
                <a:spcPct val="150000"/>
              </a:lnSpc>
              <a:spcAft>
                <a:spcPts val="400"/>
              </a:spcAft>
              <a:buFont typeface="Arial" panose="020B0604020202020204" pitchFamily="34" charset="0"/>
              <a:buChar char="•"/>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VI Международной очно-заочной научно-практической конференция </a:t>
            </a:r>
            <a:r>
              <a:rPr lang="en-US" sz="2000" dirty="0">
                <a:solidFill>
                  <a:schemeClr val="accent1">
                    <a:lumMod val="50000"/>
                  </a:schemeClr>
                </a:solidFill>
                <a:latin typeface="+mn-lt"/>
                <a:ea typeface="Calibri" panose="020F0502020204030204" pitchFamily="34" charset="0"/>
                <a:cs typeface="Times New Roman" panose="02020603050405020304" pitchFamily="18" charset="0"/>
              </a:rPr>
              <a:t>“</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Актуальные проблемы переводоведения в XXI столетии</a:t>
            </a:r>
            <a:r>
              <a:rPr lang="en-US" sz="2000" dirty="0">
                <a:solidFill>
                  <a:schemeClr val="accent1">
                    <a:lumMod val="50000"/>
                  </a:schemeClr>
                </a:solidFill>
                <a:latin typeface="+mn-lt"/>
                <a:ea typeface="Calibri" panose="020F0502020204030204" pitchFamily="34" charset="0"/>
                <a:cs typeface="Times New Roman" panose="02020603050405020304" pitchFamily="18" charset="0"/>
              </a:rPr>
              <a:t>”</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 Москва, 2021 г. </a:t>
            </a:r>
          </a:p>
          <a:p>
            <a:pPr marL="142875" indent="-142875">
              <a:lnSpc>
                <a:spcPct val="115000"/>
              </a:lnSpc>
              <a:buFont typeface="Arial" panose="020B0604020202020204" pitchFamily="34" charset="0"/>
              <a:buChar char="•"/>
            </a:pPr>
            <a:r>
              <a:rPr lang="ru-RU" sz="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l">
              <a:buFont typeface="Arial" panose="020B0604020202020204" pitchFamily="34" charset="0"/>
              <a:buChar char="•"/>
              <a:defRPr sz="2800">
                <a:solidFill>
                  <a:srgbClr val="253957"/>
                </a:solidFill>
                <a:latin typeface="+mn-lt"/>
                <a:ea typeface="+mn-ea"/>
                <a:cs typeface="+mn-cs"/>
                <a:sym typeface="Arial Narrow"/>
              </a:defRPr>
            </a:pPr>
            <a:endParaRPr sz="1400" dirty="0"/>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6656E590-EC4C-42A8-A2A7-7F70B10DEFB5}"/>
              </a:ext>
            </a:extLst>
          </p:cNvPr>
          <p:cNvSpPr txBox="1"/>
          <p:nvPr/>
        </p:nvSpPr>
        <p:spPr>
          <a:xfrm>
            <a:off x="613303" y="2422273"/>
            <a:ext cx="7556336" cy="4414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0" marR="0" indent="0" algn="ctr" defTabSz="410766" rtl="0" fontAlgn="auto" latinLnBrk="0" hangingPunct="0">
              <a:lnSpc>
                <a:spcPct val="100000"/>
              </a:lnSpc>
              <a:spcBef>
                <a:spcPts val="0"/>
              </a:spcBef>
              <a:spcAft>
                <a:spcPts val="0"/>
              </a:spcAft>
              <a:buClrTx/>
              <a:buSzTx/>
              <a:buFontTx/>
              <a:buNone/>
              <a:tabLst/>
            </a:pPr>
            <a:r>
              <a:rPr kumimoji="0" lang="ru-RU" sz="2400" b="0" i="0" u="none" strike="noStrike" cap="none" spc="0" normalizeH="0" baseline="0" dirty="0">
                <a:ln>
                  <a:noFill/>
                </a:ln>
                <a:solidFill>
                  <a:schemeClr val="accent1">
                    <a:lumMod val="50000"/>
                  </a:schemeClr>
                </a:solidFill>
                <a:effectLst/>
                <a:uFillTx/>
                <a:latin typeface="Times New Roman" panose="02020603050405020304" pitchFamily="18" charset="0"/>
                <a:cs typeface="Times New Roman" panose="02020603050405020304" pitchFamily="18" charset="0"/>
                <a:sym typeface="Helvetica Light"/>
              </a:rPr>
              <a:t>Изуч</a:t>
            </a:r>
            <a:r>
              <a:rPr lang="ru-RU" sz="2400" dirty="0">
                <a:solidFill>
                  <a:schemeClr val="accent1">
                    <a:lumMod val="50000"/>
                  </a:schemeClr>
                </a:solidFill>
                <a:latin typeface="Times New Roman" panose="02020603050405020304" pitchFamily="18" charset="0"/>
                <a:cs typeface="Times New Roman" panose="02020603050405020304" pitchFamily="18" charset="0"/>
              </a:rPr>
              <a:t>ение темы п</a:t>
            </a:r>
            <a:r>
              <a:rPr kumimoji="0" lang="ru-RU" sz="2400" b="0" i="0" u="none" strike="noStrike" cap="none" spc="0" normalizeH="0" baseline="0" dirty="0">
                <a:ln>
                  <a:noFill/>
                </a:ln>
                <a:solidFill>
                  <a:schemeClr val="accent1">
                    <a:lumMod val="50000"/>
                  </a:schemeClr>
                </a:solidFill>
                <a:effectLst/>
                <a:uFillTx/>
                <a:latin typeface="Times New Roman" panose="02020603050405020304" pitchFamily="18" charset="0"/>
                <a:cs typeface="Times New Roman" panose="02020603050405020304" pitchFamily="18" charset="0"/>
                <a:sym typeface="Helvetica Light"/>
              </a:rPr>
              <a:t>еревода с близкородственных языков</a:t>
            </a:r>
          </a:p>
        </p:txBody>
      </p:sp>
    </p:spTree>
    <p:extLst>
      <p:ext uri="{BB962C8B-B14F-4D97-AF65-F5344CB8AC3E}">
        <p14:creationId xmlns:p14="http://schemas.microsoft.com/office/powerpoint/2010/main" val="329700715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92149" y="2218329"/>
            <a:ext cx="10761571" cy="57471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numCol="1" spcCol="1076157"/>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lnSpc>
                <a:spcPct val="150000"/>
              </a:lnSpc>
              <a:spcBef>
                <a:spcPts val="1400"/>
              </a:spcBef>
              <a:defRPr sz="2800">
                <a:solidFill>
                  <a:srgbClr val="253957"/>
                </a:solidFill>
                <a:latin typeface="+mn-lt"/>
                <a:ea typeface="+mn-ea"/>
                <a:cs typeface="+mn-cs"/>
                <a:sym typeface="Arial Narrow"/>
              </a:defRPr>
            </a:pPr>
            <a:r>
              <a:rPr lang="ru-RU" sz="2000" dirty="0"/>
              <a:t>Основные цели исследования – это определение особенностей переводческой деятельности Рязанова и изучение их проявления в переводах поэзии Хлебникова. </a:t>
            </a:r>
          </a:p>
          <a:p>
            <a:pPr algn="l">
              <a:lnSpc>
                <a:spcPct val="150000"/>
              </a:lnSpc>
              <a:spcBef>
                <a:spcPts val="1400"/>
              </a:spcBef>
              <a:defRPr sz="2800">
                <a:solidFill>
                  <a:srgbClr val="253957"/>
                </a:solidFill>
                <a:latin typeface="+mn-lt"/>
                <a:ea typeface="+mn-ea"/>
                <a:cs typeface="+mn-cs"/>
                <a:sym typeface="Arial Narrow"/>
              </a:defRPr>
            </a:pPr>
            <a:r>
              <a:rPr lang="ru-RU" sz="2000" dirty="0"/>
              <a:t>Были выполнены следующие задачи: </a:t>
            </a:r>
          </a:p>
          <a:p>
            <a:pPr marL="371475" indent="-371475" algn="l">
              <a:spcBef>
                <a:spcPts val="1400"/>
              </a:spcBef>
              <a:buSzPct val="100000"/>
              <a:buAutoNum type="arabicParenR"/>
              <a:defRPr sz="2800">
                <a:solidFill>
                  <a:srgbClr val="253957"/>
                </a:solidFill>
                <a:latin typeface="+mn-lt"/>
                <a:ea typeface="+mn-ea"/>
                <a:cs typeface="+mn-cs"/>
                <a:sym typeface="Arial Narrow"/>
              </a:defRPr>
            </a:pPr>
            <a:r>
              <a:rPr lang="ru-RU" sz="2000" dirty="0"/>
              <a:t>Проанализирована переводческая деятельность Рязанова</a:t>
            </a:r>
          </a:p>
          <a:p>
            <a:pPr marL="371475" indent="-371475" algn="l">
              <a:spcBef>
                <a:spcPts val="1400"/>
              </a:spcBef>
              <a:buSzPct val="100000"/>
              <a:buAutoNum type="arabicParenR"/>
              <a:defRPr sz="2800">
                <a:solidFill>
                  <a:srgbClr val="253957"/>
                </a:solidFill>
                <a:latin typeface="+mn-lt"/>
                <a:ea typeface="+mn-ea"/>
                <a:cs typeface="+mn-cs"/>
                <a:sym typeface="Arial Narrow"/>
              </a:defRPr>
            </a:pPr>
            <a:r>
              <a:rPr lang="ru-RU" sz="2000" dirty="0"/>
              <a:t>Определены основные принципы переводческой работы Рязанова на материале переводов из сборника «З </a:t>
            </a:r>
            <a:r>
              <a:rPr lang="ru-RU" sz="2000" dirty="0" err="1"/>
              <a:t>Вяліміра</a:t>
            </a:r>
            <a:r>
              <a:rPr lang="ru-RU" sz="2000" dirty="0"/>
              <a:t> </a:t>
            </a:r>
            <a:r>
              <a:rPr lang="ru-RU" sz="2000" dirty="0" err="1"/>
              <a:t>Хлебнікава</a:t>
            </a:r>
            <a:r>
              <a:rPr lang="ru-RU" sz="2000" dirty="0"/>
              <a:t>» Рязанова</a:t>
            </a:r>
          </a:p>
          <a:p>
            <a:pPr marL="371475" indent="-371475" algn="l">
              <a:spcBef>
                <a:spcPts val="1400"/>
              </a:spcBef>
              <a:buSzPct val="100000"/>
              <a:buAutoNum type="arabicParenR"/>
              <a:defRPr sz="2800">
                <a:solidFill>
                  <a:srgbClr val="253957"/>
                </a:solidFill>
                <a:latin typeface="+mn-lt"/>
                <a:ea typeface="+mn-ea"/>
                <a:cs typeface="+mn-cs"/>
                <a:sym typeface="Arial Narrow"/>
              </a:defRPr>
            </a:pPr>
            <a:r>
              <a:rPr lang="ru-RU" sz="2000" dirty="0"/>
              <a:t>Проведён сравнительный анализ выбранных стихотворений из сборника «З </a:t>
            </a:r>
            <a:r>
              <a:rPr lang="ru-RU" sz="2000" dirty="0" err="1"/>
              <a:t>Вяліміра</a:t>
            </a:r>
            <a:r>
              <a:rPr lang="ru-RU" sz="2000" dirty="0"/>
              <a:t> </a:t>
            </a:r>
            <a:r>
              <a:rPr lang="ru-RU" sz="2000" dirty="0" err="1"/>
              <a:t>Хлебнікава</a:t>
            </a:r>
            <a:r>
              <a:rPr lang="ru-RU" sz="2000" dirty="0"/>
              <a:t>» </a:t>
            </a:r>
          </a:p>
          <a:p>
            <a:pPr algn="l">
              <a:lnSpc>
                <a:spcPct val="150000"/>
              </a:lnSpc>
              <a:spcBef>
                <a:spcPts val="1400"/>
              </a:spcBef>
              <a:defRPr sz="2800">
                <a:solidFill>
                  <a:srgbClr val="253957"/>
                </a:solidFill>
                <a:latin typeface="+mn-lt"/>
                <a:ea typeface="+mn-ea"/>
                <a:cs typeface="+mn-cs"/>
                <a:sym typeface="Arial Narrow"/>
              </a:defRPr>
            </a:pPr>
            <a:endParaRPr lang="ru-RU" sz="2000" dirty="0"/>
          </a:p>
          <a:p>
            <a:pPr algn="l">
              <a:lnSpc>
                <a:spcPct val="150000"/>
              </a:lnSpc>
              <a:spcBef>
                <a:spcPts val="1400"/>
              </a:spcBef>
              <a:defRPr sz="2800">
                <a:solidFill>
                  <a:srgbClr val="253957"/>
                </a:solidFill>
                <a:latin typeface="+mn-lt"/>
                <a:ea typeface="+mn-ea"/>
                <a:cs typeface="+mn-cs"/>
                <a:sym typeface="Arial Narrow"/>
              </a:defRPr>
            </a:pPr>
            <a:endParaRPr sz="2000" dirty="0"/>
          </a:p>
        </p:txBody>
      </p:sp>
      <p:sp>
        <p:nvSpPr>
          <p:cNvPr id="66" name="Очень крутой заголовок…"/>
          <p:cNvSpPr txBox="1"/>
          <p:nvPr/>
        </p:nvSpPr>
        <p:spPr>
          <a:xfrm>
            <a:off x="613303" y="1430583"/>
            <a:ext cx="10753187"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Цели и задачи</a:t>
            </a:r>
            <a:r>
              <a:rPr lang="be-BY" sz="3500" dirty="0"/>
              <a:t> работы</a:t>
            </a:r>
            <a:endParaRPr sz="3500" dirty="0"/>
          </a:p>
        </p:txBody>
      </p:sp>
      <p:sp>
        <p:nvSpPr>
          <p:cNvPr id="6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70"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Tree>
    <p:extLst>
      <p:ext uri="{BB962C8B-B14F-4D97-AF65-F5344CB8AC3E}">
        <p14:creationId xmlns:p14="http://schemas.microsoft.com/office/powerpoint/2010/main" val="32942610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613303" y="1428311"/>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КОНЦЕПЦИЯ ПЕРЕВОДОВ РЯЗАНОВА</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9" name="TextBox 8">
            <a:extLst>
              <a:ext uri="{FF2B5EF4-FFF2-40B4-BE49-F238E27FC236}">
                <a16:creationId xmlns:a16="http://schemas.microsoft.com/office/drawing/2014/main" id="{686F4ED1-7BE8-4238-A13F-1624CECCEDC8}"/>
              </a:ext>
            </a:extLst>
          </p:cNvPr>
          <p:cNvSpPr txBox="1"/>
          <p:nvPr/>
        </p:nvSpPr>
        <p:spPr>
          <a:xfrm>
            <a:off x="557832" y="2102379"/>
            <a:ext cx="11190796" cy="43942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228600" indent="-228600" algn="just">
              <a:lnSpc>
                <a:spcPct val="150000"/>
              </a:lnSpc>
              <a:spcAft>
                <a:spcPts val="400"/>
              </a:spcAft>
              <a:buFont typeface="Arial" panose="020B0604020202020204" pitchFamily="34" charset="0"/>
              <a:buChar char="•"/>
            </a:pPr>
            <a:r>
              <a:rPr lang="ru-RU" sz="2000" dirty="0">
                <a:solidFill>
                  <a:srgbClr val="002060"/>
                </a:solidFill>
                <a:effectLst/>
                <a:latin typeface="+mn-lt"/>
                <a:ea typeface="Calibri" panose="020F0502020204030204" pitchFamily="34" charset="0"/>
                <a:cs typeface="Times New Roman" panose="02020603050405020304" pitchFamily="18" charset="0"/>
              </a:rPr>
              <a:t>Рязанов характеризует свои переводы Хлебникова как отдельный жанр: «Ведь есть же в переводческой практике такие формы, которые называются наследования, пересоздания или даже “из”. Я обозначил публикации из Хлебникова предлогом “из”. Считайте, что “из” – тоже своеобразный жанр». </a:t>
            </a:r>
          </a:p>
          <a:p>
            <a:pPr marL="228600" indent="-228600" algn="just">
              <a:lnSpc>
                <a:spcPct val="150000"/>
              </a:lnSpc>
              <a:spcAft>
                <a:spcPts val="400"/>
              </a:spcAft>
              <a:buFont typeface="Arial" panose="020B0604020202020204" pitchFamily="34" charset="0"/>
              <a:buChar char="•"/>
            </a:pPr>
            <a:r>
              <a:rPr lang="ru-RU" sz="2000" dirty="0">
                <a:solidFill>
                  <a:srgbClr val="002060"/>
                </a:solidFill>
                <a:effectLst/>
                <a:latin typeface="+mn-lt"/>
                <a:ea typeface="Calibri" panose="020F0502020204030204" pitchFamily="34" charset="0"/>
                <a:cs typeface="Times New Roman" panose="02020603050405020304" pitchFamily="18" charset="0"/>
              </a:rPr>
              <a:t>Переводческая деятельность Рязанова</a:t>
            </a:r>
            <a:r>
              <a:rPr lang="ru-RU" sz="2000" dirty="0">
                <a:solidFill>
                  <a:srgbClr val="002060"/>
                </a:solidFill>
                <a:latin typeface="+mn-lt"/>
                <a:ea typeface="Calibri" panose="020F0502020204030204" pitchFamily="34" charset="0"/>
                <a:cs typeface="Times New Roman" panose="02020603050405020304" pitchFamily="18" charset="0"/>
              </a:rPr>
              <a:t>: </a:t>
            </a:r>
          </a:p>
          <a:p>
            <a:pPr algn="just">
              <a:lnSpc>
                <a:spcPct val="150000"/>
              </a:lnSpc>
              <a:spcAft>
                <a:spcPts val="400"/>
              </a:spcAft>
            </a:pPr>
            <a:r>
              <a:rPr lang="ru-RU" sz="2000" dirty="0">
                <a:solidFill>
                  <a:srgbClr val="002060"/>
                </a:solidFill>
                <a:latin typeface="+mn-lt"/>
                <a:ea typeface="Calibri" panose="020F0502020204030204" pitchFamily="34" charset="0"/>
                <a:cs typeface="Times New Roman" panose="02020603050405020304" pitchFamily="18" charset="0"/>
              </a:rPr>
              <a:t>     -  </a:t>
            </a:r>
            <a:r>
              <a:rPr lang="ru-RU" sz="2000" dirty="0">
                <a:solidFill>
                  <a:srgbClr val="002060"/>
                </a:solidFill>
                <a:effectLst/>
                <a:latin typeface="+mn-lt"/>
                <a:ea typeface="Calibri" panose="020F0502020204030204" pitchFamily="34" charset="0"/>
                <a:cs typeface="Times New Roman" panose="02020603050405020304" pitchFamily="18" charset="0"/>
              </a:rPr>
              <a:t>комедия литовского драматурга </a:t>
            </a:r>
            <a:r>
              <a:rPr lang="ru-RU" sz="2000" dirty="0" err="1">
                <a:solidFill>
                  <a:srgbClr val="002060"/>
                </a:solidFill>
                <a:effectLst/>
                <a:latin typeface="+mn-lt"/>
                <a:ea typeface="Calibri" panose="020F0502020204030204" pitchFamily="34" charset="0"/>
                <a:cs typeface="Times New Roman" panose="02020603050405020304" pitchFamily="18" charset="0"/>
              </a:rPr>
              <a:t>Казиса</a:t>
            </a:r>
            <a:r>
              <a:rPr lang="ru-RU" sz="2000" dirty="0">
                <a:solidFill>
                  <a:srgbClr val="002060"/>
                </a:solidFill>
                <a:effectLst/>
                <a:latin typeface="+mn-lt"/>
                <a:ea typeface="Calibri" panose="020F0502020204030204" pitchFamily="34" charset="0"/>
                <a:cs typeface="Times New Roman" panose="02020603050405020304" pitchFamily="18" charset="0"/>
              </a:rPr>
              <a:t> Саи «</a:t>
            </a:r>
            <a:r>
              <a:rPr lang="ru-RU" sz="2000" dirty="0" err="1">
                <a:solidFill>
                  <a:srgbClr val="002060"/>
                </a:solidFill>
                <a:effectLst/>
                <a:latin typeface="+mn-lt"/>
                <a:ea typeface="Calibri" panose="020F0502020204030204" pitchFamily="34" charset="0"/>
                <a:cs typeface="Times New Roman" panose="02020603050405020304" pitchFamily="18" charset="0"/>
              </a:rPr>
              <a:t>Клеменс</a:t>
            </a:r>
            <a:r>
              <a:rPr lang="ru-RU" sz="2000" dirty="0">
                <a:solidFill>
                  <a:srgbClr val="002060"/>
                </a:solidFill>
                <a:effectLst/>
                <a:latin typeface="+mn-lt"/>
                <a:ea typeface="Calibri" panose="020F0502020204030204" pitchFamily="34" charset="0"/>
                <a:cs typeface="Times New Roman" panose="02020603050405020304" pitchFamily="18" charset="0"/>
              </a:rPr>
              <a:t>», г. Витебск, 1980 г. </a:t>
            </a:r>
            <a:endParaRPr lang="ru-RU" sz="2000" dirty="0">
              <a:solidFill>
                <a:srgbClr val="002060"/>
              </a:solidFill>
              <a:latin typeface="+mn-lt"/>
              <a:ea typeface="Calibri" panose="020F0502020204030204" pitchFamily="34" charset="0"/>
              <a:cs typeface="Times New Roman" panose="02020603050405020304" pitchFamily="18" charset="0"/>
            </a:endParaRPr>
          </a:p>
          <a:p>
            <a:pPr algn="just">
              <a:lnSpc>
                <a:spcPct val="150000"/>
              </a:lnSpc>
              <a:spcAft>
                <a:spcPts val="400"/>
              </a:spcAft>
            </a:pPr>
            <a:r>
              <a:rPr lang="ru-RU" sz="2000" dirty="0">
                <a:solidFill>
                  <a:srgbClr val="002060"/>
                </a:solidFill>
                <a:effectLst/>
                <a:latin typeface="+mn-lt"/>
                <a:ea typeface="Calibri" panose="020F0502020204030204" pitchFamily="34" charset="0"/>
                <a:cs typeface="Times New Roman" panose="02020603050405020304" pitchFamily="18" charset="0"/>
              </a:rPr>
              <a:t>      - «Баллады </a:t>
            </a:r>
            <a:r>
              <a:rPr lang="ru-RU" sz="2000" dirty="0" err="1">
                <a:solidFill>
                  <a:srgbClr val="002060"/>
                </a:solidFill>
                <a:effectLst/>
                <a:latin typeface="+mn-lt"/>
                <a:ea typeface="Calibri" panose="020F0502020204030204" pitchFamily="34" charset="0"/>
                <a:cs typeface="Times New Roman" panose="02020603050405020304" pitchFamily="18" charset="0"/>
              </a:rPr>
              <a:t>Кукуциса</a:t>
            </a:r>
            <a:r>
              <a:rPr lang="ru-RU" sz="2000" dirty="0">
                <a:solidFill>
                  <a:srgbClr val="002060"/>
                </a:solidFill>
                <a:effectLst/>
                <a:latin typeface="+mn-lt"/>
                <a:ea typeface="Calibri" panose="020F0502020204030204" pitchFamily="34" charset="0"/>
                <a:cs typeface="Times New Roman" panose="02020603050405020304" pitchFamily="18" charset="0"/>
              </a:rPr>
              <a:t>» литовского поэта </a:t>
            </a:r>
            <a:r>
              <a:rPr lang="ru-RU" sz="2000" dirty="0" err="1">
                <a:solidFill>
                  <a:srgbClr val="002060"/>
                </a:solidFill>
                <a:effectLst/>
                <a:latin typeface="+mn-lt"/>
                <a:ea typeface="Calibri" panose="020F0502020204030204" pitchFamily="34" charset="0"/>
                <a:cs typeface="Times New Roman" panose="02020603050405020304" pitchFamily="18" charset="0"/>
              </a:rPr>
              <a:t>Марцелиюса</a:t>
            </a:r>
            <a:r>
              <a:rPr lang="ru-RU" sz="2000" dirty="0">
                <a:solidFill>
                  <a:srgbClr val="002060"/>
                </a:solidFill>
                <a:effectLst/>
                <a:latin typeface="+mn-lt"/>
                <a:ea typeface="Calibri" panose="020F0502020204030204" pitchFamily="34" charset="0"/>
                <a:cs typeface="Times New Roman" panose="02020603050405020304" pitchFamily="18" charset="0"/>
              </a:rPr>
              <a:t> Мартинайтиса</a:t>
            </a:r>
            <a:r>
              <a:rPr lang="ru-RU" sz="2000" dirty="0">
                <a:solidFill>
                  <a:srgbClr val="002060"/>
                </a:solidFill>
                <a:latin typeface="+mn-lt"/>
                <a:ea typeface="Calibri" panose="020F0502020204030204" pitchFamily="34" charset="0"/>
                <a:cs typeface="Times New Roman" panose="02020603050405020304" pitchFamily="18" charset="0"/>
              </a:rPr>
              <a:t>.</a:t>
            </a:r>
          </a:p>
          <a:p>
            <a:pPr marL="228600" indent="-228600" algn="just">
              <a:lnSpc>
                <a:spcPct val="150000"/>
              </a:lnSpc>
              <a:spcAft>
                <a:spcPts val="400"/>
              </a:spcAft>
              <a:buFont typeface="Arial" panose="020B0604020202020204" pitchFamily="34" charset="0"/>
              <a:buChar char="•"/>
            </a:pPr>
            <a:r>
              <a:rPr lang="ru-RU" sz="2000" dirty="0">
                <a:solidFill>
                  <a:srgbClr val="002060"/>
                </a:solidFill>
                <a:effectLst/>
                <a:latin typeface="+mn-lt"/>
                <a:ea typeface="Calibri" panose="020F0502020204030204" pitchFamily="34" charset="0"/>
                <a:cs typeface="Times New Roman" panose="02020603050405020304" pitchFamily="18" charset="0"/>
              </a:rPr>
              <a:t>Рязанов видит перевод следующим образом: «В переводе стихотворений следует идти за тем, за чем они идут сами: переводить не слова и не строфы, а то, что «проводят» стихотворения, - смысл, звуковой смысл, духовный смысл. Поэтому в некоторых случаях перевод может быть более точным, чем сам оригинал». </a:t>
            </a:r>
            <a:endParaRPr lang="ru-RU" sz="1800" dirty="0">
              <a:solidFill>
                <a:srgbClr val="00206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584558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562024" y="124248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КОЛИЧЕСТВЕННО-СТАТИСТИЧЕСКИЙ АНАЛИЗ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Таблица 4">
            <a:extLst>
              <a:ext uri="{FF2B5EF4-FFF2-40B4-BE49-F238E27FC236}">
                <a16:creationId xmlns:a16="http://schemas.microsoft.com/office/drawing/2014/main" id="{A315215B-AFB1-4879-930F-D495E55FC6DC}"/>
              </a:ext>
            </a:extLst>
          </p:cNvPr>
          <p:cNvGraphicFramePr>
            <a:graphicFrameLocks noGrp="1"/>
          </p:cNvGraphicFramePr>
          <p:nvPr>
            <p:extLst>
              <p:ext uri="{D42A27DB-BD31-4B8C-83A1-F6EECF244321}">
                <p14:modId xmlns:p14="http://schemas.microsoft.com/office/powerpoint/2010/main" val="3011865371"/>
              </p:ext>
            </p:extLst>
          </p:nvPr>
        </p:nvGraphicFramePr>
        <p:xfrm>
          <a:off x="461828" y="3812131"/>
          <a:ext cx="5241561" cy="2734104"/>
        </p:xfrm>
        <a:graphic>
          <a:graphicData uri="http://schemas.openxmlformats.org/drawingml/2006/table">
            <a:tbl>
              <a:tblPr>
                <a:tableStyleId>{073A0DAA-6AF3-43AB-8588-CEC1D06C72B9}</a:tableStyleId>
              </a:tblPr>
              <a:tblGrid>
                <a:gridCol w="4257492">
                  <a:extLst>
                    <a:ext uri="{9D8B030D-6E8A-4147-A177-3AD203B41FA5}">
                      <a16:colId xmlns:a16="http://schemas.microsoft.com/office/drawing/2014/main" val="2352762349"/>
                    </a:ext>
                  </a:extLst>
                </a:gridCol>
                <a:gridCol w="984069">
                  <a:extLst>
                    <a:ext uri="{9D8B030D-6E8A-4147-A177-3AD203B41FA5}">
                      <a16:colId xmlns:a16="http://schemas.microsoft.com/office/drawing/2014/main" val="970230439"/>
                    </a:ext>
                  </a:extLst>
                </a:gridCol>
              </a:tblGrid>
              <a:tr h="637048">
                <a:tc>
                  <a:txBody>
                    <a:bodyPr/>
                    <a:lstStyle/>
                    <a:p>
                      <a:r>
                        <a:rPr lang="ru-RU" dirty="0">
                          <a:solidFill>
                            <a:schemeClr val="tx2">
                              <a:lumMod val="50000"/>
                            </a:schemeClr>
                          </a:solidFill>
                        </a:rPr>
                        <a:t>Процент семантических совпадений</a:t>
                      </a:r>
                    </a:p>
                  </a:txBody>
                  <a:tcPr/>
                </a:tc>
                <a:tc>
                  <a:txBody>
                    <a:bodyPr/>
                    <a:lstStyle/>
                    <a:p>
                      <a:r>
                        <a:rPr lang="ru-RU" b="1" dirty="0">
                          <a:solidFill>
                            <a:schemeClr val="tx2">
                              <a:lumMod val="50000"/>
                            </a:schemeClr>
                          </a:solidFill>
                        </a:rPr>
                        <a:t>48, 5</a:t>
                      </a:r>
                    </a:p>
                  </a:txBody>
                  <a:tcPr/>
                </a:tc>
                <a:extLst>
                  <a:ext uri="{0D108BD9-81ED-4DB2-BD59-A6C34878D82A}">
                    <a16:rowId xmlns:a16="http://schemas.microsoft.com/office/drawing/2014/main" val="1040168159"/>
                  </a:ext>
                </a:extLst>
              </a:tr>
              <a:tr h="637048">
                <a:tc>
                  <a:txBody>
                    <a:bodyPr/>
                    <a:lstStyle/>
                    <a:p>
                      <a:r>
                        <a:rPr lang="ru-RU" dirty="0">
                          <a:solidFill>
                            <a:schemeClr val="tx2">
                              <a:lumMod val="50000"/>
                            </a:schemeClr>
                          </a:solidFill>
                        </a:rPr>
                        <a:t>Процент ритмический совпадений</a:t>
                      </a:r>
                    </a:p>
                  </a:txBody>
                  <a:tcPr/>
                </a:tc>
                <a:tc>
                  <a:txBody>
                    <a:bodyPr/>
                    <a:lstStyle/>
                    <a:p>
                      <a:r>
                        <a:rPr lang="ru-RU" b="1" dirty="0">
                          <a:solidFill>
                            <a:schemeClr val="tx2">
                              <a:lumMod val="50000"/>
                            </a:schemeClr>
                          </a:solidFill>
                        </a:rPr>
                        <a:t>64, 8</a:t>
                      </a:r>
                    </a:p>
                  </a:txBody>
                  <a:tcPr/>
                </a:tc>
                <a:extLst>
                  <a:ext uri="{0D108BD9-81ED-4DB2-BD59-A6C34878D82A}">
                    <a16:rowId xmlns:a16="http://schemas.microsoft.com/office/drawing/2014/main" val="4152175232"/>
                  </a:ext>
                </a:extLst>
              </a:tr>
              <a:tr h="637048">
                <a:tc>
                  <a:txBody>
                    <a:bodyPr/>
                    <a:lstStyle/>
                    <a:p>
                      <a:r>
                        <a:rPr lang="ru-RU" dirty="0">
                          <a:solidFill>
                            <a:schemeClr val="tx2">
                              <a:lumMod val="50000"/>
                            </a:schemeClr>
                          </a:solidFill>
                        </a:rPr>
                        <a:t>Процент полных совпадений</a:t>
                      </a:r>
                    </a:p>
                  </a:txBody>
                  <a:tcPr/>
                </a:tc>
                <a:tc>
                  <a:txBody>
                    <a:bodyPr/>
                    <a:lstStyle/>
                    <a:p>
                      <a:r>
                        <a:rPr lang="ru-RU" b="1" dirty="0">
                          <a:solidFill>
                            <a:schemeClr val="tx2">
                              <a:lumMod val="50000"/>
                            </a:schemeClr>
                          </a:solidFill>
                        </a:rPr>
                        <a:t>20</a:t>
                      </a:r>
                    </a:p>
                  </a:txBody>
                  <a:tcPr/>
                </a:tc>
                <a:extLst>
                  <a:ext uri="{0D108BD9-81ED-4DB2-BD59-A6C34878D82A}">
                    <a16:rowId xmlns:a16="http://schemas.microsoft.com/office/drawing/2014/main" val="2214981857"/>
                  </a:ext>
                </a:extLst>
              </a:tr>
              <a:tr h="637048">
                <a:tc>
                  <a:txBody>
                    <a:bodyPr/>
                    <a:lstStyle/>
                    <a:p>
                      <a:r>
                        <a:rPr lang="ru-RU" dirty="0">
                          <a:solidFill>
                            <a:schemeClr val="tx2">
                              <a:lumMod val="50000"/>
                            </a:schemeClr>
                          </a:solidFill>
                        </a:rPr>
                        <a:t>Процент несовпадений</a:t>
                      </a:r>
                    </a:p>
                  </a:txBody>
                  <a:tcPr/>
                </a:tc>
                <a:tc>
                  <a:txBody>
                    <a:bodyPr/>
                    <a:lstStyle/>
                    <a:p>
                      <a:r>
                        <a:rPr lang="ru-RU" b="1" dirty="0">
                          <a:solidFill>
                            <a:schemeClr val="tx2">
                              <a:lumMod val="50000"/>
                            </a:schemeClr>
                          </a:solidFill>
                        </a:rPr>
                        <a:t>40, 8</a:t>
                      </a:r>
                    </a:p>
                  </a:txBody>
                  <a:tcPr/>
                </a:tc>
                <a:extLst>
                  <a:ext uri="{0D108BD9-81ED-4DB2-BD59-A6C34878D82A}">
                    <a16:rowId xmlns:a16="http://schemas.microsoft.com/office/drawing/2014/main" val="2807755867"/>
                  </a:ext>
                </a:extLst>
              </a:tr>
            </a:tbl>
          </a:graphicData>
        </a:graphic>
      </p:graphicFrame>
      <p:graphicFrame>
        <p:nvGraphicFramePr>
          <p:cNvPr id="10" name="Таблица 9">
            <a:extLst>
              <a:ext uri="{FF2B5EF4-FFF2-40B4-BE49-F238E27FC236}">
                <a16:creationId xmlns:a16="http://schemas.microsoft.com/office/drawing/2014/main" id="{2BC9497A-999A-4BBD-BB29-AF71C5BC1389}"/>
              </a:ext>
            </a:extLst>
          </p:cNvPr>
          <p:cNvGraphicFramePr>
            <a:graphicFrameLocks noGrp="1"/>
          </p:cNvGraphicFramePr>
          <p:nvPr>
            <p:extLst>
              <p:ext uri="{D42A27DB-BD31-4B8C-83A1-F6EECF244321}">
                <p14:modId xmlns:p14="http://schemas.microsoft.com/office/powerpoint/2010/main" val="640809861"/>
              </p:ext>
            </p:extLst>
          </p:nvPr>
        </p:nvGraphicFramePr>
        <p:xfrm>
          <a:off x="6488613" y="3812131"/>
          <a:ext cx="5241561" cy="1460008"/>
        </p:xfrm>
        <a:graphic>
          <a:graphicData uri="http://schemas.openxmlformats.org/drawingml/2006/table">
            <a:tbl>
              <a:tblPr>
                <a:tableStyleId>{073A0DAA-6AF3-43AB-8588-CEC1D06C72B9}</a:tableStyleId>
              </a:tblPr>
              <a:tblGrid>
                <a:gridCol w="4257492">
                  <a:extLst>
                    <a:ext uri="{9D8B030D-6E8A-4147-A177-3AD203B41FA5}">
                      <a16:colId xmlns:a16="http://schemas.microsoft.com/office/drawing/2014/main" val="2352762349"/>
                    </a:ext>
                  </a:extLst>
                </a:gridCol>
                <a:gridCol w="984069">
                  <a:extLst>
                    <a:ext uri="{9D8B030D-6E8A-4147-A177-3AD203B41FA5}">
                      <a16:colId xmlns:a16="http://schemas.microsoft.com/office/drawing/2014/main" val="970230439"/>
                    </a:ext>
                  </a:extLst>
                </a:gridCol>
              </a:tblGrid>
              <a:tr h="637048">
                <a:tc>
                  <a:txBody>
                    <a:bodyPr/>
                    <a:lstStyle/>
                    <a:p>
                      <a:r>
                        <a:rPr lang="ru-RU" dirty="0">
                          <a:solidFill>
                            <a:schemeClr val="tx2">
                              <a:lumMod val="50000"/>
                            </a:schemeClr>
                          </a:solidFill>
                        </a:rPr>
                        <a:t>Процент семантических совпадений</a:t>
                      </a:r>
                    </a:p>
                  </a:txBody>
                  <a:tcPr/>
                </a:tc>
                <a:tc>
                  <a:txBody>
                    <a:bodyPr/>
                    <a:lstStyle/>
                    <a:p>
                      <a:r>
                        <a:rPr lang="ru-RU" b="1" dirty="0">
                          <a:solidFill>
                            <a:schemeClr val="tx2">
                              <a:lumMod val="50000"/>
                            </a:schemeClr>
                          </a:solidFill>
                        </a:rPr>
                        <a:t>53, 7</a:t>
                      </a:r>
                    </a:p>
                  </a:txBody>
                  <a:tcPr/>
                </a:tc>
                <a:extLst>
                  <a:ext uri="{0D108BD9-81ED-4DB2-BD59-A6C34878D82A}">
                    <a16:rowId xmlns:a16="http://schemas.microsoft.com/office/drawing/2014/main" val="1040168159"/>
                  </a:ext>
                </a:extLst>
              </a:tr>
              <a:tr h="637048">
                <a:tc>
                  <a:txBody>
                    <a:bodyPr/>
                    <a:lstStyle/>
                    <a:p>
                      <a:r>
                        <a:rPr lang="ru-RU" dirty="0">
                          <a:solidFill>
                            <a:schemeClr val="tx2">
                              <a:lumMod val="50000"/>
                            </a:schemeClr>
                          </a:solidFill>
                        </a:rPr>
                        <a:t>Процент сохраненных рифм</a:t>
                      </a:r>
                    </a:p>
                  </a:txBody>
                  <a:tcPr/>
                </a:tc>
                <a:tc>
                  <a:txBody>
                    <a:bodyPr/>
                    <a:lstStyle/>
                    <a:p>
                      <a:r>
                        <a:rPr lang="ru-RU" b="1" dirty="0">
                          <a:solidFill>
                            <a:schemeClr val="tx2">
                              <a:lumMod val="50000"/>
                            </a:schemeClr>
                          </a:solidFill>
                        </a:rPr>
                        <a:t>25, 6</a:t>
                      </a:r>
                    </a:p>
                  </a:txBody>
                  <a:tcPr/>
                </a:tc>
                <a:extLst>
                  <a:ext uri="{0D108BD9-81ED-4DB2-BD59-A6C34878D82A}">
                    <a16:rowId xmlns:a16="http://schemas.microsoft.com/office/drawing/2014/main" val="4152175232"/>
                  </a:ext>
                </a:extLst>
              </a:tr>
            </a:tbl>
          </a:graphicData>
        </a:graphic>
      </p:graphicFrame>
      <p:sp>
        <p:nvSpPr>
          <p:cNvPr id="11" name="TextBox 10">
            <a:extLst>
              <a:ext uri="{FF2B5EF4-FFF2-40B4-BE49-F238E27FC236}">
                <a16:creationId xmlns:a16="http://schemas.microsoft.com/office/drawing/2014/main" id="{C22C12E8-5761-4263-AF06-15179555B687}"/>
              </a:ext>
            </a:extLst>
          </p:cNvPr>
          <p:cNvSpPr txBox="1"/>
          <p:nvPr/>
        </p:nvSpPr>
        <p:spPr>
          <a:xfrm>
            <a:off x="721639" y="2167250"/>
            <a:ext cx="4721938" cy="1384995"/>
          </a:xfrm>
          <a:prstGeom prst="rect">
            <a:avLst/>
          </a:prstGeom>
          <a:noFill/>
        </p:spPr>
        <p:txBody>
          <a:bodyPr wrap="square" rtlCol="0">
            <a:spAutoFit/>
          </a:bodyPr>
          <a:lstStyle/>
          <a:p>
            <a:pPr algn="ctr"/>
            <a:r>
              <a:rPr lang="ru-RU" sz="2800" dirty="0">
                <a:solidFill>
                  <a:schemeClr val="accent1">
                    <a:lumMod val="50000"/>
                  </a:schemeClr>
                </a:solidFill>
                <a:latin typeface="Times New Roman" panose="02020603050405020304" pitchFamily="18" charset="0"/>
                <a:cs typeface="Times New Roman" panose="02020603050405020304" pitchFamily="18" charset="0"/>
              </a:rPr>
              <a:t>Статистика по стихотворениям, написанным 4-ст. ямбом</a:t>
            </a:r>
          </a:p>
        </p:txBody>
      </p:sp>
      <p:sp>
        <p:nvSpPr>
          <p:cNvPr id="12" name="TextBox 11">
            <a:extLst>
              <a:ext uri="{FF2B5EF4-FFF2-40B4-BE49-F238E27FC236}">
                <a16:creationId xmlns:a16="http://schemas.microsoft.com/office/drawing/2014/main" id="{178EA8E1-706F-4DA1-A485-3EDA590879B4}"/>
              </a:ext>
            </a:extLst>
          </p:cNvPr>
          <p:cNvSpPr txBox="1"/>
          <p:nvPr/>
        </p:nvSpPr>
        <p:spPr>
          <a:xfrm>
            <a:off x="6748425" y="2167250"/>
            <a:ext cx="4721936" cy="1384995"/>
          </a:xfrm>
          <a:prstGeom prst="rect">
            <a:avLst/>
          </a:prstGeom>
          <a:noFill/>
        </p:spPr>
        <p:txBody>
          <a:bodyPr wrap="square" rtlCol="0">
            <a:spAutoFit/>
          </a:bodyPr>
          <a:lstStyle/>
          <a:p>
            <a:pPr algn="ctr"/>
            <a:r>
              <a:rPr lang="ru-RU" sz="2800" dirty="0">
                <a:solidFill>
                  <a:schemeClr val="accent1">
                    <a:lumMod val="50000"/>
                  </a:schemeClr>
                </a:solidFill>
                <a:latin typeface="Times New Roman" panose="02020603050405020304" pitchFamily="18" charset="0"/>
                <a:cs typeface="Times New Roman" panose="02020603050405020304" pitchFamily="18" charset="0"/>
              </a:rPr>
              <a:t>Статистика по </a:t>
            </a:r>
          </a:p>
          <a:p>
            <a:pPr algn="ctr"/>
            <a:r>
              <a:rPr lang="ru-RU" sz="2800" dirty="0">
                <a:solidFill>
                  <a:schemeClr val="accent1">
                    <a:lumMod val="50000"/>
                  </a:schemeClr>
                </a:solidFill>
                <a:latin typeface="Times New Roman" panose="02020603050405020304" pitchFamily="18" charset="0"/>
                <a:cs typeface="Times New Roman" panose="02020603050405020304" pitchFamily="18" charset="0"/>
              </a:rPr>
              <a:t>всем стихотворениям  сборника </a:t>
            </a:r>
          </a:p>
        </p:txBody>
      </p:sp>
    </p:spTree>
    <p:extLst>
      <p:ext uri="{BB962C8B-B14F-4D97-AF65-F5344CB8AC3E}">
        <p14:creationId xmlns:p14="http://schemas.microsoft.com/office/powerpoint/2010/main" val="142899869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836878" y="832103"/>
            <a:ext cx="10753187" cy="346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СРАВНИТЕЛЬНО-СОПОСТАВИТЕЛЬНЫЙ АНАЛИЗ</a:t>
            </a:r>
          </a:p>
        </p:txBody>
      </p:sp>
      <p:sp>
        <p:nvSpPr>
          <p:cNvPr id="3" name="TextBox 2">
            <a:extLst>
              <a:ext uri="{FF2B5EF4-FFF2-40B4-BE49-F238E27FC236}">
                <a16:creationId xmlns:a16="http://schemas.microsoft.com/office/drawing/2014/main" id="{C0C216CF-2064-4208-8BFE-0FDA68925D5C}"/>
              </a:ext>
            </a:extLst>
          </p:cNvPr>
          <p:cNvSpPr txBox="1"/>
          <p:nvPr/>
        </p:nvSpPr>
        <p:spPr>
          <a:xfrm>
            <a:off x="263352" y="1354833"/>
            <a:ext cx="4214764" cy="56582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indent="225108" algn="l">
              <a:lnSpc>
                <a:spcPct val="150000"/>
              </a:lnSpc>
              <a:spcAft>
                <a:spcPts val="4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ЗАКЛЁН РОГАТАМ</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Рагачыце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Рагачарце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рагачары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Рагачварце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рагачвары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Рагатніце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рагатліва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рагатнёў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рагатуны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Рогаць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рогатань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урогат</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Рагачутка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рагацень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Рагатулі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рагатуйце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рагатункі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Зрагаторце</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Рагаторгі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рагатнічым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рагатнем</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рагатары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Рагацвелы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ўрагацвела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рагацвеляць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рагацелаў</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Урагочваюцца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ўрогач</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рагачверцы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ў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рагачме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Рогат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рогатна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рагоча</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рагатайнай</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рагатою</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1200" dirty="0">
                <a:effectLst/>
                <a:latin typeface="Times New Roman" panose="02020603050405020304" pitchFamily="18" charset="0"/>
                <a:ea typeface="Calibri" panose="020F0502020204030204" pitchFamily="34" charset="0"/>
              </a:rPr>
            </a:br>
            <a:r>
              <a:rPr lang="ru-RU" sz="1200" dirty="0">
                <a:effectLst/>
                <a:latin typeface="Times New Roman" panose="02020603050405020304" pitchFamily="18" charset="0"/>
                <a:ea typeface="Calibri" panose="020F0502020204030204" pitchFamily="34"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Рагатуны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ў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рагатніцу</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Рагачыце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рагачы</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10766" rtl="0" fontAlgn="auto" latinLnBrk="0" hangingPunct="0">
              <a:lnSpc>
                <a:spcPct val="100000"/>
              </a:lnSpc>
              <a:spcBef>
                <a:spcPts val="0"/>
              </a:spcBef>
              <a:spcAft>
                <a:spcPts val="0"/>
              </a:spcAft>
              <a:buClrTx/>
              <a:buSzTx/>
              <a:buFontTx/>
              <a:buNone/>
              <a:tabLst/>
            </a:pPr>
            <a:endParaRPr kumimoji="0" lang="ru-RU" sz="25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13" name="TextBox 12">
            <a:extLst>
              <a:ext uri="{FF2B5EF4-FFF2-40B4-BE49-F238E27FC236}">
                <a16:creationId xmlns:a16="http://schemas.microsoft.com/office/drawing/2014/main" id="{F7ED9B0C-C2EA-4933-A2C0-27F9136734CA}"/>
              </a:ext>
            </a:extLst>
          </p:cNvPr>
          <p:cNvSpPr txBox="1"/>
          <p:nvPr/>
        </p:nvSpPr>
        <p:spPr>
          <a:xfrm>
            <a:off x="8307300" y="1281538"/>
            <a:ext cx="3558286" cy="6309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ЗАКЛЯТИЕ СМЕХОМ</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рассмейтесь, смехачи!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засмейтесь, смехачи!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Что смеются смехами, </a:t>
            </a: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что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смеянствуют</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смеяльно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засмейтесь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усмеяльно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рассмешищ</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надсмеяльных</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смех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усмейных</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смехачей!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иссмейся</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рассмеяльно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смех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надсмейных</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смеячей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Смейево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смейево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Усмей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осмей,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смешики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смешики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Смеюнчики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смеюнчики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рассмейтесь, смехачи!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indent="225108" algn="l">
              <a:lnSpc>
                <a:spcPct val="150000"/>
              </a:lnSpc>
              <a:spcAft>
                <a:spcPts val="4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засмейтесь, смехачи!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br>
              <a:rPr lang="ru-RU" sz="2700" dirty="0">
                <a:effectLst/>
                <a:latin typeface="Times New Roman" panose="02020603050405020304" pitchFamily="18" charset="0"/>
                <a:ea typeface="Calibri" panose="020F0502020204030204" pitchFamily="34" charset="0"/>
              </a:rPr>
            </a:br>
            <a:endParaRPr lang="ru-RU" sz="1250" dirty="0"/>
          </a:p>
        </p:txBody>
      </p:sp>
      <p:sp>
        <p:nvSpPr>
          <p:cNvPr id="14" name="TextBox 13">
            <a:extLst>
              <a:ext uri="{FF2B5EF4-FFF2-40B4-BE49-F238E27FC236}">
                <a16:creationId xmlns:a16="http://schemas.microsoft.com/office/drawing/2014/main" id="{95C42A66-25F1-48D4-A81C-D521D5A95CFF}"/>
              </a:ext>
            </a:extLst>
          </p:cNvPr>
          <p:cNvSpPr txBox="1"/>
          <p:nvPr/>
        </p:nvSpPr>
        <p:spPr>
          <a:xfrm>
            <a:off x="4457818" y="1281538"/>
            <a:ext cx="3276364" cy="55462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ЗАКЛЯЦЦЕ СМЕХАМ</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рассмейцеся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смеюны</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засмейцеся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смяхоты</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Што</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смяюцца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смехунамі</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што</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смяяняцца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смяшліва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засмейцеся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усмейна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рассмешышч</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смехатлівых</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засмейных</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смеюноў</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прысмейся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адсмяяльна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смех</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надсмейных</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смехачоў</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Смехаццё</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смеява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Абсмей</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насмей</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смеханіна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смешыкі</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Смеюны</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смяюнчыкі</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рассмейцеся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смяюнна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засмейцеся</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смяхотна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indent="225108" algn="just">
              <a:lnSpc>
                <a:spcPct val="150000"/>
              </a:lnSpc>
              <a:spcAft>
                <a:spcPts val="400"/>
              </a:spcAft>
            </a:pP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Перевод Я. </a:t>
            </a:r>
            <a:r>
              <a:rPr lang="ru-RU" sz="1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Сипакова</a:t>
            </a:r>
            <a:r>
              <a:rPr lang="ru-RU"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Изображение" descr="Изображение">
            <a:extLst>
              <a:ext uri="{FF2B5EF4-FFF2-40B4-BE49-F238E27FC236}">
                <a16:creationId xmlns:a16="http://schemas.microsoft.com/office/drawing/2014/main" id="{40DDD0A5-278A-4F1E-9918-8599E08450C7}"/>
              </a:ext>
            </a:extLst>
          </p:cNvPr>
          <p:cNvPicPr>
            <a:picLocks noChangeAspect="1"/>
          </p:cNvPicPr>
          <p:nvPr/>
        </p:nvPicPr>
        <p:blipFill>
          <a:blip r:embed="rId2"/>
          <a:stretch>
            <a:fillRect/>
          </a:stretch>
        </p:blipFill>
        <p:spPr>
          <a:xfrm>
            <a:off x="263353" y="141024"/>
            <a:ext cx="432048" cy="432048"/>
          </a:xfrm>
          <a:prstGeom prst="rect">
            <a:avLst/>
          </a:prstGeom>
          <a:ln w="12700">
            <a:miter lim="400000"/>
          </a:ln>
        </p:spPr>
      </p:pic>
      <p:sp>
        <p:nvSpPr>
          <p:cNvPr id="16" name="Линия">
            <a:extLst>
              <a:ext uri="{FF2B5EF4-FFF2-40B4-BE49-F238E27FC236}">
                <a16:creationId xmlns:a16="http://schemas.microsoft.com/office/drawing/2014/main" id="{230907C3-4447-4126-BC50-0192E211CC57}"/>
              </a:ext>
            </a:extLst>
          </p:cNvPr>
          <p:cNvSpPr/>
          <p:nvPr/>
        </p:nvSpPr>
        <p:spPr>
          <a:xfrm>
            <a:off x="315607" y="728700"/>
            <a:ext cx="11560787" cy="0"/>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151092398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Диаграмма 5">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546493598"/>
              </p:ext>
            </p:extLst>
          </p:nvPr>
        </p:nvGraphicFramePr>
        <p:xfrm>
          <a:off x="2032000" y="1409214"/>
          <a:ext cx="8128000" cy="497659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96D3EE1-D4DC-4DC6-B5B1-CF463DC62978}"/>
              </a:ext>
            </a:extLst>
          </p:cNvPr>
          <p:cNvSpPr txBox="1"/>
          <p:nvPr/>
        </p:nvSpPr>
        <p:spPr>
          <a:xfrm>
            <a:off x="3840703" y="299803"/>
            <a:ext cx="4510594" cy="707886"/>
          </a:xfrm>
          <a:prstGeom prst="rect">
            <a:avLst/>
          </a:prstGeom>
          <a:noFill/>
        </p:spPr>
        <p:txBody>
          <a:bodyPr wrap="none" rtlCol="0">
            <a:spAutoFit/>
          </a:bodyPr>
          <a:lstStyle/>
          <a:p>
            <a:r>
              <a:rPr lang="ru-RU" sz="4000" dirty="0">
                <a:solidFill>
                  <a:schemeClr val="tx2">
                    <a:lumMod val="50000"/>
                  </a:schemeClr>
                </a:solidFill>
              </a:rPr>
              <a:t>Профиль ударности</a:t>
            </a:r>
          </a:p>
        </p:txBody>
      </p:sp>
    </p:spTree>
    <p:extLst>
      <p:ext uri="{BB962C8B-B14F-4D97-AF65-F5344CB8AC3E}">
        <p14:creationId xmlns:p14="http://schemas.microsoft.com/office/powerpoint/2010/main" val="300756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1D9380-D5DF-43B2-B74B-8384BCEE5625}"/>
              </a:ext>
            </a:extLst>
          </p:cNvPr>
          <p:cNvSpPr>
            <a:spLocks noGrp="1"/>
          </p:cNvSpPr>
          <p:nvPr>
            <p:ph type="title"/>
          </p:nvPr>
        </p:nvSpPr>
        <p:spPr>
          <a:xfrm>
            <a:off x="1407826" y="170253"/>
            <a:ext cx="10515600" cy="1325563"/>
          </a:xfrm>
        </p:spPr>
        <p:txBody>
          <a:bodyPr/>
          <a:lstStyle/>
          <a:p>
            <a:r>
              <a:rPr lang="ru-RU" dirty="0"/>
              <a:t>Распределение ритмических форм</a:t>
            </a:r>
          </a:p>
        </p:txBody>
      </p:sp>
      <p:graphicFrame>
        <p:nvGraphicFramePr>
          <p:cNvPr id="5" name="Диаграмма 4">
            <a:extLst>
              <a:ext uri="{FF2B5EF4-FFF2-40B4-BE49-F238E27FC236}">
                <a16:creationId xmlns:a16="http://schemas.microsoft.com/office/drawing/2014/main" id="{E175CC68-FFD1-4DC8-A883-72532C008347}"/>
              </a:ext>
            </a:extLst>
          </p:cNvPr>
          <p:cNvGraphicFramePr/>
          <p:nvPr>
            <p:extLst>
              <p:ext uri="{D42A27DB-BD31-4B8C-83A1-F6EECF244321}">
                <p14:modId xmlns:p14="http://schemas.microsoft.com/office/powerpoint/2010/main" val="13624173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29002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533</TotalTime>
  <Words>1233</Words>
  <Application>Microsoft Office PowerPoint</Application>
  <PresentationFormat>Широкоэкранный</PresentationFormat>
  <Paragraphs>130</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12</vt:i4>
      </vt:variant>
    </vt:vector>
  </HeadingPairs>
  <TitlesOfParts>
    <vt:vector size="20" baseType="lpstr">
      <vt:lpstr>Arial</vt:lpstr>
      <vt:lpstr>Arial Narrow</vt:lpstr>
      <vt:lpstr>Calibri</vt:lpstr>
      <vt:lpstr>Calibri Light</vt:lpstr>
      <vt:lpstr>Helvetica Light</vt:lpstr>
      <vt:lpstr>Times New Roman</vt:lpstr>
      <vt:lpstr>Тема Office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Распределение ритмических форм</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Якимова Мария Владимировна</dc:creator>
  <cp:lastModifiedBy>Якимова Мария Владимировна</cp:lastModifiedBy>
  <cp:revision>33</cp:revision>
  <dcterms:created xsi:type="dcterms:W3CDTF">2021-10-24T10:22:22Z</dcterms:created>
  <dcterms:modified xsi:type="dcterms:W3CDTF">2021-10-25T23:07:09Z</dcterms:modified>
</cp:coreProperties>
</file>