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8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6DB2D-E308-4C43-A5BD-FF12BED15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2F84444-967D-AB4A-B48F-8A5C4BA1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76C0A9-94FD-2845-88F6-9B088B45F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FDA1B5-5F05-1442-800A-A921D3DD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E61D3C-97CB-BF4D-AB9F-B7E2EB23D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7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A3545F-3960-ED44-A901-4D0DD6336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80B034-7437-9840-94EC-CC6753091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76BCE0-98C9-3949-85DD-7805B1A71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931089-C496-AA4C-BA61-1D16FC16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2FBB59-271F-CC4E-8232-DDA597A0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6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DDF756-D4EA-CD4A-9633-5D860FBD7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948B3E-F27E-0446-A7A4-E0078AEBE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22198-B3A0-4F4A-88E2-7E8C4FDA4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72782B-A18F-5F4F-87F0-B10A8C803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167574-001B-894C-A3B3-4A315DF7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47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38CC45-B6FE-5B4C-B4CC-1B03B22DC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A797A1-5EEA-CB48-B724-A94D31E1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0A04F7-6B30-B14A-BC8E-EC38F844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42ADDB-B4AC-3340-AA5B-C979D6F2E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0A6DFD-E37A-DF44-AF2C-FF929217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3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B3063-BE4F-4E42-B0A9-A0CC91DC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44A1D-1A95-D746-B40B-5159E568B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49F2F6-A094-D84B-82AE-C2AFA0E6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949A42-4BAA-AE4B-8493-42C6D529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C28EFF-740F-4446-800B-C7B0C1C9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6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9DBA7-BC22-1340-9870-BA8C23C0A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4F9C88-D4C9-6F4B-BBBF-BB7E3A2AC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47D1D6-35F5-D743-ADCE-5C05234C1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989BC6-2CC4-6143-A228-EB993E46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CAC574-E799-334A-9C3A-EECBFAFC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8673D8-1F2D-4447-929C-A7BFF845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5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0DA82-1CF8-8848-85E8-462D477C0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A33B24-DD05-0F4F-95DF-BB17FBAAB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6FE03C-F63D-7F48-9856-D31BD5D52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93972E0-993B-7545-9E8E-2F3A5D330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A0E7B11-9A70-C54D-ABBA-6F128270E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C008259-8704-5741-8FBC-8C5486A7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D65904-B2C9-354C-96C4-6521CA98E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EF6129-C16F-F440-B72C-17182729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00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172DE8-0607-8D47-A664-6DE090ED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5E2F49-3461-DF4C-839A-4FDA6535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2B98D19-B75B-D247-BE92-2B495FEF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D0F4C0F-2C77-F743-A608-79D7BC7B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9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BD323F-3C9E-4D4D-94A3-BABA1E89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23B8E7-4EF4-BD4E-91D9-DDACE130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4624E7-72D0-A94A-A141-F5730BD9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00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81920-349C-5C4C-997F-07B9AC677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D3428-611D-6945-B944-3C473EC23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8E0DBE-CB2A-C445-90E4-D0D1357D8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C7A38D-8C9B-D744-821B-DEEF9EC8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C756C1-F467-E14D-8927-3618B130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8BF5FE-C304-3E49-AC03-530217EB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84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13E46-E16B-C44A-9F0A-C4C39E48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6CE3176-911B-D140-B0A3-179B0EFF4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C85485-334C-FF40-ABA3-BBC57CA20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4D292B-23F7-5F47-8046-02FB06ABF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FB270A-DAED-BA40-A595-C6ACDEB0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577692-0FE2-6F41-A825-5601968A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77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EDCA7D-3993-B244-AF66-6DA392C65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F4E2E2-FFAC-1642-8BBA-153FAC1BE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84E60-F0EA-2F4D-BA6B-31752AE68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B47F-9D29-184D-B09A-1DFE7AC8C45D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7B19DE-A473-414F-8F74-58EBD30D0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3AE103-47E3-8E4A-8016-512D2A38D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BF59C-F2F9-B449-B8FF-AFB8B1F69B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12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7BCE3CC9-7FE9-BE42-949A-DC7D3A11A716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CCD57-2A71-BB45-ABA5-0697B34E0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201752"/>
            <a:ext cx="4620584" cy="3931838"/>
          </a:xfrm>
        </p:spPr>
        <p:txBody>
          <a:bodyPr>
            <a:normAutofit/>
          </a:bodyPr>
          <a:lstStyle/>
          <a:p>
            <a:pPr algn="l"/>
            <a:r>
              <a:rPr lang="ru-RU" sz="4400" b="1" cap="small" dirty="0"/>
              <a:t>Ритмика английского сонета (на материале творчества </a:t>
            </a:r>
            <a:br>
              <a:rPr lang="ru-RU" sz="4400" b="1" cap="small" dirty="0"/>
            </a:br>
            <a:r>
              <a:rPr lang="ru-RU" sz="4400" b="1" cap="small" dirty="0"/>
              <a:t>У. Шекспира) 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2064DB-D038-934B-AB62-A3D58DBD7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8" y="5397837"/>
            <a:ext cx="4329365" cy="1272929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Студентка 4 курса НИУ ВШЭ Виктория Волкова </a:t>
            </a:r>
          </a:p>
          <a:p>
            <a:pPr algn="l"/>
            <a:r>
              <a:rPr lang="ru-RU" dirty="0"/>
              <a:t>Руководитель: </a:t>
            </a:r>
            <a:r>
              <a:rPr lang="ru-RU" dirty="0" err="1"/>
              <a:t>Казарцев</a:t>
            </a:r>
            <a:r>
              <a:rPr lang="ru-RU" dirty="0"/>
              <a:t> Е.В. </a:t>
            </a:r>
          </a:p>
          <a:p>
            <a:pPr algn="l"/>
            <a:endParaRPr lang="ru-RU" dirty="0"/>
          </a:p>
        </p:txBody>
      </p:sp>
      <p:pic>
        <p:nvPicPr>
          <p:cNvPr id="1026" name="Picture 2" descr="Откуда Шекспир брал сюжеты для своих пьес?">
            <a:extLst>
              <a:ext uri="{FF2B5EF4-FFF2-40B4-BE49-F238E27FC236}">
                <a16:creationId xmlns:a16="http://schemas.microsoft.com/office/drawing/2014/main" id="{87F488DA-D3F9-B84C-B536-F94E3D52F9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2" r="26480" b="-1"/>
          <a:stretch/>
        </p:blipFill>
        <p:spPr bwMode="auto">
          <a:xfrm>
            <a:off x="6243638" y="10"/>
            <a:ext cx="5948362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41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46B9E496-1808-B948-AA23-8A1F0088C1FD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E19D26-54F9-F448-8B40-0531D7A4C454}"/>
              </a:ext>
            </a:extLst>
          </p:cNvPr>
          <p:cNvSpPr txBox="1"/>
          <p:nvPr/>
        </p:nvSpPr>
        <p:spPr>
          <a:xfrm>
            <a:off x="5305164" y="367170"/>
            <a:ext cx="1266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Выводы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7FFEF8-A3EC-5E4E-BA2F-B68651FF745F}"/>
              </a:ext>
            </a:extLst>
          </p:cNvPr>
          <p:cNvSpPr txBox="1"/>
          <p:nvPr/>
        </p:nvSpPr>
        <p:spPr>
          <a:xfrm>
            <a:off x="638827" y="1215025"/>
            <a:ext cx="111231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1. Правила </a:t>
            </a:r>
            <a:r>
              <a:rPr lang="ru-RU" dirty="0" err="1"/>
              <a:t>Казарцева</a:t>
            </a:r>
            <a:r>
              <a:rPr lang="ru-RU" dirty="0"/>
              <a:t>, хорошо применимы для составления акцентного представления английского стиха</a:t>
            </a:r>
          </a:p>
          <a:p>
            <a:endParaRPr lang="ru-RU" dirty="0"/>
          </a:p>
          <a:p>
            <a:r>
              <a:rPr lang="ru-RU" dirty="0"/>
              <a:t>2. К классу двойственных слов в английском языке относятся и модальные глаголы</a:t>
            </a:r>
            <a:r>
              <a:rPr lang="ru-RU" dirty="0">
                <a:effectLst/>
              </a:rPr>
              <a:t> </a:t>
            </a:r>
          </a:p>
          <a:p>
            <a:endParaRPr lang="ru-RU" dirty="0"/>
          </a:p>
          <a:p>
            <a:r>
              <a:rPr lang="ru-RU" dirty="0">
                <a:effectLst/>
              </a:rPr>
              <a:t>3. Особенности Английского стиха:</a:t>
            </a:r>
          </a:p>
          <a:p>
            <a:endParaRPr lang="ru-RU" dirty="0"/>
          </a:p>
          <a:p>
            <a:r>
              <a:rPr lang="ru-RU" dirty="0"/>
              <a:t>– большое количество </a:t>
            </a:r>
            <a:r>
              <a:rPr lang="ru-RU" dirty="0" err="1"/>
              <a:t>переакцентуаций</a:t>
            </a:r>
            <a:r>
              <a:rPr lang="ru-RU" dirty="0"/>
              <a:t> по сравнению с континентальными стихом</a:t>
            </a:r>
          </a:p>
          <a:p>
            <a:r>
              <a:rPr lang="ru-RU" dirty="0"/>
              <a:t>– наличие диерез и стяжения стоп</a:t>
            </a:r>
            <a:r>
              <a:rPr lang="ru-RU" dirty="0">
                <a:effectLst/>
              </a:rPr>
              <a:t> </a:t>
            </a:r>
          </a:p>
          <a:p>
            <a:endParaRPr lang="ru-RU" dirty="0"/>
          </a:p>
          <a:p>
            <a:endParaRPr lang="ru-RU" dirty="0">
              <a:effectLst/>
            </a:endParaRPr>
          </a:p>
          <a:p>
            <a:r>
              <a:rPr lang="ru-RU" dirty="0"/>
              <a:t>4. Уровень </a:t>
            </a:r>
            <a:r>
              <a:rPr lang="ru-RU" dirty="0" err="1"/>
              <a:t>полноударности</a:t>
            </a:r>
            <a:r>
              <a:rPr lang="ru-RU" dirty="0"/>
              <a:t> в сонетах Шекспира составляет всего 31,37%, что сильно отклоняется от уровня континентальной силлабо-тоники</a:t>
            </a:r>
            <a:r>
              <a:rPr lang="ru-RU" dirty="0">
                <a:effectLst/>
              </a:rPr>
              <a:t> </a:t>
            </a:r>
          </a:p>
          <a:p>
            <a:endParaRPr lang="ru-RU" dirty="0">
              <a:effectLst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78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6635FA9D-2F8B-0E40-B12A-2790F8693BA5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ED054D-B0B1-3F4A-8383-5BED479EA8A9}"/>
              </a:ext>
            </a:extLst>
          </p:cNvPr>
          <p:cNvSpPr txBox="1"/>
          <p:nvPr/>
        </p:nvSpPr>
        <p:spPr>
          <a:xfrm>
            <a:off x="2198318" y="396982"/>
            <a:ext cx="779536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Объектом</a:t>
            </a:r>
            <a:r>
              <a:rPr lang="ru-RU" sz="2400" dirty="0"/>
              <a:t> исследования в этой работе является ритмика 154 сонетов Уильяма Шекспира, написанные пятистопным ямбом</a:t>
            </a:r>
            <a:r>
              <a:rPr lang="ru-RU" sz="2400" dirty="0">
                <a:effectLst/>
              </a:rPr>
              <a:t> </a:t>
            </a:r>
          </a:p>
          <a:p>
            <a:endParaRPr lang="ru-RU" sz="2400" dirty="0"/>
          </a:p>
          <a:p>
            <a:r>
              <a:rPr lang="ru-RU" sz="2400" b="1" dirty="0"/>
              <a:t>Цель</a:t>
            </a:r>
            <a:r>
              <a:rPr lang="ru-RU" sz="2400" dirty="0"/>
              <a:t> работы состояла в изучении взаимодействия метра и языка в сонетах Шекспира</a:t>
            </a:r>
            <a:r>
              <a:rPr lang="ru-RU" sz="2400" dirty="0">
                <a:effectLst/>
              </a:rPr>
              <a:t> </a:t>
            </a:r>
          </a:p>
          <a:p>
            <a:endParaRPr lang="ru-RU" sz="2400" b="1" dirty="0"/>
          </a:p>
          <a:p>
            <a:r>
              <a:rPr lang="ru-RU" sz="2400" b="1" dirty="0"/>
              <a:t>Задачи:</a:t>
            </a:r>
          </a:p>
          <a:p>
            <a:pPr lvl="0"/>
            <a:r>
              <a:rPr lang="ru-RU" sz="2000" dirty="0"/>
              <a:t>1. Составлен корпус текстов из 154 сонетов Шекспира</a:t>
            </a:r>
          </a:p>
          <a:p>
            <a:pPr lvl="0"/>
            <a:r>
              <a:rPr lang="ru-RU" sz="2000" dirty="0"/>
              <a:t>2. Выполнена разметка текстов в соответствии с принципами </a:t>
            </a:r>
            <a:r>
              <a:rPr lang="ru-RU" sz="2000" dirty="0" err="1"/>
              <a:t>Жирмунского</a:t>
            </a:r>
            <a:endParaRPr lang="ru-RU" sz="2000" dirty="0"/>
          </a:p>
          <a:p>
            <a:pPr lvl="0"/>
            <a:r>
              <a:rPr lang="ru-RU" sz="2000" dirty="0"/>
              <a:t>3. На основе компьютерного анализа ритмики получены данные, в соответствии с которыми были посчитаны все отклонения от метра</a:t>
            </a:r>
          </a:p>
          <a:p>
            <a:pPr lvl="0"/>
            <a:r>
              <a:rPr lang="ru-RU" sz="2000" dirty="0"/>
              <a:t>4. Получены статистические данные, на основе которых составлены диаграммы </a:t>
            </a:r>
          </a:p>
          <a:p>
            <a:pPr lvl="0"/>
            <a:r>
              <a:rPr lang="ru-RU" sz="2000" dirty="0"/>
              <a:t>5. Сравнение результатов со статистикой </a:t>
            </a:r>
            <a:r>
              <a:rPr lang="ru-RU" sz="2000" dirty="0" err="1"/>
              <a:t>Тарлинской</a:t>
            </a:r>
            <a:endParaRPr lang="ru-RU" sz="2000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6119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75CBC848-C320-5F4E-BE5F-52F17E488031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1C237F-5001-9A49-A705-3E17E9787A7A}"/>
              </a:ext>
            </a:extLst>
          </p:cNvPr>
          <p:cNvSpPr txBox="1"/>
          <p:nvPr/>
        </p:nvSpPr>
        <p:spPr>
          <a:xfrm>
            <a:off x="0" y="0"/>
            <a:ext cx="6096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Правила </a:t>
            </a:r>
            <a:r>
              <a:rPr lang="ru-RU" sz="1600" b="1" dirty="0" err="1"/>
              <a:t>Казарцева</a:t>
            </a:r>
            <a:endParaRPr lang="en-US" sz="1600" b="1" dirty="0"/>
          </a:p>
          <a:p>
            <a:endParaRPr lang="en-US" sz="1600" dirty="0"/>
          </a:p>
          <a:p>
            <a:r>
              <a:rPr lang="en-US" sz="1600" dirty="0"/>
              <a:t>From f[ai]&lt;rest| </a:t>
            </a:r>
            <a:r>
              <a:rPr lang="en-US" sz="1600" dirty="0" err="1"/>
              <a:t>cr</a:t>
            </a:r>
            <a:r>
              <a:rPr lang="en-US" sz="1600" dirty="0"/>
              <a:t>[</a:t>
            </a:r>
            <a:r>
              <a:rPr lang="en-US" sz="1600" dirty="0" err="1"/>
              <a:t>ea</a:t>
            </a:r>
            <a:r>
              <a:rPr lang="en-US" sz="1600" dirty="0"/>
              <a:t>]&lt;tur-s| </a:t>
            </a:r>
            <a:r>
              <a:rPr lang="en-US" sz="1600" b="1" dirty="0"/>
              <a:t>we&lt;</a:t>
            </a:r>
            <a:r>
              <a:rPr lang="en-US" sz="1600" dirty="0"/>
              <a:t>| desi&lt;r-| </a:t>
            </a:r>
            <a:r>
              <a:rPr lang="en-US" sz="1600" dirty="0" err="1"/>
              <a:t>incr</a:t>
            </a:r>
            <a:r>
              <a:rPr lang="en-US" sz="1600" dirty="0"/>
              <a:t>[</a:t>
            </a:r>
            <a:r>
              <a:rPr lang="en-US" sz="1600" dirty="0" err="1"/>
              <a:t>ea</a:t>
            </a:r>
            <a:r>
              <a:rPr lang="en-US" sz="1600" dirty="0"/>
              <a:t>]&lt;s-,|</a:t>
            </a:r>
          </a:p>
          <a:p>
            <a:r>
              <a:rPr lang="en-US" sz="1600" dirty="0"/>
              <a:t>That the&lt;r-by| b[</a:t>
            </a:r>
            <a:r>
              <a:rPr lang="en-US" sz="1600" dirty="0" err="1"/>
              <a:t>eau</a:t>
            </a:r>
            <a:r>
              <a:rPr lang="en-US" sz="1600" dirty="0"/>
              <a:t>]&lt;</a:t>
            </a:r>
            <a:r>
              <a:rPr lang="en-US" sz="1600" dirty="0" err="1"/>
              <a:t>ty’s</a:t>
            </a:r>
            <a:r>
              <a:rPr lang="en-US" sz="1600" dirty="0"/>
              <a:t>| </a:t>
            </a:r>
            <a:r>
              <a:rPr lang="en-US" sz="1600" dirty="0" err="1"/>
              <a:t>ro</a:t>
            </a:r>
            <a:r>
              <a:rPr lang="en-US" sz="1600" dirty="0"/>
              <a:t>&lt;s-| mi&lt;</a:t>
            </a:r>
            <a:r>
              <a:rPr lang="en-US" sz="1600" dirty="0" err="1"/>
              <a:t>ght</a:t>
            </a:r>
            <a:r>
              <a:rPr lang="en-US" sz="1600" dirty="0"/>
              <a:t>| ne&lt;</a:t>
            </a:r>
            <a:r>
              <a:rPr lang="en-US" sz="1600" dirty="0" err="1"/>
              <a:t>ver</a:t>
            </a:r>
            <a:r>
              <a:rPr lang="en-US" sz="1600" dirty="0"/>
              <a:t>| d[</a:t>
            </a:r>
            <a:r>
              <a:rPr lang="en-US" sz="1600" dirty="0" err="1"/>
              <a:t>ie</a:t>
            </a:r>
            <a:r>
              <a:rPr lang="en-US" sz="1600" dirty="0"/>
              <a:t>]&lt;,|</a:t>
            </a:r>
          </a:p>
          <a:p>
            <a:r>
              <a:rPr lang="en-US" sz="1600" dirty="0"/>
              <a:t>But as the </a:t>
            </a:r>
            <a:r>
              <a:rPr lang="en-US" sz="1600" dirty="0" err="1"/>
              <a:t>ri</a:t>
            </a:r>
            <a:r>
              <a:rPr lang="en-US" sz="1600" dirty="0"/>
              <a:t>&lt;per| </a:t>
            </a:r>
            <a:r>
              <a:rPr lang="en-US" sz="1600" dirty="0" err="1"/>
              <a:t>sh</a:t>
            </a:r>
            <a:r>
              <a:rPr lang="en-US" sz="1600" dirty="0"/>
              <a:t>[</a:t>
            </a:r>
            <a:r>
              <a:rPr lang="en-US" sz="1600" dirty="0" err="1"/>
              <a:t>ou</a:t>
            </a:r>
            <a:r>
              <a:rPr lang="en-US" sz="1600" dirty="0"/>
              <a:t>]&lt;</a:t>
            </a:r>
            <a:r>
              <a:rPr lang="en-US" sz="1600" dirty="0" err="1"/>
              <a:t>ld</a:t>
            </a:r>
            <a:r>
              <a:rPr lang="en-US" sz="1600" dirty="0"/>
              <a:t>| by </a:t>
            </a:r>
            <a:r>
              <a:rPr lang="en-US" sz="1600" dirty="0" err="1"/>
              <a:t>ti</a:t>
            </a:r>
            <a:r>
              <a:rPr lang="en-US" sz="1600" dirty="0"/>
              <a:t>&lt;m-| dec[</a:t>
            </a:r>
            <a:r>
              <a:rPr lang="en-US" sz="1600" dirty="0" err="1"/>
              <a:t>ea</a:t>
            </a:r>
            <a:r>
              <a:rPr lang="en-US" sz="1600" dirty="0"/>
              <a:t>]&lt;s-,|</a:t>
            </a:r>
          </a:p>
          <a:p>
            <a:r>
              <a:rPr lang="en-US" sz="1600" dirty="0"/>
              <a:t>His </a:t>
            </a:r>
            <a:r>
              <a:rPr lang="en-US" sz="1600" dirty="0" err="1"/>
              <a:t>te</a:t>
            </a:r>
            <a:r>
              <a:rPr lang="en-US" sz="1600" dirty="0"/>
              <a:t>&lt;</a:t>
            </a:r>
            <a:r>
              <a:rPr lang="en-US" sz="1600" dirty="0" err="1"/>
              <a:t>nder</a:t>
            </a:r>
            <a:r>
              <a:rPr lang="en-US" sz="1600" dirty="0"/>
              <a:t>| h[</a:t>
            </a:r>
            <a:r>
              <a:rPr lang="en-US" sz="1600" dirty="0" err="1"/>
              <a:t>ei</a:t>
            </a:r>
            <a:r>
              <a:rPr lang="en-US" sz="1600" dirty="0"/>
              <a:t>]&lt;r| might b[</a:t>
            </a:r>
            <a:r>
              <a:rPr lang="en-US" sz="1600" dirty="0" err="1"/>
              <a:t>ea</a:t>
            </a:r>
            <a:r>
              <a:rPr lang="en-US" sz="1600" dirty="0"/>
              <a:t>]&lt;r| his me&lt;</a:t>
            </a:r>
            <a:r>
              <a:rPr lang="en-US" sz="1600" dirty="0" err="1"/>
              <a:t>mory</a:t>
            </a:r>
            <a:r>
              <a:rPr lang="en-US" sz="1600" dirty="0"/>
              <a:t>:|</a:t>
            </a:r>
          </a:p>
          <a:p>
            <a:endParaRPr lang="en-US" sz="1600" dirty="0"/>
          </a:p>
          <a:p>
            <a:r>
              <a:rPr lang="en-US" sz="1600" dirty="0"/>
              <a:t>But </a:t>
            </a:r>
            <a:r>
              <a:rPr lang="en-US" sz="1600" b="1" dirty="0" err="1"/>
              <a:t>th</a:t>
            </a:r>
            <a:r>
              <a:rPr lang="en-US" sz="1600" b="1" dirty="0"/>
              <a:t>[</a:t>
            </a:r>
            <a:r>
              <a:rPr lang="en-US" sz="1600" b="1" dirty="0" err="1"/>
              <a:t>ou</a:t>
            </a:r>
            <a:r>
              <a:rPr lang="en-US" sz="1600" b="1" dirty="0"/>
              <a:t>]&lt;,| </a:t>
            </a:r>
            <a:r>
              <a:rPr lang="en-US" sz="1600" dirty="0"/>
              <a:t>contra&lt;</a:t>
            </a:r>
            <a:r>
              <a:rPr lang="en-US" sz="1600" dirty="0" err="1"/>
              <a:t>cted</a:t>
            </a:r>
            <a:r>
              <a:rPr lang="en-US" sz="1600" dirty="0"/>
              <a:t>| to </a:t>
            </a:r>
            <a:r>
              <a:rPr lang="en-US" sz="1600" dirty="0" err="1"/>
              <a:t>thi</a:t>
            </a:r>
            <a:r>
              <a:rPr lang="en-US" sz="1600" dirty="0"/>
              <a:t>&lt;n-| o&lt;</a:t>
            </a:r>
            <a:r>
              <a:rPr lang="en-US" sz="1600" dirty="0" err="1"/>
              <a:t>wn</a:t>
            </a:r>
            <a:r>
              <a:rPr lang="en-US" sz="1600" dirty="0"/>
              <a:t>| bright [eye]&lt;s,|</a:t>
            </a:r>
          </a:p>
          <a:p>
            <a:r>
              <a:rPr lang="en-US" sz="1600" dirty="0"/>
              <a:t>F[</a:t>
            </a:r>
            <a:r>
              <a:rPr lang="en-US" sz="1600" dirty="0" err="1"/>
              <a:t>ee</a:t>
            </a:r>
            <a:r>
              <a:rPr lang="en-US" sz="1600" dirty="0"/>
              <a:t>]&lt;</a:t>
            </a:r>
            <a:r>
              <a:rPr lang="en-US" sz="1600" dirty="0" err="1"/>
              <a:t>d’st</a:t>
            </a:r>
            <a:r>
              <a:rPr lang="en-US" sz="1600" dirty="0"/>
              <a:t>| </a:t>
            </a:r>
            <a:r>
              <a:rPr lang="en-US" sz="1600" b="1" dirty="0"/>
              <a:t>thy&lt;</a:t>
            </a:r>
            <a:r>
              <a:rPr lang="en-US" sz="1600" dirty="0"/>
              <a:t>| li&lt;</a:t>
            </a:r>
            <a:r>
              <a:rPr lang="en-US" sz="1600" dirty="0" err="1"/>
              <a:t>ght'st</a:t>
            </a:r>
            <a:r>
              <a:rPr lang="en-US" sz="1600" dirty="0"/>
              <a:t>| </a:t>
            </a:r>
            <a:r>
              <a:rPr lang="en-US" sz="1600" dirty="0" err="1"/>
              <a:t>fla</a:t>
            </a:r>
            <a:r>
              <a:rPr lang="en-US" sz="1600" dirty="0"/>
              <a:t>&lt;m-| with se&lt;</a:t>
            </a:r>
            <a:r>
              <a:rPr lang="en-US" sz="1600" dirty="0" err="1"/>
              <a:t>lf</a:t>
            </a:r>
            <a:r>
              <a:rPr lang="en-US" sz="1600" dirty="0"/>
              <a:t>|-</a:t>
            </a:r>
            <a:r>
              <a:rPr lang="en-US" sz="1600" dirty="0" err="1"/>
              <a:t>substa</a:t>
            </a:r>
            <a:r>
              <a:rPr lang="en-US" sz="1600" dirty="0"/>
              <a:t>&lt;</a:t>
            </a:r>
            <a:r>
              <a:rPr lang="en-US" sz="1600" dirty="0" err="1"/>
              <a:t>nt</a:t>
            </a:r>
            <a:r>
              <a:rPr lang="en-US" sz="1600" dirty="0"/>
              <a:t>[</a:t>
            </a:r>
            <a:r>
              <a:rPr lang="en-US" sz="1600" dirty="0" err="1"/>
              <a:t>ia</a:t>
            </a:r>
            <a:r>
              <a:rPr lang="en-US" sz="1600" dirty="0"/>
              <a:t>]l| f[</a:t>
            </a:r>
            <a:r>
              <a:rPr lang="en-US" sz="1600" dirty="0" err="1"/>
              <a:t>ue</a:t>
            </a:r>
            <a:r>
              <a:rPr lang="en-US" sz="1600" dirty="0"/>
              <a:t>]&lt;l,|</a:t>
            </a:r>
          </a:p>
          <a:p>
            <a:r>
              <a:rPr lang="en-US" sz="1600" dirty="0"/>
              <a:t>Ma&lt;king| a fa&lt;min-| </a:t>
            </a:r>
            <a:r>
              <a:rPr lang="en-US" sz="1600" dirty="0" err="1"/>
              <a:t>whe</a:t>
            </a:r>
            <a:r>
              <a:rPr lang="en-US" sz="1600" dirty="0"/>
              <a:t>&lt;r-| </a:t>
            </a:r>
            <a:r>
              <a:rPr lang="en-US" sz="1600" dirty="0" err="1"/>
              <a:t>abu</a:t>
            </a:r>
            <a:r>
              <a:rPr lang="en-US" sz="1600" dirty="0"/>
              <a:t>&lt;</a:t>
            </a:r>
            <a:r>
              <a:rPr lang="en-US" sz="1600" dirty="0" err="1"/>
              <a:t>ndanc</a:t>
            </a:r>
            <a:r>
              <a:rPr lang="en-US" sz="1600" dirty="0"/>
              <a:t>-| l[</a:t>
            </a:r>
            <a:r>
              <a:rPr lang="en-US" sz="1600" dirty="0" err="1"/>
              <a:t>ie</a:t>
            </a:r>
            <a:r>
              <a:rPr lang="en-US" sz="1600" dirty="0"/>
              <a:t>]&lt;s,|</a:t>
            </a:r>
          </a:p>
          <a:p>
            <a:r>
              <a:rPr lang="en-US" sz="1600" dirty="0" err="1"/>
              <a:t>Thyse</a:t>
            </a:r>
            <a:r>
              <a:rPr lang="en-US" sz="1600" dirty="0"/>
              <a:t>&lt;</a:t>
            </a:r>
            <a:r>
              <a:rPr lang="en-US" sz="1600" dirty="0" err="1"/>
              <a:t>lf</a:t>
            </a:r>
            <a:r>
              <a:rPr lang="en-US" sz="1600" dirty="0"/>
              <a:t>| thy f[</a:t>
            </a:r>
            <a:r>
              <a:rPr lang="en-US" sz="1600" dirty="0" err="1"/>
              <a:t>oe</a:t>
            </a:r>
            <a:r>
              <a:rPr lang="en-US" sz="1600" dirty="0"/>
              <a:t>]&lt;,| </a:t>
            </a:r>
            <a:r>
              <a:rPr lang="en-US" sz="1600" b="1" dirty="0"/>
              <a:t>to thy&lt;| </a:t>
            </a:r>
            <a:r>
              <a:rPr lang="en-US" sz="1600" dirty="0" err="1"/>
              <a:t>sw</a:t>
            </a:r>
            <a:r>
              <a:rPr lang="en-US" sz="1600" dirty="0"/>
              <a:t>[</a:t>
            </a:r>
            <a:r>
              <a:rPr lang="en-US" sz="1600" dirty="0" err="1"/>
              <a:t>ee</a:t>
            </a:r>
            <a:r>
              <a:rPr lang="en-US" sz="1600" dirty="0"/>
              <a:t>]&lt;t| se&lt;</a:t>
            </a:r>
            <a:r>
              <a:rPr lang="en-US" sz="1600" dirty="0" err="1"/>
              <a:t>lf</a:t>
            </a:r>
            <a:r>
              <a:rPr lang="en-US" sz="1600" dirty="0"/>
              <a:t>| t[</a:t>
            </a:r>
            <a:r>
              <a:rPr lang="en-US" sz="1600" dirty="0" err="1"/>
              <a:t>oo</a:t>
            </a:r>
            <a:r>
              <a:rPr lang="en-US" sz="1600" dirty="0"/>
              <a:t>] </a:t>
            </a:r>
            <a:r>
              <a:rPr lang="en-US" sz="1600" dirty="0" err="1"/>
              <a:t>cr</a:t>
            </a:r>
            <a:r>
              <a:rPr lang="en-US" sz="1600" dirty="0"/>
              <a:t>[</a:t>
            </a:r>
            <a:r>
              <a:rPr lang="en-US" sz="1600" dirty="0" err="1"/>
              <a:t>ue</a:t>
            </a:r>
            <a:r>
              <a:rPr lang="en-US" sz="1600" dirty="0"/>
              <a:t>]&lt;l.|</a:t>
            </a:r>
          </a:p>
          <a:p>
            <a:endParaRPr lang="en-US" sz="1600" dirty="0"/>
          </a:p>
          <a:p>
            <a:r>
              <a:rPr lang="en-US" sz="1600" dirty="0"/>
              <a:t>Th[</a:t>
            </a:r>
            <a:r>
              <a:rPr lang="en-US" sz="1600" dirty="0" err="1"/>
              <a:t>ou</a:t>
            </a:r>
            <a:r>
              <a:rPr lang="en-US" sz="1600" dirty="0"/>
              <a:t>] </a:t>
            </a:r>
            <a:r>
              <a:rPr lang="en-US" sz="1600" dirty="0" err="1"/>
              <a:t>tha</a:t>
            </a:r>
            <a:r>
              <a:rPr lang="en-US" sz="1600" dirty="0"/>
              <a:t>&lt;t| a&lt;rt| no&lt;w| the wo&lt;</a:t>
            </a:r>
            <a:r>
              <a:rPr lang="en-US" sz="1600" dirty="0" err="1"/>
              <a:t>rld's</a:t>
            </a:r>
            <a:r>
              <a:rPr lang="en-US" sz="1600" dirty="0"/>
              <a:t>| </a:t>
            </a:r>
            <a:r>
              <a:rPr lang="en-US" sz="1600" dirty="0" err="1"/>
              <a:t>fre</a:t>
            </a:r>
            <a:r>
              <a:rPr lang="en-US" sz="1600" dirty="0"/>
              <a:t>&lt;</a:t>
            </a:r>
            <a:r>
              <a:rPr lang="en-US" sz="1600" dirty="0" err="1"/>
              <a:t>sh</a:t>
            </a:r>
            <a:r>
              <a:rPr lang="en-US" sz="1600" dirty="0"/>
              <a:t>| o&lt;</a:t>
            </a:r>
            <a:r>
              <a:rPr lang="en-US" sz="1600" dirty="0" err="1"/>
              <a:t>rnament</a:t>
            </a:r>
            <a:r>
              <a:rPr lang="en-US" sz="1600" dirty="0"/>
              <a:t>|</a:t>
            </a:r>
          </a:p>
          <a:p>
            <a:r>
              <a:rPr lang="en-US" sz="1600" dirty="0"/>
              <a:t>And o&lt;</a:t>
            </a:r>
            <a:r>
              <a:rPr lang="en-US" sz="1600" dirty="0" err="1"/>
              <a:t>nly</a:t>
            </a:r>
            <a:r>
              <a:rPr lang="en-US" sz="1600" dirty="0"/>
              <a:t>| he&lt;</a:t>
            </a:r>
            <a:r>
              <a:rPr lang="en-US" sz="1600" dirty="0" err="1"/>
              <a:t>rald</a:t>
            </a:r>
            <a:r>
              <a:rPr lang="en-US" sz="1600" dirty="0"/>
              <a:t>| to the g[au]&lt;</a:t>
            </a:r>
            <a:r>
              <a:rPr lang="en-US" sz="1600" dirty="0" err="1"/>
              <a:t>dy</a:t>
            </a:r>
            <a:r>
              <a:rPr lang="en-US" sz="1600" dirty="0"/>
              <a:t>| </a:t>
            </a:r>
            <a:r>
              <a:rPr lang="en-US" sz="1600" dirty="0" err="1"/>
              <a:t>spri</a:t>
            </a:r>
            <a:r>
              <a:rPr lang="en-US" sz="1600" dirty="0"/>
              <a:t>&lt;ng,|</a:t>
            </a:r>
          </a:p>
          <a:p>
            <a:r>
              <a:rPr lang="en-US" sz="1600" dirty="0" err="1"/>
              <a:t>Withi</a:t>
            </a:r>
            <a:r>
              <a:rPr lang="en-US" sz="1600" dirty="0"/>
              <a:t>&lt;n| </a:t>
            </a:r>
            <a:r>
              <a:rPr lang="en-US" sz="1600" dirty="0" err="1"/>
              <a:t>thi</a:t>
            </a:r>
            <a:r>
              <a:rPr lang="en-US" sz="1600" dirty="0"/>
              <a:t>&lt;n-| o&lt;</a:t>
            </a:r>
            <a:r>
              <a:rPr lang="en-US" sz="1600" dirty="0" err="1"/>
              <a:t>wn</a:t>
            </a:r>
            <a:r>
              <a:rPr lang="en-US" sz="1600" dirty="0"/>
              <a:t>| bud </a:t>
            </a:r>
            <a:r>
              <a:rPr lang="en-US" sz="1600" dirty="0" err="1"/>
              <a:t>bu</a:t>
            </a:r>
            <a:r>
              <a:rPr lang="en-US" sz="1600" dirty="0"/>
              <a:t>&lt;r[</a:t>
            </a:r>
            <a:r>
              <a:rPr lang="en-US" sz="1600" dirty="0" err="1"/>
              <a:t>ie</a:t>
            </a:r>
            <a:r>
              <a:rPr lang="en-US" sz="1600" dirty="0"/>
              <a:t>]</a:t>
            </a:r>
            <a:r>
              <a:rPr lang="en-US" sz="1600" dirty="0" err="1"/>
              <a:t>st</a:t>
            </a:r>
            <a:r>
              <a:rPr lang="en-US" sz="1600" dirty="0"/>
              <a:t>| </a:t>
            </a:r>
            <a:r>
              <a:rPr lang="en-US" sz="1600" b="1" dirty="0"/>
              <a:t>thy&lt;| </a:t>
            </a:r>
            <a:r>
              <a:rPr lang="en-US" sz="1600" dirty="0"/>
              <a:t>conte&lt;</a:t>
            </a:r>
            <a:r>
              <a:rPr lang="en-US" sz="1600" dirty="0" err="1"/>
              <a:t>nt</a:t>
            </a:r>
            <a:r>
              <a:rPr lang="en-US" sz="1600" dirty="0"/>
              <a:t>|</a:t>
            </a:r>
          </a:p>
          <a:p>
            <a:r>
              <a:rPr lang="en-US" sz="1600" dirty="0"/>
              <a:t>And </a:t>
            </a:r>
            <a:r>
              <a:rPr lang="en-US" sz="1600" dirty="0" err="1"/>
              <a:t>te</a:t>
            </a:r>
            <a:r>
              <a:rPr lang="en-US" sz="1600" dirty="0"/>
              <a:t>&lt;</a:t>
            </a:r>
            <a:r>
              <a:rPr lang="en-US" sz="1600" dirty="0" err="1"/>
              <a:t>nder</a:t>
            </a:r>
            <a:r>
              <a:rPr lang="en-US" sz="1600" dirty="0"/>
              <a:t>| chu&lt;</a:t>
            </a:r>
            <a:r>
              <a:rPr lang="en-US" sz="1600" dirty="0" err="1"/>
              <a:t>rl</a:t>
            </a:r>
            <a:r>
              <a:rPr lang="en-US" sz="1600" dirty="0"/>
              <a:t>,| ma&lt;k-</a:t>
            </a:r>
            <a:r>
              <a:rPr lang="en-US" sz="1600" dirty="0" err="1"/>
              <a:t>st</a:t>
            </a:r>
            <a:r>
              <a:rPr lang="en-US" sz="1600" dirty="0"/>
              <a:t>| </a:t>
            </a:r>
            <a:r>
              <a:rPr lang="en-US" sz="1600" dirty="0" err="1"/>
              <a:t>wa</a:t>
            </a:r>
            <a:r>
              <a:rPr lang="en-US" sz="1600" dirty="0"/>
              <a:t>&lt;</a:t>
            </a:r>
            <a:r>
              <a:rPr lang="en-US" sz="1600" dirty="0" err="1"/>
              <a:t>st</a:t>
            </a:r>
            <a:r>
              <a:rPr lang="en-US" sz="1600" dirty="0"/>
              <a:t>-| in </a:t>
            </a:r>
            <a:r>
              <a:rPr lang="en-US" sz="1600" dirty="0" err="1"/>
              <a:t>ni</a:t>
            </a:r>
            <a:r>
              <a:rPr lang="en-US" sz="1600" dirty="0"/>
              <a:t>&lt;</a:t>
            </a:r>
            <a:r>
              <a:rPr lang="en-US" sz="1600" dirty="0" err="1"/>
              <a:t>ggarding</a:t>
            </a:r>
            <a:r>
              <a:rPr lang="en-US" sz="1600" dirty="0"/>
              <a:t>.|</a:t>
            </a:r>
          </a:p>
          <a:p>
            <a:endParaRPr lang="en-US" sz="1600" dirty="0"/>
          </a:p>
          <a:p>
            <a:r>
              <a:rPr lang="en-US" sz="1600" dirty="0"/>
              <a:t>Pi&lt;ty| the wo&lt;</a:t>
            </a:r>
            <a:r>
              <a:rPr lang="en-US" sz="1600" dirty="0" err="1"/>
              <a:t>rld</a:t>
            </a:r>
            <a:r>
              <a:rPr lang="en-US" sz="1600" dirty="0"/>
              <a:t>,| or e&lt;ls-| </a:t>
            </a:r>
            <a:r>
              <a:rPr lang="en-US" sz="1600" dirty="0" err="1"/>
              <a:t>thi</a:t>
            </a:r>
            <a:r>
              <a:rPr lang="en-US" sz="1600" dirty="0"/>
              <a:t>&lt;s| </a:t>
            </a:r>
            <a:r>
              <a:rPr lang="en-US" sz="1600" dirty="0" err="1"/>
              <a:t>glu</a:t>
            </a:r>
            <a:r>
              <a:rPr lang="en-US" sz="1600" dirty="0"/>
              <a:t>&lt;</a:t>
            </a:r>
            <a:r>
              <a:rPr lang="en-US" sz="1600" dirty="0" err="1"/>
              <a:t>tton</a:t>
            </a:r>
            <a:r>
              <a:rPr lang="en-US" sz="1600" dirty="0"/>
              <a:t>| be&lt;,|</a:t>
            </a:r>
          </a:p>
          <a:p>
            <a:r>
              <a:rPr lang="en-US" sz="1600" dirty="0"/>
              <a:t>To [</a:t>
            </a:r>
            <a:r>
              <a:rPr lang="en-US" sz="1600" dirty="0" err="1"/>
              <a:t>ea</a:t>
            </a:r>
            <a:r>
              <a:rPr lang="en-US" sz="1600" dirty="0"/>
              <a:t>]&lt;t| the wo&lt;</a:t>
            </a:r>
            <a:r>
              <a:rPr lang="en-US" sz="1600" dirty="0" err="1"/>
              <a:t>rld’s</a:t>
            </a:r>
            <a:r>
              <a:rPr lang="en-US" sz="1600" dirty="0"/>
              <a:t>| d[</a:t>
            </a:r>
            <a:r>
              <a:rPr lang="en-US" sz="1600" dirty="0" err="1"/>
              <a:t>ue</a:t>
            </a:r>
            <a:r>
              <a:rPr lang="en-US" sz="1600" dirty="0"/>
              <a:t>]&lt;,| by the </a:t>
            </a:r>
            <a:r>
              <a:rPr lang="en-US" sz="1600" dirty="0" err="1"/>
              <a:t>gra</a:t>
            </a:r>
            <a:r>
              <a:rPr lang="en-US" sz="1600" dirty="0"/>
              <a:t>&lt;v-| and </a:t>
            </a:r>
            <a:r>
              <a:rPr lang="en-US" sz="1600" dirty="0" err="1"/>
              <a:t>th</a:t>
            </a:r>
            <a:r>
              <a:rPr lang="en-US" sz="1600" dirty="0"/>
              <a:t>[</a:t>
            </a:r>
            <a:r>
              <a:rPr lang="en-US" sz="1600" dirty="0" err="1"/>
              <a:t>ee</a:t>
            </a:r>
            <a:r>
              <a:rPr lang="en-US" sz="1600" dirty="0"/>
              <a:t>]&lt;.|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1       11    0.78571</a:t>
            </a:r>
          </a:p>
          <a:p>
            <a:r>
              <a:rPr lang="en-US" sz="1600" dirty="0"/>
              <a:t>2       14    1.00000</a:t>
            </a:r>
          </a:p>
          <a:p>
            <a:r>
              <a:rPr lang="en-US" sz="1600" dirty="0"/>
              <a:t>3       11    0.78571</a:t>
            </a:r>
          </a:p>
          <a:p>
            <a:r>
              <a:rPr lang="en-US" sz="1600" dirty="0"/>
              <a:t>4       14    1.00000</a:t>
            </a:r>
          </a:p>
          <a:p>
            <a:r>
              <a:rPr lang="en-US" sz="1600" dirty="0"/>
              <a:t>5       11    0.78571</a:t>
            </a:r>
          </a:p>
          <a:p>
            <a:endParaRPr lang="ru-RU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AF8617-AF40-004C-8BD5-667943E04E96}"/>
              </a:ext>
            </a:extLst>
          </p:cNvPr>
          <p:cNvSpPr txBox="1"/>
          <p:nvPr/>
        </p:nvSpPr>
        <p:spPr>
          <a:xfrm>
            <a:off x="6096000" y="0"/>
            <a:ext cx="6096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Правила </a:t>
            </a:r>
            <a:r>
              <a:rPr lang="ru-RU" sz="1600" b="1" dirty="0" err="1"/>
              <a:t>Тарлинской</a:t>
            </a:r>
            <a:endParaRPr lang="ru-RU" sz="1600" b="1" dirty="0"/>
          </a:p>
          <a:p>
            <a:endParaRPr lang="ru-RU" sz="1600" dirty="0"/>
          </a:p>
          <a:p>
            <a:r>
              <a:rPr lang="en-US" sz="1600" dirty="0"/>
              <a:t>From f[ai]&lt;rest| </a:t>
            </a:r>
            <a:r>
              <a:rPr lang="en-US" sz="1600" dirty="0" err="1"/>
              <a:t>cr</a:t>
            </a:r>
            <a:r>
              <a:rPr lang="en-US" sz="1600" dirty="0"/>
              <a:t>[</a:t>
            </a:r>
            <a:r>
              <a:rPr lang="en-US" sz="1600" dirty="0" err="1"/>
              <a:t>ea</a:t>
            </a:r>
            <a:r>
              <a:rPr lang="en-US" sz="1600" dirty="0"/>
              <a:t>]&lt;tur-s| </a:t>
            </a:r>
            <a:r>
              <a:rPr lang="en-US" sz="1600" b="1" dirty="0"/>
              <a:t>we</a:t>
            </a:r>
            <a:r>
              <a:rPr lang="en-US" sz="1600" dirty="0"/>
              <a:t> desi&lt;r-| </a:t>
            </a:r>
            <a:r>
              <a:rPr lang="en-US" sz="1600" dirty="0" err="1"/>
              <a:t>incr</a:t>
            </a:r>
            <a:r>
              <a:rPr lang="en-US" sz="1600" dirty="0"/>
              <a:t>[</a:t>
            </a:r>
            <a:r>
              <a:rPr lang="en-US" sz="1600" dirty="0" err="1"/>
              <a:t>ea</a:t>
            </a:r>
            <a:r>
              <a:rPr lang="en-US" sz="1600" dirty="0"/>
              <a:t>]&lt;s-,|</a:t>
            </a:r>
          </a:p>
          <a:p>
            <a:r>
              <a:rPr lang="en-US" sz="1600" dirty="0"/>
              <a:t>That the&lt;r-by| b[</a:t>
            </a:r>
            <a:r>
              <a:rPr lang="en-US" sz="1600" dirty="0" err="1"/>
              <a:t>eau</a:t>
            </a:r>
            <a:r>
              <a:rPr lang="en-US" sz="1600" dirty="0"/>
              <a:t>]&lt;</a:t>
            </a:r>
            <a:r>
              <a:rPr lang="en-US" sz="1600" dirty="0" err="1"/>
              <a:t>ty’s</a:t>
            </a:r>
            <a:r>
              <a:rPr lang="en-US" sz="1600" dirty="0"/>
              <a:t>| </a:t>
            </a:r>
            <a:r>
              <a:rPr lang="en-US" sz="1600" dirty="0" err="1"/>
              <a:t>ro</a:t>
            </a:r>
            <a:r>
              <a:rPr lang="en-US" sz="1600" dirty="0"/>
              <a:t>&lt;s-| mi&lt;</a:t>
            </a:r>
            <a:r>
              <a:rPr lang="en-US" sz="1600" dirty="0" err="1"/>
              <a:t>ght</a:t>
            </a:r>
            <a:r>
              <a:rPr lang="en-US" sz="1600" dirty="0"/>
              <a:t>| ne&lt;</a:t>
            </a:r>
            <a:r>
              <a:rPr lang="en-US" sz="1600" dirty="0" err="1"/>
              <a:t>ver</a:t>
            </a:r>
            <a:r>
              <a:rPr lang="en-US" sz="1600" dirty="0"/>
              <a:t>| d[</a:t>
            </a:r>
            <a:r>
              <a:rPr lang="en-US" sz="1600" dirty="0" err="1"/>
              <a:t>ie</a:t>
            </a:r>
            <a:r>
              <a:rPr lang="en-US" sz="1600" dirty="0"/>
              <a:t>]&lt;,|</a:t>
            </a:r>
          </a:p>
          <a:p>
            <a:r>
              <a:rPr lang="en-US" sz="1600" dirty="0"/>
              <a:t>But as the </a:t>
            </a:r>
            <a:r>
              <a:rPr lang="en-US" sz="1600" dirty="0" err="1"/>
              <a:t>ri</a:t>
            </a:r>
            <a:r>
              <a:rPr lang="en-US" sz="1600" dirty="0"/>
              <a:t>&lt;per| </a:t>
            </a:r>
            <a:r>
              <a:rPr lang="en-US" sz="1600" dirty="0" err="1"/>
              <a:t>sh</a:t>
            </a:r>
            <a:r>
              <a:rPr lang="en-US" sz="1600" dirty="0"/>
              <a:t>[</a:t>
            </a:r>
            <a:r>
              <a:rPr lang="en-US" sz="1600" dirty="0" err="1"/>
              <a:t>ou</a:t>
            </a:r>
            <a:r>
              <a:rPr lang="en-US" sz="1600" dirty="0"/>
              <a:t>]&lt;</a:t>
            </a:r>
            <a:r>
              <a:rPr lang="en-US" sz="1600" dirty="0" err="1"/>
              <a:t>ld</a:t>
            </a:r>
            <a:r>
              <a:rPr lang="en-US" sz="1600" dirty="0"/>
              <a:t>| by </a:t>
            </a:r>
            <a:r>
              <a:rPr lang="en-US" sz="1600" dirty="0" err="1"/>
              <a:t>ti</a:t>
            </a:r>
            <a:r>
              <a:rPr lang="en-US" sz="1600" dirty="0"/>
              <a:t>&lt;m-| dec[</a:t>
            </a:r>
            <a:r>
              <a:rPr lang="en-US" sz="1600" dirty="0" err="1"/>
              <a:t>ea</a:t>
            </a:r>
            <a:r>
              <a:rPr lang="en-US" sz="1600" dirty="0"/>
              <a:t>]&lt;s-,|</a:t>
            </a:r>
          </a:p>
          <a:p>
            <a:r>
              <a:rPr lang="en-US" sz="1600" dirty="0"/>
              <a:t>His </a:t>
            </a:r>
            <a:r>
              <a:rPr lang="en-US" sz="1600" dirty="0" err="1"/>
              <a:t>te</a:t>
            </a:r>
            <a:r>
              <a:rPr lang="en-US" sz="1600" dirty="0"/>
              <a:t>&lt;</a:t>
            </a:r>
            <a:r>
              <a:rPr lang="en-US" sz="1600" dirty="0" err="1"/>
              <a:t>nder</a:t>
            </a:r>
            <a:r>
              <a:rPr lang="en-US" sz="1600" dirty="0"/>
              <a:t>| h[</a:t>
            </a:r>
            <a:r>
              <a:rPr lang="en-US" sz="1600" dirty="0" err="1"/>
              <a:t>ei</a:t>
            </a:r>
            <a:r>
              <a:rPr lang="en-US" sz="1600" dirty="0"/>
              <a:t>]&lt;r| might b[</a:t>
            </a:r>
            <a:r>
              <a:rPr lang="en-US" sz="1600" dirty="0" err="1"/>
              <a:t>ea</a:t>
            </a:r>
            <a:r>
              <a:rPr lang="en-US" sz="1600" dirty="0"/>
              <a:t>]&lt;r| his me&lt;</a:t>
            </a:r>
            <a:r>
              <a:rPr lang="en-US" sz="1600" dirty="0" err="1"/>
              <a:t>mory</a:t>
            </a:r>
            <a:r>
              <a:rPr lang="en-US" sz="1600" dirty="0"/>
              <a:t>:|</a:t>
            </a:r>
          </a:p>
          <a:p>
            <a:endParaRPr lang="en-US" sz="1600" dirty="0"/>
          </a:p>
          <a:p>
            <a:r>
              <a:rPr lang="en-US" sz="1600" dirty="0"/>
              <a:t>But </a:t>
            </a:r>
            <a:r>
              <a:rPr lang="en-US" sz="1600" b="1" dirty="0" err="1"/>
              <a:t>th</a:t>
            </a:r>
            <a:r>
              <a:rPr lang="en-US" sz="1600" b="1" dirty="0"/>
              <a:t>[</a:t>
            </a:r>
            <a:r>
              <a:rPr lang="en-US" sz="1600" b="1" dirty="0" err="1"/>
              <a:t>ou</a:t>
            </a:r>
            <a:r>
              <a:rPr lang="en-US" sz="1600" b="1" dirty="0"/>
              <a:t>], </a:t>
            </a:r>
            <a:r>
              <a:rPr lang="en-US" sz="1600" dirty="0"/>
              <a:t>contra&lt;</a:t>
            </a:r>
            <a:r>
              <a:rPr lang="en-US" sz="1600" dirty="0" err="1"/>
              <a:t>cted</a:t>
            </a:r>
            <a:r>
              <a:rPr lang="en-US" sz="1600" dirty="0"/>
              <a:t>| to </a:t>
            </a:r>
            <a:r>
              <a:rPr lang="en-US" sz="1600" dirty="0" err="1"/>
              <a:t>thi</a:t>
            </a:r>
            <a:r>
              <a:rPr lang="en-US" sz="1600" dirty="0"/>
              <a:t>&lt;n-| o&lt;</a:t>
            </a:r>
            <a:r>
              <a:rPr lang="en-US" sz="1600" dirty="0" err="1"/>
              <a:t>wn</a:t>
            </a:r>
            <a:r>
              <a:rPr lang="en-US" sz="1600" dirty="0"/>
              <a:t>| bright [eye]&lt;s,|</a:t>
            </a:r>
          </a:p>
          <a:p>
            <a:r>
              <a:rPr lang="en-US" sz="1600" dirty="0"/>
              <a:t>F[</a:t>
            </a:r>
            <a:r>
              <a:rPr lang="en-US" sz="1600" dirty="0" err="1"/>
              <a:t>ee</a:t>
            </a:r>
            <a:r>
              <a:rPr lang="en-US" sz="1600" dirty="0"/>
              <a:t>]&lt;</a:t>
            </a:r>
            <a:r>
              <a:rPr lang="en-US" sz="1600" dirty="0" err="1"/>
              <a:t>d'st</a:t>
            </a:r>
            <a:r>
              <a:rPr lang="en-US" sz="1600" dirty="0"/>
              <a:t> </a:t>
            </a:r>
            <a:r>
              <a:rPr lang="en-US" sz="1600" b="1" dirty="0"/>
              <a:t>thy</a:t>
            </a:r>
            <a:r>
              <a:rPr lang="en-US" sz="1600" dirty="0"/>
              <a:t>| li&lt;</a:t>
            </a:r>
            <a:r>
              <a:rPr lang="en-US" sz="1600" dirty="0" err="1"/>
              <a:t>ght'st</a:t>
            </a:r>
            <a:r>
              <a:rPr lang="en-US" sz="1600" dirty="0"/>
              <a:t>| </a:t>
            </a:r>
            <a:r>
              <a:rPr lang="en-US" sz="1600" dirty="0" err="1"/>
              <a:t>fla</a:t>
            </a:r>
            <a:r>
              <a:rPr lang="en-US" sz="1600" dirty="0"/>
              <a:t>&lt;m-| with se&lt;</a:t>
            </a:r>
            <a:r>
              <a:rPr lang="en-US" sz="1600" dirty="0" err="1"/>
              <a:t>lf</a:t>
            </a:r>
            <a:r>
              <a:rPr lang="en-US" sz="1600" dirty="0"/>
              <a:t>|-</a:t>
            </a:r>
            <a:r>
              <a:rPr lang="en-US" sz="1600" dirty="0" err="1"/>
              <a:t>substa</a:t>
            </a:r>
            <a:r>
              <a:rPr lang="en-US" sz="1600" dirty="0"/>
              <a:t>&lt;</a:t>
            </a:r>
            <a:r>
              <a:rPr lang="en-US" sz="1600" dirty="0" err="1"/>
              <a:t>nt</a:t>
            </a:r>
            <a:r>
              <a:rPr lang="en-US" sz="1600" dirty="0"/>
              <a:t>[</a:t>
            </a:r>
            <a:r>
              <a:rPr lang="en-US" sz="1600" dirty="0" err="1"/>
              <a:t>ia</a:t>
            </a:r>
            <a:r>
              <a:rPr lang="en-US" sz="1600" dirty="0"/>
              <a:t>]l| f[</a:t>
            </a:r>
            <a:r>
              <a:rPr lang="en-US" sz="1600" dirty="0" err="1"/>
              <a:t>ue</a:t>
            </a:r>
            <a:r>
              <a:rPr lang="en-US" sz="1600" dirty="0"/>
              <a:t>]&lt;l,|</a:t>
            </a:r>
          </a:p>
          <a:p>
            <a:r>
              <a:rPr lang="en-US" sz="1600" dirty="0"/>
              <a:t>Ma&lt;king| a fa&lt;min-| </a:t>
            </a:r>
            <a:r>
              <a:rPr lang="en-US" sz="1600" dirty="0" err="1"/>
              <a:t>whe</a:t>
            </a:r>
            <a:r>
              <a:rPr lang="en-US" sz="1600" dirty="0"/>
              <a:t>&lt;r-| </a:t>
            </a:r>
            <a:r>
              <a:rPr lang="en-US" sz="1600" dirty="0" err="1"/>
              <a:t>abu</a:t>
            </a:r>
            <a:r>
              <a:rPr lang="en-US" sz="1600" dirty="0"/>
              <a:t>&lt;</a:t>
            </a:r>
            <a:r>
              <a:rPr lang="en-US" sz="1600" dirty="0" err="1"/>
              <a:t>ndanc</a:t>
            </a:r>
            <a:r>
              <a:rPr lang="en-US" sz="1600" dirty="0"/>
              <a:t>-| l[</a:t>
            </a:r>
            <a:r>
              <a:rPr lang="en-US" sz="1600" dirty="0" err="1"/>
              <a:t>ie</a:t>
            </a:r>
            <a:r>
              <a:rPr lang="en-US" sz="1600" dirty="0"/>
              <a:t>]&lt;s,|</a:t>
            </a:r>
          </a:p>
          <a:p>
            <a:r>
              <a:rPr lang="en-US" sz="1600" dirty="0" err="1"/>
              <a:t>Thyse</a:t>
            </a:r>
            <a:r>
              <a:rPr lang="en-US" sz="1600" dirty="0"/>
              <a:t>&lt;</a:t>
            </a:r>
            <a:r>
              <a:rPr lang="en-US" sz="1600" dirty="0" err="1"/>
              <a:t>lf</a:t>
            </a:r>
            <a:r>
              <a:rPr lang="en-US" sz="1600" dirty="0"/>
              <a:t>| thy f[</a:t>
            </a:r>
            <a:r>
              <a:rPr lang="en-US" sz="1600" dirty="0" err="1"/>
              <a:t>oe</a:t>
            </a:r>
            <a:r>
              <a:rPr lang="en-US" sz="1600" dirty="0"/>
              <a:t>]&lt;,| </a:t>
            </a:r>
            <a:r>
              <a:rPr lang="en-US" sz="1600" b="1" dirty="0"/>
              <a:t>to thy&lt;| </a:t>
            </a:r>
            <a:r>
              <a:rPr lang="en-US" sz="1600" dirty="0" err="1"/>
              <a:t>sw</a:t>
            </a:r>
            <a:r>
              <a:rPr lang="en-US" sz="1600" dirty="0"/>
              <a:t>[</a:t>
            </a:r>
            <a:r>
              <a:rPr lang="en-US" sz="1600" dirty="0" err="1"/>
              <a:t>ee</a:t>
            </a:r>
            <a:r>
              <a:rPr lang="en-US" sz="1600" dirty="0"/>
              <a:t>]&lt;t| se&lt;</a:t>
            </a:r>
            <a:r>
              <a:rPr lang="en-US" sz="1600" dirty="0" err="1"/>
              <a:t>lf</a:t>
            </a:r>
            <a:r>
              <a:rPr lang="en-US" sz="1600" dirty="0"/>
              <a:t>| t[</a:t>
            </a:r>
            <a:r>
              <a:rPr lang="en-US" sz="1600" dirty="0" err="1"/>
              <a:t>oo</a:t>
            </a:r>
            <a:r>
              <a:rPr lang="en-US" sz="1600" dirty="0"/>
              <a:t>] </a:t>
            </a:r>
            <a:r>
              <a:rPr lang="en-US" sz="1600" dirty="0" err="1"/>
              <a:t>cr</a:t>
            </a:r>
            <a:r>
              <a:rPr lang="en-US" sz="1600" dirty="0"/>
              <a:t>[</a:t>
            </a:r>
            <a:r>
              <a:rPr lang="en-US" sz="1600" dirty="0" err="1"/>
              <a:t>ue</a:t>
            </a:r>
            <a:r>
              <a:rPr lang="en-US" sz="1600" dirty="0"/>
              <a:t>]&lt;l.|</a:t>
            </a:r>
          </a:p>
          <a:p>
            <a:endParaRPr lang="en-US" sz="1600" dirty="0"/>
          </a:p>
          <a:p>
            <a:r>
              <a:rPr lang="en-US" sz="1600" dirty="0"/>
              <a:t>Th[</a:t>
            </a:r>
            <a:r>
              <a:rPr lang="en-US" sz="1600" dirty="0" err="1"/>
              <a:t>ou</a:t>
            </a:r>
            <a:r>
              <a:rPr lang="en-US" sz="1600" dirty="0"/>
              <a:t>] </a:t>
            </a:r>
            <a:r>
              <a:rPr lang="en-US" sz="1600" dirty="0" err="1"/>
              <a:t>tha</a:t>
            </a:r>
            <a:r>
              <a:rPr lang="en-US" sz="1600" dirty="0"/>
              <a:t>&lt;t| a&lt;rt| no&lt;w| the wo&lt;</a:t>
            </a:r>
            <a:r>
              <a:rPr lang="en-US" sz="1600" dirty="0" err="1"/>
              <a:t>rld's</a:t>
            </a:r>
            <a:r>
              <a:rPr lang="en-US" sz="1600" dirty="0"/>
              <a:t>| </a:t>
            </a:r>
            <a:r>
              <a:rPr lang="en-US" sz="1600" dirty="0" err="1"/>
              <a:t>fre</a:t>
            </a:r>
            <a:r>
              <a:rPr lang="en-US" sz="1600" dirty="0"/>
              <a:t>&lt;</a:t>
            </a:r>
            <a:r>
              <a:rPr lang="en-US" sz="1600" dirty="0" err="1"/>
              <a:t>sh</a:t>
            </a:r>
            <a:r>
              <a:rPr lang="en-US" sz="1600" dirty="0"/>
              <a:t>| o&lt;</a:t>
            </a:r>
            <a:r>
              <a:rPr lang="en-US" sz="1600" dirty="0" err="1"/>
              <a:t>rnament</a:t>
            </a:r>
            <a:r>
              <a:rPr lang="en-US" sz="1600" dirty="0"/>
              <a:t>|</a:t>
            </a:r>
          </a:p>
          <a:p>
            <a:r>
              <a:rPr lang="en-US" sz="1600" dirty="0"/>
              <a:t>And o&lt;</a:t>
            </a:r>
            <a:r>
              <a:rPr lang="en-US" sz="1600" dirty="0" err="1"/>
              <a:t>nly</a:t>
            </a:r>
            <a:r>
              <a:rPr lang="en-US" sz="1600" dirty="0"/>
              <a:t>| he&lt;</a:t>
            </a:r>
            <a:r>
              <a:rPr lang="en-US" sz="1600" dirty="0" err="1"/>
              <a:t>rald</a:t>
            </a:r>
            <a:r>
              <a:rPr lang="en-US" sz="1600" dirty="0"/>
              <a:t>| to the g[au]&lt;</a:t>
            </a:r>
            <a:r>
              <a:rPr lang="en-US" sz="1600" dirty="0" err="1"/>
              <a:t>dy</a:t>
            </a:r>
            <a:r>
              <a:rPr lang="en-US" sz="1600" dirty="0"/>
              <a:t>| </a:t>
            </a:r>
            <a:r>
              <a:rPr lang="en-US" sz="1600" dirty="0" err="1"/>
              <a:t>spri</a:t>
            </a:r>
            <a:r>
              <a:rPr lang="en-US" sz="1600" dirty="0"/>
              <a:t>&lt;ng,|</a:t>
            </a:r>
          </a:p>
          <a:p>
            <a:r>
              <a:rPr lang="en-US" sz="1600" dirty="0" err="1"/>
              <a:t>Withi</a:t>
            </a:r>
            <a:r>
              <a:rPr lang="en-US" sz="1600" dirty="0"/>
              <a:t>&lt;n| </a:t>
            </a:r>
            <a:r>
              <a:rPr lang="en-US" sz="1600" dirty="0" err="1"/>
              <a:t>thi</a:t>
            </a:r>
            <a:r>
              <a:rPr lang="en-US" sz="1600" dirty="0"/>
              <a:t>&lt;n-| o&lt;</a:t>
            </a:r>
            <a:r>
              <a:rPr lang="en-US" sz="1600" dirty="0" err="1"/>
              <a:t>wn</a:t>
            </a:r>
            <a:r>
              <a:rPr lang="en-US" sz="1600" dirty="0"/>
              <a:t>| bud </a:t>
            </a:r>
            <a:r>
              <a:rPr lang="en-US" sz="1600" dirty="0" err="1"/>
              <a:t>bu</a:t>
            </a:r>
            <a:r>
              <a:rPr lang="en-US" sz="1600" dirty="0"/>
              <a:t>&lt;r[</a:t>
            </a:r>
            <a:r>
              <a:rPr lang="en-US" sz="1600" dirty="0" err="1"/>
              <a:t>ie</a:t>
            </a:r>
            <a:r>
              <a:rPr lang="en-US" sz="1600" dirty="0"/>
              <a:t>]</a:t>
            </a:r>
            <a:r>
              <a:rPr lang="en-US" sz="1600" dirty="0" err="1"/>
              <a:t>st</a:t>
            </a:r>
            <a:r>
              <a:rPr lang="en-US" sz="1600" dirty="0"/>
              <a:t>| </a:t>
            </a:r>
            <a:r>
              <a:rPr lang="en-US" sz="1600" b="1" dirty="0"/>
              <a:t>thy</a:t>
            </a:r>
            <a:r>
              <a:rPr lang="en-US" sz="1600" dirty="0"/>
              <a:t> conte&lt;</a:t>
            </a:r>
            <a:r>
              <a:rPr lang="en-US" sz="1600" dirty="0" err="1"/>
              <a:t>nt</a:t>
            </a:r>
            <a:r>
              <a:rPr lang="en-US" sz="1600" dirty="0"/>
              <a:t>|</a:t>
            </a:r>
          </a:p>
          <a:p>
            <a:r>
              <a:rPr lang="en-US" sz="1600" dirty="0"/>
              <a:t>And </a:t>
            </a:r>
            <a:r>
              <a:rPr lang="en-US" sz="1600" dirty="0" err="1"/>
              <a:t>te</a:t>
            </a:r>
            <a:r>
              <a:rPr lang="en-US" sz="1600" dirty="0"/>
              <a:t>&lt;</a:t>
            </a:r>
            <a:r>
              <a:rPr lang="en-US" sz="1600" dirty="0" err="1"/>
              <a:t>nder</a:t>
            </a:r>
            <a:r>
              <a:rPr lang="en-US" sz="1600" dirty="0"/>
              <a:t>| chu&lt;</a:t>
            </a:r>
            <a:r>
              <a:rPr lang="en-US" sz="1600" dirty="0" err="1"/>
              <a:t>rl</a:t>
            </a:r>
            <a:r>
              <a:rPr lang="en-US" sz="1600" dirty="0"/>
              <a:t>,| ma&lt;k-</a:t>
            </a:r>
            <a:r>
              <a:rPr lang="en-US" sz="1600" dirty="0" err="1"/>
              <a:t>st</a:t>
            </a:r>
            <a:r>
              <a:rPr lang="en-US" sz="1600" dirty="0"/>
              <a:t>| </a:t>
            </a:r>
            <a:r>
              <a:rPr lang="en-US" sz="1600" dirty="0" err="1"/>
              <a:t>wa</a:t>
            </a:r>
            <a:r>
              <a:rPr lang="en-US" sz="1600" dirty="0"/>
              <a:t>&lt;</a:t>
            </a:r>
            <a:r>
              <a:rPr lang="en-US" sz="1600" dirty="0" err="1"/>
              <a:t>st</a:t>
            </a:r>
            <a:r>
              <a:rPr lang="en-US" sz="1600" dirty="0"/>
              <a:t>-| in </a:t>
            </a:r>
            <a:r>
              <a:rPr lang="en-US" sz="1600" dirty="0" err="1"/>
              <a:t>ni</a:t>
            </a:r>
            <a:r>
              <a:rPr lang="en-US" sz="1600" dirty="0"/>
              <a:t>&lt;</a:t>
            </a:r>
            <a:r>
              <a:rPr lang="en-US" sz="1600" dirty="0" err="1"/>
              <a:t>ggarding</a:t>
            </a:r>
            <a:r>
              <a:rPr lang="en-US" sz="1600" dirty="0"/>
              <a:t>.|</a:t>
            </a:r>
          </a:p>
          <a:p>
            <a:endParaRPr lang="en-US" sz="1600" dirty="0"/>
          </a:p>
          <a:p>
            <a:r>
              <a:rPr lang="en-US" sz="1600" dirty="0"/>
              <a:t>Pi&lt;ty| the wo&lt;</a:t>
            </a:r>
            <a:r>
              <a:rPr lang="en-US" sz="1600" dirty="0" err="1"/>
              <a:t>rld</a:t>
            </a:r>
            <a:r>
              <a:rPr lang="en-US" sz="1600" dirty="0"/>
              <a:t>,| or e&lt;ls-| </a:t>
            </a:r>
            <a:r>
              <a:rPr lang="en-US" sz="1600" dirty="0" err="1"/>
              <a:t>thi</a:t>
            </a:r>
            <a:r>
              <a:rPr lang="en-US" sz="1600" dirty="0"/>
              <a:t>&lt;s| </a:t>
            </a:r>
            <a:r>
              <a:rPr lang="en-US" sz="1600" dirty="0" err="1"/>
              <a:t>glu</a:t>
            </a:r>
            <a:r>
              <a:rPr lang="en-US" sz="1600" dirty="0"/>
              <a:t>&lt;</a:t>
            </a:r>
            <a:r>
              <a:rPr lang="en-US" sz="1600" dirty="0" err="1"/>
              <a:t>tton</a:t>
            </a:r>
            <a:r>
              <a:rPr lang="en-US" sz="1600" dirty="0"/>
              <a:t>| be&lt;,|</a:t>
            </a:r>
          </a:p>
          <a:p>
            <a:r>
              <a:rPr lang="en-US" sz="1600" dirty="0"/>
              <a:t>To [</a:t>
            </a:r>
            <a:r>
              <a:rPr lang="en-US" sz="1600" dirty="0" err="1"/>
              <a:t>ea</a:t>
            </a:r>
            <a:r>
              <a:rPr lang="en-US" sz="1600" dirty="0"/>
              <a:t>]&lt;t| the wo&lt;</a:t>
            </a:r>
            <a:r>
              <a:rPr lang="en-US" sz="1600" dirty="0" err="1"/>
              <a:t>rld’s</a:t>
            </a:r>
            <a:r>
              <a:rPr lang="en-US" sz="1600" dirty="0"/>
              <a:t>| d[</a:t>
            </a:r>
            <a:r>
              <a:rPr lang="en-US" sz="1600" dirty="0" err="1"/>
              <a:t>ue</a:t>
            </a:r>
            <a:r>
              <a:rPr lang="en-US" sz="1600" dirty="0"/>
              <a:t>]&lt;,| by the </a:t>
            </a:r>
            <a:r>
              <a:rPr lang="en-US" sz="1600" dirty="0" err="1"/>
              <a:t>gra</a:t>
            </a:r>
            <a:r>
              <a:rPr lang="en-US" sz="1600" dirty="0"/>
              <a:t>&lt;v-| and </a:t>
            </a:r>
            <a:r>
              <a:rPr lang="en-US" sz="1600" dirty="0" err="1"/>
              <a:t>th</a:t>
            </a:r>
            <a:r>
              <a:rPr lang="en-US" sz="1600" dirty="0"/>
              <a:t>[</a:t>
            </a:r>
            <a:r>
              <a:rPr lang="en-US" sz="1600" dirty="0" err="1"/>
              <a:t>ee</a:t>
            </a:r>
            <a:r>
              <a:rPr lang="en-US" sz="1600" dirty="0"/>
              <a:t>]&lt;.|</a:t>
            </a:r>
            <a:endParaRPr lang="ru-RU" sz="1600" dirty="0"/>
          </a:p>
          <a:p>
            <a:endParaRPr lang="ru-RU" sz="1600" dirty="0"/>
          </a:p>
          <a:p>
            <a:endParaRPr lang="en-US" sz="1600" dirty="0"/>
          </a:p>
          <a:p>
            <a:r>
              <a:rPr lang="ru-RU" sz="1600" dirty="0"/>
              <a:t>1        9    0.64285</a:t>
            </a:r>
          </a:p>
          <a:p>
            <a:r>
              <a:rPr lang="ru-RU" sz="1600" dirty="0"/>
              <a:t>2       14    1.00000</a:t>
            </a:r>
          </a:p>
          <a:p>
            <a:r>
              <a:rPr lang="ru-RU" sz="1600" dirty="0"/>
              <a:t>3       10    0.71428</a:t>
            </a:r>
          </a:p>
          <a:p>
            <a:r>
              <a:rPr lang="ru-RU" sz="1600" dirty="0"/>
              <a:t>4       13    0.92857</a:t>
            </a:r>
          </a:p>
          <a:p>
            <a:r>
              <a:rPr lang="ru-RU" sz="1600" dirty="0"/>
              <a:t>5       11    0.78571</a:t>
            </a:r>
          </a:p>
        </p:txBody>
      </p:sp>
    </p:spTree>
    <p:extLst>
      <p:ext uri="{BB962C8B-B14F-4D97-AF65-F5344CB8AC3E}">
        <p14:creationId xmlns:p14="http://schemas.microsoft.com/office/powerpoint/2010/main" val="287735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1A419475-417C-E743-B973-716F6661D7B5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0C1B42E-F879-C14B-AF6D-3EC38F39F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260" y="885826"/>
            <a:ext cx="7815479" cy="470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00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74B85CF4-6FD8-5A4C-BEF4-54C5F1C5B7ED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1378A2-B898-104B-A268-D18FE974E5D8}"/>
              </a:ext>
            </a:extLst>
          </p:cNvPr>
          <p:cNvSpPr txBox="1"/>
          <p:nvPr/>
        </p:nvSpPr>
        <p:spPr>
          <a:xfrm>
            <a:off x="3164909" y="400833"/>
            <a:ext cx="6342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Интерпретация некоторых особенных случаев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C6622-B85C-464B-B97A-E275819AE64A}"/>
              </a:ext>
            </a:extLst>
          </p:cNvPr>
          <p:cNvSpPr txBox="1"/>
          <p:nvPr/>
        </p:nvSpPr>
        <p:spPr>
          <a:xfrm>
            <a:off x="237994" y="1640910"/>
            <a:ext cx="52108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For, having traffic with thyself alone, </a:t>
            </a:r>
            <a:endParaRPr lang="ru-RU" dirty="0"/>
          </a:p>
          <a:p>
            <a:r>
              <a:rPr lang="en-US" dirty="0"/>
              <a:t>Thou of thyself thy sweet self dost deceive. </a:t>
            </a:r>
            <a:endParaRPr lang="ru-RU" dirty="0"/>
          </a:p>
          <a:p>
            <a:r>
              <a:rPr lang="en-US" dirty="0"/>
              <a:t>Then how, when nature calls thee to be gone,</a:t>
            </a:r>
            <a:endParaRPr lang="ru-RU" dirty="0"/>
          </a:p>
          <a:p>
            <a:r>
              <a:rPr lang="en-US" i="1" dirty="0"/>
              <a:t>What </a:t>
            </a:r>
            <a:r>
              <a:rPr lang="en-US" b="1" i="1" dirty="0" err="1"/>
              <a:t>accéptable</a:t>
            </a:r>
            <a:r>
              <a:rPr lang="en-US" i="1" dirty="0"/>
              <a:t> audit canst thou leave ? </a:t>
            </a:r>
            <a:r>
              <a:rPr lang="ru-RU" dirty="0"/>
              <a:t>(\-\--\-\-\ )</a:t>
            </a:r>
          </a:p>
          <a:p>
            <a:r>
              <a:rPr lang="en-US" dirty="0"/>
              <a:t>   </a:t>
            </a:r>
            <a:r>
              <a:rPr lang="ru-RU" dirty="0"/>
              <a:t>      </a:t>
            </a:r>
            <a:r>
              <a:rPr lang="en-US" sz="1400" dirty="0"/>
              <a:t> (S) (W)</a:t>
            </a:r>
            <a:r>
              <a:rPr lang="ru-RU" sz="1400" dirty="0"/>
              <a:t>   (</a:t>
            </a:r>
            <a:r>
              <a:rPr lang="en-US" sz="1400" dirty="0"/>
              <a:t>S</a:t>
            </a:r>
            <a:r>
              <a:rPr lang="ru-RU" sz="1400" dirty="0"/>
              <a:t>)</a:t>
            </a:r>
            <a:endParaRPr lang="en-US" sz="1400" dirty="0"/>
          </a:p>
          <a:p>
            <a:pPr algn="r"/>
            <a:r>
              <a:rPr lang="ru-RU" dirty="0"/>
              <a:t>(</a:t>
            </a:r>
            <a:r>
              <a:rPr lang="en-US" dirty="0"/>
              <a:t>Sonnet IV</a:t>
            </a:r>
            <a:r>
              <a:rPr lang="ru-RU" dirty="0"/>
              <a:t>)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467933-9BB5-FD47-BFFB-6212413B1F27}"/>
              </a:ext>
            </a:extLst>
          </p:cNvPr>
          <p:cNvSpPr txBox="1"/>
          <p:nvPr/>
        </p:nvSpPr>
        <p:spPr>
          <a:xfrm>
            <a:off x="6739003" y="1515649"/>
            <a:ext cx="4809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When I behold the </a:t>
            </a:r>
            <a:r>
              <a:rPr lang="en-US" b="1" i="1" dirty="0"/>
              <a:t>violet</a:t>
            </a:r>
            <a:r>
              <a:rPr lang="en-US" i="1" dirty="0"/>
              <a:t> past prime, </a:t>
            </a:r>
            <a:r>
              <a:rPr lang="en-US" dirty="0"/>
              <a:t>(-\-\-\--\\ )</a:t>
            </a:r>
            <a:endParaRPr lang="ru-RU" dirty="0"/>
          </a:p>
          <a:p>
            <a:r>
              <a:rPr lang="en-US" dirty="0"/>
              <a:t>And sable curls all </a:t>
            </a:r>
            <a:r>
              <a:rPr lang="en-US" dirty="0" err="1"/>
              <a:t>silver'd</a:t>
            </a:r>
            <a:r>
              <a:rPr lang="en-US" dirty="0"/>
              <a:t> o'er with white,  </a:t>
            </a:r>
            <a:endParaRPr lang="ru-RU" dirty="0"/>
          </a:p>
          <a:p>
            <a:pPr algn="r"/>
            <a:endParaRPr lang="en-US" dirty="0"/>
          </a:p>
          <a:p>
            <a:pPr algn="r"/>
            <a:r>
              <a:rPr lang="ru-RU" dirty="0"/>
              <a:t>(</a:t>
            </a:r>
            <a:r>
              <a:rPr lang="en-US" dirty="0"/>
              <a:t>Sonnet XII</a:t>
            </a:r>
            <a:r>
              <a:rPr lang="ru-RU" dirty="0"/>
              <a:t>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C644F9-B2A0-7C48-8879-C262BE0FEA76}"/>
              </a:ext>
            </a:extLst>
          </p:cNvPr>
          <p:cNvSpPr txBox="1"/>
          <p:nvPr/>
        </p:nvSpPr>
        <p:spPr>
          <a:xfrm>
            <a:off x="6739003" y="3632548"/>
            <a:ext cx="5123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Who </a:t>
            </a:r>
            <a:r>
              <a:rPr lang="en-US" b="1" i="1" dirty="0"/>
              <a:t>heaven</a:t>
            </a:r>
            <a:r>
              <a:rPr lang="en-US" i="1" dirty="0"/>
              <a:t> itself for ornament doth use </a:t>
            </a:r>
            <a:r>
              <a:rPr lang="en-US" dirty="0"/>
              <a:t>(-\-\-\---\ )</a:t>
            </a:r>
            <a:endParaRPr lang="ru-RU" dirty="0"/>
          </a:p>
          <a:p>
            <a:r>
              <a:rPr lang="en-US" dirty="0"/>
              <a:t>And every fair with his fair doth rehearse ; </a:t>
            </a:r>
            <a:endParaRPr lang="ru-RU" dirty="0"/>
          </a:p>
          <a:p>
            <a:endParaRPr lang="en-US" dirty="0"/>
          </a:p>
          <a:p>
            <a:pPr algn="r"/>
            <a:r>
              <a:rPr lang="ru-RU" dirty="0"/>
              <a:t>(</a:t>
            </a:r>
            <a:r>
              <a:rPr lang="en-US" dirty="0"/>
              <a:t>Sonnet XXI</a:t>
            </a:r>
            <a:r>
              <a:rPr lang="ru-RU" dirty="0"/>
              <a:t>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23CE37-CD30-0246-84AC-A95F4A4CCAF6}"/>
              </a:ext>
            </a:extLst>
          </p:cNvPr>
          <p:cNvSpPr txBox="1"/>
          <p:nvPr/>
        </p:nvSpPr>
        <p:spPr>
          <a:xfrm>
            <a:off x="438409" y="4882981"/>
            <a:ext cx="57494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weep afresh love's long since </a:t>
            </a:r>
            <a:r>
              <a:rPr lang="en-US" dirty="0" err="1"/>
              <a:t>cancell'd</a:t>
            </a:r>
            <a:r>
              <a:rPr lang="en-US" dirty="0"/>
              <a:t> woe,</a:t>
            </a:r>
            <a:endParaRPr lang="ru-RU" dirty="0"/>
          </a:p>
          <a:p>
            <a:r>
              <a:rPr lang="en-US" i="1" dirty="0"/>
              <a:t>And moan </a:t>
            </a:r>
            <a:r>
              <a:rPr lang="en-US" b="1" i="1" dirty="0"/>
              <a:t>the expense</a:t>
            </a:r>
            <a:r>
              <a:rPr lang="en-US" i="1" dirty="0"/>
              <a:t> of many a </a:t>
            </a:r>
            <a:r>
              <a:rPr lang="en-US" i="1" dirty="0" err="1"/>
              <a:t>vanish'd</a:t>
            </a:r>
            <a:r>
              <a:rPr lang="en-US" i="1" dirty="0"/>
              <a:t> sight</a:t>
            </a:r>
            <a:r>
              <a:rPr lang="en-US" dirty="0"/>
              <a:t>, (-\-\-\-\-\ ) </a:t>
            </a:r>
            <a:endParaRPr lang="ru-RU" dirty="0"/>
          </a:p>
          <a:p>
            <a:endParaRPr lang="en-US" dirty="0"/>
          </a:p>
          <a:p>
            <a:pPr algn="r"/>
            <a:r>
              <a:rPr lang="ru-RU" dirty="0"/>
              <a:t>(</a:t>
            </a:r>
            <a:r>
              <a:rPr lang="en-US" dirty="0"/>
              <a:t>Sonnet XXX</a:t>
            </a:r>
            <a:r>
              <a:rPr lang="ru-RU" dirty="0"/>
              <a:t>)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55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0A4FBC8E-773D-914D-B5FD-9462CAD6BDDF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B1E6180-641B-F947-8A9C-9E82A7FC1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1474" y="681036"/>
            <a:ext cx="8368216" cy="50625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30B3BE-13BD-8B4C-9B78-38121B53448D}"/>
              </a:ext>
            </a:extLst>
          </p:cNvPr>
          <p:cNvSpPr txBox="1"/>
          <p:nvPr/>
        </p:nvSpPr>
        <p:spPr>
          <a:xfrm>
            <a:off x="342899" y="1152524"/>
            <a:ext cx="2185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100% – 2155 строк </a:t>
            </a:r>
          </a:p>
        </p:txBody>
      </p:sp>
    </p:spTree>
    <p:extLst>
      <p:ext uri="{BB962C8B-B14F-4D97-AF65-F5344CB8AC3E}">
        <p14:creationId xmlns:p14="http://schemas.microsoft.com/office/powerpoint/2010/main" val="253599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BEED3645-02E2-B944-8ACB-B88A92CFAE1A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2E9E7CC-C372-3C45-A1F5-4AED2189BFB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429" y="671513"/>
            <a:ext cx="7760971" cy="5543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FBE3C5-80B4-A24A-8B01-73191A865112}"/>
              </a:ext>
            </a:extLst>
          </p:cNvPr>
          <p:cNvSpPr txBox="1"/>
          <p:nvPr/>
        </p:nvSpPr>
        <p:spPr>
          <a:xfrm>
            <a:off x="371475" y="671513"/>
            <a:ext cx="2486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100% – 2389 (общее количество отклонений в стопах)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B3CA1D-BB1F-F247-A547-2CFF66D0653F}"/>
              </a:ext>
            </a:extLst>
          </p:cNvPr>
          <p:cNvSpPr txBox="1"/>
          <p:nvPr/>
        </p:nvSpPr>
        <p:spPr>
          <a:xfrm>
            <a:off x="222103" y="3256767"/>
            <a:ext cx="27841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Хориямбов, вызванных </a:t>
            </a:r>
            <a:r>
              <a:rPr lang="en-US" dirty="0"/>
              <a:t>W</a:t>
            </a:r>
            <a:r>
              <a:rPr lang="ru-RU" dirty="0"/>
              <a:t>1 – 85 </a:t>
            </a:r>
          </a:p>
          <a:p>
            <a:r>
              <a:rPr lang="ru-RU" dirty="0"/>
              <a:t>≈ 52% от всех </a:t>
            </a:r>
            <a:r>
              <a:rPr lang="en-US" dirty="0"/>
              <a:t>W</a:t>
            </a:r>
            <a:r>
              <a:rPr lang="ru-RU" dirty="0"/>
              <a:t>1 (165)</a:t>
            </a:r>
            <a:r>
              <a:rPr lang="ru-RU" dirty="0">
                <a:effectLst/>
              </a:rPr>
              <a:t> </a:t>
            </a:r>
          </a:p>
          <a:p>
            <a:endParaRPr lang="ru-RU" dirty="0"/>
          </a:p>
          <a:p>
            <a:r>
              <a:rPr lang="ru-RU" dirty="0"/>
              <a:t>103 хориямба, вызванных сочетанием спондея и пиррихия </a:t>
            </a:r>
          </a:p>
          <a:p>
            <a:r>
              <a:rPr lang="ru-RU" dirty="0"/>
              <a:t>≈ 4,42% от пиррихия и </a:t>
            </a:r>
          </a:p>
          <a:p>
            <a:r>
              <a:rPr lang="ru-RU" dirty="0"/>
              <a:t>≈ 5,15% от спондея (в сумме около 9%)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477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B4FF18F8-E8D3-4743-AE7D-C400D76310E6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AC0B40D-8ADD-8D46-9A97-833041429A7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8" y="682303"/>
            <a:ext cx="5813425" cy="360394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4103D7-A242-6844-8810-AF826E29B259}"/>
              </a:ext>
            </a:extLst>
          </p:cNvPr>
          <p:cNvSpPr txBox="1"/>
          <p:nvPr/>
        </p:nvSpPr>
        <p:spPr>
          <a:xfrm>
            <a:off x="447675" y="4482971"/>
            <a:ext cx="536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Разметка по правилам </a:t>
            </a:r>
            <a:r>
              <a:rPr lang="ru-RU" dirty="0" err="1"/>
              <a:t>Казарцева</a:t>
            </a:r>
            <a:r>
              <a:rPr lang="ru-RU" dirty="0"/>
              <a:t> и Красноперовой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31128B-E267-8749-B49F-4FE1DADF23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739" y="682304"/>
            <a:ext cx="5813423" cy="36039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036903-9DA0-E048-B884-6587C07C39D6}"/>
              </a:ext>
            </a:extLst>
          </p:cNvPr>
          <p:cNvSpPr txBox="1"/>
          <p:nvPr/>
        </p:nvSpPr>
        <p:spPr>
          <a:xfrm>
            <a:off x="7186613" y="4492883"/>
            <a:ext cx="4086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Разметка по правилам </a:t>
            </a:r>
            <a:r>
              <a:rPr lang="ru-RU" dirty="0" err="1"/>
              <a:t>Тарлинской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59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текст, пол, грязный, камень&#10;&#10;Автоматически созданное описание">
            <a:extLst>
              <a:ext uri="{FF2B5EF4-FFF2-40B4-BE49-F238E27FC236}">
                <a16:creationId xmlns:a16="http://schemas.microsoft.com/office/drawing/2014/main" id="{D46D7AD6-69B1-4042-9EB5-30DBE1917C29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>
            <a:off x="-50431" y="-57150"/>
            <a:ext cx="12242431" cy="69723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0FF81F6-2F8E-F443-A982-6378ED7210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87" y="989012"/>
            <a:ext cx="5878513" cy="34972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D620374-D4B8-6F43-8591-D23CA14C56A4}"/>
              </a:ext>
            </a:extLst>
          </p:cNvPr>
          <p:cNvSpPr txBox="1"/>
          <p:nvPr/>
        </p:nvSpPr>
        <p:spPr>
          <a:xfrm>
            <a:off x="414338" y="4872038"/>
            <a:ext cx="5241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Разметка по правилам </a:t>
            </a:r>
            <a:r>
              <a:rPr lang="ru-RU" dirty="0" err="1"/>
              <a:t>Казарцева</a:t>
            </a:r>
            <a:r>
              <a:rPr lang="ru-RU" dirty="0"/>
              <a:t> и Красноперовой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890D7D-D232-2A4D-91E7-BEE355F25E4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62" y="989012"/>
            <a:ext cx="5878513" cy="34972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82D5C4-35FA-0344-B982-887BB05BE64C}"/>
              </a:ext>
            </a:extLst>
          </p:cNvPr>
          <p:cNvSpPr txBox="1"/>
          <p:nvPr/>
        </p:nvSpPr>
        <p:spPr>
          <a:xfrm>
            <a:off x="6915150" y="4872038"/>
            <a:ext cx="3857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Разметка по правилам </a:t>
            </a:r>
            <a:r>
              <a:rPr lang="ru-RU" dirty="0" err="1"/>
              <a:t>Тарлинской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079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7658</TotalTime>
  <Words>1137</Words>
  <Application>Microsoft Macintosh PowerPoint</Application>
  <PresentationFormat>Широкоэкранный</PresentationFormat>
  <Paragraphs>109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Ритмика английского сонета (на материале творчества  У. Шекспира)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Ритмика английского сонета (на материале творчества  У. Шекспира)  </dc:title>
  <dc:creator>Волкова Виктория Сергеевна</dc:creator>
  <cp:lastModifiedBy>Волкова Виктория Сергеевна</cp:lastModifiedBy>
  <cp:revision>28</cp:revision>
  <dcterms:created xsi:type="dcterms:W3CDTF">2021-06-03T14:05:44Z</dcterms:created>
  <dcterms:modified xsi:type="dcterms:W3CDTF">2021-10-24T17:09:56Z</dcterms:modified>
</cp:coreProperties>
</file>