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  <p:sldMasterId id="2147483660" r:id="rId2"/>
  </p:sldMasterIdLst>
  <p:sldIdLst>
    <p:sldId id="256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0" r:id="rId13"/>
    <p:sldId id="271" r:id="rId14"/>
    <p:sldId id="273" r:id="rId15"/>
    <p:sldId id="272" r:id="rId16"/>
    <p:sldId id="274" r:id="rId17"/>
    <p:sldId id="275" r:id="rId18"/>
    <p:sldId id="276" r:id="rId19"/>
    <p:sldId id="277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81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8;&#1072;&#1090;&#1100;&#1103;&#1085;&#1072;\Desktop\&#1044;&#1048;&#1055;&#1051;&#1054;&#1052;\&#1044;&#1072;&#1085;&#1085;&#1099;&#1077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8;&#1072;&#1090;&#1100;&#1103;&#1085;&#1072;\Desktop\&#1044;&#1048;&#1057;&#1057;&#1045;&#1056;\&#1044;&#1072;&#1085;&#1085;&#1099;&#1077;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8;&#1072;&#1090;&#1100;&#1103;&#1085;&#1072;\Desktop\2020\&#1050;&#1059;&#1056;&#1057;&#1054;&#1042;&#1040;&#1071;\&#1044;&#1072;&#1085;&#1085;&#1099;&#1077;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8;&#1072;&#1090;&#1100;&#1103;&#1085;&#1072;\Desktop\&#1044;&#1048;&#1057;&#1057;&#1045;&#1056;\&#1044;&#1072;&#1085;&#1085;&#1099;&#1077;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8;&#1072;&#1090;&#1100;&#1103;&#1085;&#1072;\Desktop\&#1044;&#1048;&#1057;&#1057;&#1045;&#1056;\&#1044;&#1072;&#1085;&#1085;&#1099;&#1077;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8;&#1072;&#1090;&#1100;&#1103;&#1085;&#1072;\Desktop\&#1044;&#1048;&#1055;&#1051;&#1054;&#1052;\&#1044;&#1072;&#1085;&#1085;&#1099;&#1077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8;&#1072;&#1090;&#1100;&#1103;&#1085;&#1072;\Desktop\&#1044;&#1048;&#1055;&#1051;&#1054;&#1052;\&#1044;&#1072;&#1085;&#1085;&#1099;&#1077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8;&#1072;&#1090;&#1100;&#1103;&#1085;&#1072;\Desktop\&#1044;&#1048;&#1055;&#1051;&#1054;&#1052;\&#1044;&#1072;&#1085;&#1085;&#1099;&#1077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8;&#1072;&#1090;&#1100;&#1103;&#1085;&#1072;\Desktop\&#1044;&#1048;&#1055;&#1051;&#1054;&#1052;\&#1044;&#1072;&#1085;&#1085;&#1099;&#1077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8;&#1072;&#1090;&#1100;&#1103;&#1085;&#1072;\Desktop\&#1044;&#1048;&#1055;&#1051;&#1054;&#1052;\&#1044;&#1072;&#1085;&#1085;&#1099;&#1077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8;&#1072;&#1090;&#1100;&#1103;&#1085;&#1072;\Desktop\&#1044;&#1048;&#1055;&#1051;&#1054;&#1052;\&#1044;&#1072;&#1085;&#1085;&#1099;&#1077;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8;&#1072;&#1090;&#1100;&#1103;&#1085;&#1072;\Desktop\&#1044;&#1048;&#1055;&#1051;&#1054;&#1052;\&#1044;&#1072;&#1085;&#1085;&#1099;&#1077;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atze\Desktop\&#1041;&#1045;&#1051;&#1054;&#1056;&#1059;&#1057;\&#1057;&#1074;&#1086;&#1076;&#1082;&#1072;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cke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Лист2!$C$2:$F$2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Лист2!$C$3:$F$3</c:f>
              <c:numCache>
                <c:formatCode>General</c:formatCode>
                <c:ptCount val="4"/>
                <c:pt idx="0">
                  <c:v>0.8</c:v>
                </c:pt>
                <c:pt idx="1">
                  <c:v>0.65</c:v>
                </c:pt>
                <c:pt idx="2">
                  <c:v>0.56000000000000005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D28-41D9-98A6-44FA99F508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17307528"/>
        <c:axId val="517299984"/>
      </c:lineChart>
      <c:catAx>
        <c:axId val="517307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17299984"/>
        <c:crosses val="autoZero"/>
        <c:auto val="1"/>
        <c:lblAlgn val="ctr"/>
        <c:lblOffset val="100"/>
        <c:noMultiLvlLbl val="0"/>
      </c:catAx>
      <c:valAx>
        <c:axId val="51729998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17307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'С рус на бел'!$A$3</c:f>
              <c:strCache>
                <c:ptCount val="1"/>
                <c:pt idx="0">
                  <c:v>Лермонтов, "Мцыри"</c:v>
                </c:pt>
              </c:strCache>
            </c:strRef>
          </c:tx>
          <c:spPr>
            <a:ln w="571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'С рус на бел'!$B$2:$I$2</c:f>
              <c:numCache>
                <c:formatCode>General</c:formatCode>
                <c:ptCount val="4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</c:numCache>
            </c:numRef>
          </c:cat>
          <c:val>
            <c:numRef>
              <c:f>'С рус на бел'!$B$3:$I$3</c:f>
              <c:numCache>
                <c:formatCode>General</c:formatCode>
                <c:ptCount val="4"/>
                <c:pt idx="0">
                  <c:v>0.85699999999999998</c:v>
                </c:pt>
                <c:pt idx="1">
                  <c:v>0.92700000000000005</c:v>
                </c:pt>
                <c:pt idx="2">
                  <c:v>0.44700000000000001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CA5-44C3-A7DD-651060DECDF1}"/>
            </c:ext>
          </c:extLst>
        </c:ser>
        <c:ser>
          <c:idx val="1"/>
          <c:order val="1"/>
          <c:tx>
            <c:strRef>
              <c:f>'С рус на бел'!$A$4</c:f>
              <c:strCache>
                <c:ptCount val="1"/>
                <c:pt idx="0">
                  <c:v>Перевод на бел. М. Краўцоў (1924)</c:v>
                </c:pt>
              </c:strCache>
            </c:strRef>
          </c:tx>
          <c:spPr>
            <a:ln w="571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'С рус на бел'!$B$2:$I$2</c:f>
              <c:numCache>
                <c:formatCode>General</c:formatCode>
                <c:ptCount val="4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</c:numCache>
            </c:numRef>
          </c:cat>
          <c:val>
            <c:numRef>
              <c:f>'С рус на бел'!$B$4:$I$4</c:f>
              <c:numCache>
                <c:formatCode>General</c:formatCode>
                <c:ptCount val="4"/>
                <c:pt idx="0">
                  <c:v>0.83499999999999996</c:v>
                </c:pt>
                <c:pt idx="1">
                  <c:v>0.94799999999999995</c:v>
                </c:pt>
                <c:pt idx="2">
                  <c:v>0.47799999999999998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CA5-44C3-A7DD-651060DECD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5632120"/>
        <c:axId val="485632448"/>
      </c:lineChart>
      <c:catAx>
        <c:axId val="485632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85632448"/>
        <c:crosses val="autoZero"/>
        <c:auto val="1"/>
        <c:lblAlgn val="ctr"/>
        <c:lblOffset val="100"/>
        <c:noMultiLvlLbl val="0"/>
      </c:catAx>
      <c:valAx>
        <c:axId val="48563244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85632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сравнение!$C$23</c:f>
              <c:strCache>
                <c:ptCount val="1"/>
                <c:pt idx="0">
                  <c:v>Пушкин "Полтава", 1829</c:v>
                </c:pt>
              </c:strCache>
            </c:strRef>
          </c:tx>
          <c:spPr>
            <a:ln w="571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сравнение!$D$22:$G$22</c:f>
              <c:numCache>
                <c:formatCode>General</c:formatCode>
                <c:ptCount val="4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</c:numCache>
            </c:numRef>
          </c:cat>
          <c:val>
            <c:numRef>
              <c:f>сравнение!$D$23:$G$23</c:f>
              <c:numCache>
                <c:formatCode>General</c:formatCode>
                <c:ptCount val="4"/>
                <c:pt idx="0" formatCode="0.000">
                  <c:v>0.86299999999999999</c:v>
                </c:pt>
                <c:pt idx="1">
                  <c:v>0.93799999999999994</c:v>
                </c:pt>
                <c:pt idx="2">
                  <c:v>0.43099999999999999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B4A-4780-A187-5B3FC36DAB46}"/>
            </c:ext>
          </c:extLst>
        </c:ser>
        <c:ser>
          <c:idx val="1"/>
          <c:order val="1"/>
          <c:tx>
            <c:strRef>
              <c:f>сравнение!$C$24</c:f>
              <c:strCache>
                <c:ptCount val="1"/>
                <c:pt idx="0">
                  <c:v>Перевод на бел. (Колас) 1938</c:v>
                </c:pt>
              </c:strCache>
            </c:strRef>
          </c:tx>
          <c:spPr>
            <a:ln w="571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сравнение!$D$22:$G$22</c:f>
              <c:numCache>
                <c:formatCode>General</c:formatCode>
                <c:ptCount val="4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</c:numCache>
            </c:numRef>
          </c:cat>
          <c:val>
            <c:numRef>
              <c:f>сравнение!$D$24:$G$24</c:f>
              <c:numCache>
                <c:formatCode>General</c:formatCode>
                <c:ptCount val="4"/>
                <c:pt idx="0">
                  <c:v>0.85499999999999998</c:v>
                </c:pt>
                <c:pt idx="1">
                  <c:v>0.95599999999999996</c:v>
                </c:pt>
                <c:pt idx="2">
                  <c:v>0.436</c:v>
                </c:pt>
                <c:pt idx="3" formatCode="0.000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B4A-4780-A187-5B3FC36DAB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33292360"/>
        <c:axId val="533293344"/>
      </c:lineChart>
      <c:catAx>
        <c:axId val="533292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33293344"/>
        <c:crosses val="autoZero"/>
        <c:auto val="1"/>
        <c:lblAlgn val="ctr"/>
        <c:lblOffset val="100"/>
        <c:noMultiLvlLbl val="0"/>
      </c:catAx>
      <c:valAx>
        <c:axId val="53329334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33292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'С рус на бел'!$A$2</c:f>
              <c:strCache>
                <c:ptCount val="1"/>
                <c:pt idx="0">
                  <c:v>Медный всадник (Пушкин)</c:v>
                </c:pt>
              </c:strCache>
            </c:strRef>
          </c:tx>
          <c:spPr>
            <a:ln w="571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'С рус на бел'!$B$1:$E$1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'С рус на бел'!$B$2:$E$2</c:f>
              <c:numCache>
                <c:formatCode>General</c:formatCode>
                <c:ptCount val="4"/>
                <c:pt idx="0">
                  <c:v>0.82499999999999996</c:v>
                </c:pt>
                <c:pt idx="1">
                  <c:v>0.95599999999999996</c:v>
                </c:pt>
                <c:pt idx="2">
                  <c:v>0.41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474-4117-BA3B-AE15F081F7FF}"/>
            </c:ext>
          </c:extLst>
        </c:ser>
        <c:ser>
          <c:idx val="1"/>
          <c:order val="1"/>
          <c:tx>
            <c:strRef>
              <c:f>'С рус на бел'!$A$3</c:f>
              <c:strCache>
                <c:ptCount val="1"/>
                <c:pt idx="0">
                  <c:v>Перевод Купалы (1937)</c:v>
                </c:pt>
              </c:strCache>
            </c:strRef>
          </c:tx>
          <c:spPr>
            <a:ln w="571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'С рус на бел'!$B$1:$E$1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'С рус на бел'!$B$3:$E$3</c:f>
              <c:numCache>
                <c:formatCode>General</c:formatCode>
                <c:ptCount val="4"/>
                <c:pt idx="0">
                  <c:v>0.86499999999999999</c:v>
                </c:pt>
                <c:pt idx="1">
                  <c:v>0.88800000000000001</c:v>
                </c:pt>
                <c:pt idx="2">
                  <c:v>0.47099999999999997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474-4117-BA3B-AE15F081F7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5574488"/>
        <c:axId val="465575472"/>
      </c:lineChart>
      <c:catAx>
        <c:axId val="465574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5575472"/>
        <c:crosses val="autoZero"/>
        <c:auto val="1"/>
        <c:lblAlgn val="ctr"/>
        <c:lblOffset val="100"/>
        <c:noMultiLvlLbl val="0"/>
      </c:catAx>
      <c:valAx>
        <c:axId val="46557547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5574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'С рус на бел'!$A$16</c:f>
              <c:strCache>
                <c:ptCount val="1"/>
                <c:pt idx="0">
                  <c:v>Пушкин, "Евгений Онегин"</c:v>
                </c:pt>
              </c:strCache>
            </c:strRef>
          </c:tx>
          <c:spPr>
            <a:ln w="571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'С рус на бел'!$B$16:$I$16</c:f>
              <c:numCache>
                <c:formatCode>0.000</c:formatCode>
                <c:ptCount val="4"/>
                <c:pt idx="0">
                  <c:v>0.83699999999999997</c:v>
                </c:pt>
                <c:pt idx="1">
                  <c:v>0.89400000000000002</c:v>
                </c:pt>
                <c:pt idx="2">
                  <c:v>0.42799999999999999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AD8-48EF-ABAF-5CC485511D47}"/>
            </c:ext>
          </c:extLst>
        </c:ser>
        <c:ser>
          <c:idx val="1"/>
          <c:order val="1"/>
          <c:tx>
            <c:strRef>
              <c:f>'С рус на бел'!$A$17</c:f>
              <c:strCache>
                <c:ptCount val="1"/>
                <c:pt idx="0">
                  <c:v>Перевод на бел. А. Дудар (1937)</c:v>
                </c:pt>
              </c:strCache>
            </c:strRef>
          </c:tx>
          <c:spPr>
            <a:ln w="571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'С рус на бел'!$B$17:$I$17</c:f>
              <c:numCache>
                <c:formatCode>0.000</c:formatCode>
                <c:ptCount val="4"/>
                <c:pt idx="0">
                  <c:v>0.85699999999999998</c:v>
                </c:pt>
                <c:pt idx="1">
                  <c:v>0.8</c:v>
                </c:pt>
                <c:pt idx="2">
                  <c:v>0.47799999999999998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AD8-48EF-ABAF-5CC485511D47}"/>
            </c:ext>
          </c:extLst>
        </c:ser>
        <c:ser>
          <c:idx val="2"/>
          <c:order val="2"/>
          <c:tx>
            <c:strRef>
              <c:f>'С рус на бел'!$A$18</c:f>
              <c:strCache>
                <c:ptCount val="1"/>
                <c:pt idx="0">
                  <c:v>Перевод на бел. А. Куляшоў (1947)</c:v>
                </c:pt>
              </c:strCache>
            </c:strRef>
          </c:tx>
          <c:spPr>
            <a:ln w="571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val>
            <c:numRef>
              <c:f>'С рус на бел'!$B$18:$I$18</c:f>
              <c:numCache>
                <c:formatCode>0.000</c:formatCode>
                <c:ptCount val="4"/>
                <c:pt idx="0">
                  <c:v>0.79600000000000004</c:v>
                </c:pt>
                <c:pt idx="1">
                  <c:v>0.877</c:v>
                </c:pt>
                <c:pt idx="2">
                  <c:v>0.49399999999999999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AD8-48EF-ABAF-5CC485511D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60978120"/>
        <c:axId val="560979432"/>
      </c:lineChart>
      <c:catAx>
        <c:axId val="560978120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60979432"/>
        <c:crosses val="autoZero"/>
        <c:auto val="1"/>
        <c:lblAlgn val="ctr"/>
        <c:lblOffset val="100"/>
        <c:noMultiLvlLbl val="0"/>
      </c:catAx>
      <c:valAx>
        <c:axId val="56097943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60978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Лист2!$H$2:$K$2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Лист2!$H$3:$K$3</c:f>
              <c:numCache>
                <c:formatCode>General</c:formatCode>
                <c:ptCount val="4"/>
                <c:pt idx="0">
                  <c:v>0.63</c:v>
                </c:pt>
                <c:pt idx="1">
                  <c:v>0.94</c:v>
                </c:pt>
                <c:pt idx="2">
                  <c:v>0.45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B56-4F96-9C01-4D15C69BD7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23781512"/>
        <c:axId val="623781840"/>
      </c:lineChart>
      <c:catAx>
        <c:axId val="623781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23781840"/>
        <c:crosses val="autoZero"/>
        <c:auto val="1"/>
        <c:lblAlgn val="ctr"/>
        <c:lblOffset val="100"/>
        <c:noMultiLvlLbl val="0"/>
      </c:catAx>
      <c:valAx>
        <c:axId val="62378184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23781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Лист2!$M$2:$P$2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Лист2!$M$3:$P$3</c:f>
              <c:numCache>
                <c:formatCode>General</c:formatCode>
                <c:ptCount val="4"/>
                <c:pt idx="0">
                  <c:v>0.63</c:v>
                </c:pt>
                <c:pt idx="1">
                  <c:v>0.66</c:v>
                </c:pt>
                <c:pt idx="2">
                  <c:v>0.39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DDE-4526-908A-212D32EE31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20616824"/>
        <c:axId val="620612232"/>
      </c:lineChart>
      <c:catAx>
        <c:axId val="620616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20612232"/>
        <c:crosses val="autoZero"/>
        <c:auto val="1"/>
        <c:lblAlgn val="ctr"/>
        <c:lblOffset val="100"/>
        <c:noMultiLvlLbl val="0"/>
      </c:catAx>
      <c:valAx>
        <c:axId val="62061223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20616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cke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Лист2!$C$17:$F$17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Лист2!$C$18:$F$18</c:f>
              <c:numCache>
                <c:formatCode>General</c:formatCode>
                <c:ptCount val="4"/>
                <c:pt idx="0">
                  <c:v>0.85</c:v>
                </c:pt>
                <c:pt idx="1">
                  <c:v>0.8</c:v>
                </c:pt>
                <c:pt idx="2">
                  <c:v>0.5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259-4625-98B1-1656CC3ED4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23752976"/>
        <c:axId val="623759536"/>
      </c:lineChart>
      <c:catAx>
        <c:axId val="623752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23759536"/>
        <c:crosses val="autoZero"/>
        <c:auto val="1"/>
        <c:lblAlgn val="ctr"/>
        <c:lblOffset val="100"/>
        <c:noMultiLvlLbl val="0"/>
      </c:catAx>
      <c:valAx>
        <c:axId val="62375953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23752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cke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Лист2!$C$17:$F$17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Лист2!$C$18:$F$18</c:f>
              <c:numCache>
                <c:formatCode>General</c:formatCode>
                <c:ptCount val="4"/>
                <c:pt idx="0">
                  <c:v>0.85</c:v>
                </c:pt>
                <c:pt idx="1">
                  <c:v>0.8</c:v>
                </c:pt>
                <c:pt idx="2">
                  <c:v>0.5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FEF-435D-A517-64E5BF6A95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23752976"/>
        <c:axId val="623759536"/>
      </c:lineChart>
      <c:catAx>
        <c:axId val="623752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23759536"/>
        <c:crosses val="autoZero"/>
        <c:auto val="1"/>
        <c:lblAlgn val="ctr"/>
        <c:lblOffset val="100"/>
        <c:noMultiLvlLbl val="0"/>
      </c:catAx>
      <c:valAx>
        <c:axId val="62375953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23752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Лист2!$H$2:$K$2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Лист2!$H$3:$K$3</c:f>
              <c:numCache>
                <c:formatCode>General</c:formatCode>
                <c:ptCount val="4"/>
                <c:pt idx="0">
                  <c:v>0.63</c:v>
                </c:pt>
                <c:pt idx="1">
                  <c:v>0.94</c:v>
                </c:pt>
                <c:pt idx="2">
                  <c:v>0.45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08C-4D22-AB11-349973AE7B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23781512"/>
        <c:axId val="623781840"/>
      </c:lineChart>
      <c:catAx>
        <c:axId val="623781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23781840"/>
        <c:crosses val="autoZero"/>
        <c:auto val="1"/>
        <c:lblAlgn val="ctr"/>
        <c:lblOffset val="100"/>
        <c:noMultiLvlLbl val="0"/>
      </c:catAx>
      <c:valAx>
        <c:axId val="62378184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23781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Лист2!$O$14:$R$14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Лист2!$O$15:$R$15</c:f>
              <c:numCache>
                <c:formatCode>General</c:formatCode>
                <c:ptCount val="4"/>
                <c:pt idx="0">
                  <c:v>0.63</c:v>
                </c:pt>
                <c:pt idx="1">
                  <c:v>0.94</c:v>
                </c:pt>
                <c:pt idx="2">
                  <c:v>0.45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A92-46BA-BAAF-66D27B7571F8}"/>
            </c:ext>
          </c:extLst>
        </c:ser>
        <c:ser>
          <c:idx val="1"/>
          <c:order val="1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Лист2!$O$14:$R$14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Лист2!$O$16:$R$16</c:f>
              <c:numCache>
                <c:formatCode>General</c:formatCode>
                <c:ptCount val="4"/>
                <c:pt idx="0">
                  <c:v>0.8</c:v>
                </c:pt>
                <c:pt idx="1">
                  <c:v>0.65</c:v>
                </c:pt>
                <c:pt idx="2">
                  <c:v>0.56000000000000005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A92-46BA-BAAF-66D27B7571F8}"/>
            </c:ext>
          </c:extLst>
        </c:ser>
        <c:ser>
          <c:idx val="2"/>
          <c:order val="2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Лист2!$O$14:$R$14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Лист2!$O$17:$R$17</c:f>
              <c:numCache>
                <c:formatCode>General</c:formatCode>
                <c:ptCount val="4"/>
                <c:pt idx="0">
                  <c:v>0.63</c:v>
                </c:pt>
                <c:pt idx="1">
                  <c:v>0.66</c:v>
                </c:pt>
                <c:pt idx="2">
                  <c:v>0.39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A92-46BA-BAAF-66D27B7571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20032848"/>
        <c:axId val="520032520"/>
      </c:lineChart>
      <c:catAx>
        <c:axId val="520032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20032520"/>
        <c:crosses val="autoZero"/>
        <c:auto val="1"/>
        <c:lblAlgn val="ctr"/>
        <c:lblOffset val="100"/>
        <c:noMultiLvlLbl val="0"/>
      </c:catAx>
      <c:valAx>
        <c:axId val="52003252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200328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Лист2!$O$14:$R$14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Лист2!$O$15:$R$15</c:f>
              <c:numCache>
                <c:formatCode>General</c:formatCode>
                <c:ptCount val="4"/>
                <c:pt idx="0">
                  <c:v>0.63</c:v>
                </c:pt>
                <c:pt idx="1">
                  <c:v>0.94</c:v>
                </c:pt>
                <c:pt idx="2">
                  <c:v>0.45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C22-4A37-8D04-DBF8E47AA214}"/>
            </c:ext>
          </c:extLst>
        </c:ser>
        <c:ser>
          <c:idx val="1"/>
          <c:order val="1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Лист2!$O$14:$R$14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Лист2!$O$16:$R$16</c:f>
              <c:numCache>
                <c:formatCode>General</c:formatCode>
                <c:ptCount val="4"/>
                <c:pt idx="0">
                  <c:v>0.8</c:v>
                </c:pt>
                <c:pt idx="1">
                  <c:v>0.65</c:v>
                </c:pt>
                <c:pt idx="2">
                  <c:v>0.56000000000000005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C22-4A37-8D04-DBF8E47AA214}"/>
            </c:ext>
          </c:extLst>
        </c:ser>
        <c:ser>
          <c:idx val="2"/>
          <c:order val="2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Лист2!$O$14:$R$14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Лист2!$O$17:$R$17</c:f>
              <c:numCache>
                <c:formatCode>General</c:formatCode>
                <c:ptCount val="4"/>
                <c:pt idx="0">
                  <c:v>0.63</c:v>
                </c:pt>
                <c:pt idx="1">
                  <c:v>0.66</c:v>
                </c:pt>
                <c:pt idx="2">
                  <c:v>0.39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C22-4A37-8D04-DBF8E47AA2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20032848"/>
        <c:axId val="520032520"/>
      </c:lineChart>
      <c:catAx>
        <c:axId val="520032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20032520"/>
        <c:crosses val="autoZero"/>
        <c:auto val="1"/>
        <c:lblAlgn val="ctr"/>
        <c:lblOffset val="100"/>
        <c:noMultiLvlLbl val="0"/>
      </c:catAx>
      <c:valAx>
        <c:axId val="52003252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200328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[Сводка.xlsx]Графики!$A$3</c:f>
              <c:strCache>
                <c:ptCount val="1"/>
                <c:pt idx="0">
                  <c:v>Энеида укр.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[Сводка.xlsx]Графики!$B$2:$E$2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[Сводка.xlsx]Графики!$B$3:$E$3</c:f>
              <c:numCache>
                <c:formatCode>General</c:formatCode>
                <c:ptCount val="4"/>
                <c:pt idx="0">
                  <c:v>0.89</c:v>
                </c:pt>
                <c:pt idx="1">
                  <c:v>0.81</c:v>
                </c:pt>
                <c:pt idx="2">
                  <c:v>0.42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6F1-4267-8B88-07E61B4DE82C}"/>
            </c:ext>
          </c:extLst>
        </c:ser>
        <c:ser>
          <c:idx val="1"/>
          <c:order val="1"/>
          <c:tx>
            <c:strRef>
              <c:f>[Сводка.xlsx]Графики!$A$4</c:f>
              <c:strCache>
                <c:ptCount val="1"/>
                <c:pt idx="0">
                  <c:v>Энеида бел.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[Сводка.xlsx]Графики!$B$2:$E$2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[Сводка.xlsx]Графики!$B$4:$E$4</c:f>
              <c:numCache>
                <c:formatCode>General</c:formatCode>
                <c:ptCount val="4"/>
                <c:pt idx="0">
                  <c:v>0.95</c:v>
                </c:pt>
                <c:pt idx="1">
                  <c:v>0.86</c:v>
                </c:pt>
                <c:pt idx="2">
                  <c:v>0.36</c:v>
                </c:pt>
                <c:pt idx="3">
                  <c:v>0.98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6F1-4267-8B88-07E61B4DE82C}"/>
            </c:ext>
          </c:extLst>
        </c:ser>
        <c:ser>
          <c:idx val="2"/>
          <c:order val="2"/>
          <c:tx>
            <c:strRef>
              <c:f>[Сводка.xlsx]Графики!$A$5</c:f>
              <c:strCache>
                <c:ptCount val="1"/>
                <c:pt idx="0">
                  <c:v>Энеида рус.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[Сводка.xlsx]Графики!$B$2:$E$2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[Сводка.xlsx]Графики!$B$5:$E$5</c:f>
              <c:numCache>
                <c:formatCode>General</c:formatCode>
                <c:ptCount val="4"/>
                <c:pt idx="0">
                  <c:v>0.9</c:v>
                </c:pt>
                <c:pt idx="1">
                  <c:v>0.8</c:v>
                </c:pt>
                <c:pt idx="2">
                  <c:v>0.45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6F1-4267-8B88-07E61B4DE8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33308240"/>
        <c:axId val="533303976"/>
      </c:lineChart>
      <c:catAx>
        <c:axId val="533308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ru-RU"/>
          </a:p>
        </c:txPr>
        <c:crossAx val="533303976"/>
        <c:crosses val="autoZero"/>
        <c:auto val="1"/>
        <c:lblAlgn val="ctr"/>
        <c:lblOffset val="100"/>
        <c:noMultiLvlLbl val="0"/>
      </c:catAx>
      <c:valAx>
        <c:axId val="53330397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ru-RU"/>
          </a:p>
        </c:txPr>
        <c:crossAx val="533308240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 baseline="0">
          <a:solidFill>
            <a:schemeClr val="tx1">
              <a:lumMod val="95000"/>
              <a:lumOff val="5000"/>
            </a:schemeClr>
          </a:solidFill>
          <a:latin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BA1DA2-29AF-454D-AD54-A452AD68F9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918FBE9-C297-4E54-97FD-14F43B09DB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6A94020-7805-47B2-81E3-30EBF288A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20B7A-6AD2-4E7E-900F-BD843D949F47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82D85F1-FEF9-4654-A74E-A31373E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2147BDA-E258-42B3-ADE0-2E1C7837B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65FAE-2AD6-4398-9DA4-79009F78AA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483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FD015A-4A32-47BF-AE1C-FF76B6A21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7FA1BA8-329C-4D62-93BC-B3D8FD5B08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1C36884-1C19-4AE5-9A8D-643CEC898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20B7A-6AD2-4E7E-900F-BD843D949F47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DD70FE7-12FA-40D7-B3FC-09077D319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48684B5-5AAD-4D62-B779-3412F9A70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65FAE-2AD6-4398-9DA4-79009F78AA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4541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B3A8C86-2720-4993-8FDB-F12A8B49C2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EDB955A-9455-45CD-B9E8-576209FE1F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7E7CA7A-F8BC-48CD-A98E-E1382A230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20B7A-6AD2-4E7E-900F-BD843D949F47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E6D79AA-0FA6-4D2E-88EE-598ADD598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C831322-6079-4264-8E31-A90D08A1A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65FAE-2AD6-4398-9DA4-79009F78AA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52597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36CACD-57AE-4D25-9BDD-5C215B4CB7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E807B87-4DB9-4ADD-87CC-1C84D0FEC3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9BCC7E0-2D37-4333-BC6D-C7BEE9908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0F152-4284-4F93-8B3F-EAAEE75E0AA0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6091961-0438-4511-8FF2-BF719DF68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8718395-962E-43FC-87F4-BEFAD95A8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B5084-47D3-47B4-BEFC-0B42A574FE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3582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0B395A-4402-4DD9-BC9C-B848EAA9B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A95CE4C-7120-4D36-B979-1F8D6894CE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0879AEB-3CE8-44F4-A6C6-E84E6EB1A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0F152-4284-4F93-8B3F-EAAEE75E0AA0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DDBB6A0-79ED-48B6-97EF-A721BE748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DB312AB-0C7E-4E70-A348-6EA35CF5A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B5084-47D3-47B4-BEFC-0B42A574FE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514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91508C-56CF-4C22-9CBF-0DB37DDA3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9DB55C3-DFDB-4F69-B252-4F40639EB1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1D83306-3086-49A2-A3FE-742F1AE6E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20B7A-6AD2-4E7E-900F-BD843D949F47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325364C-FB66-4FDC-962B-FDDF12145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82C7EE3-5FFC-46A2-A4EE-AFB9FC6CC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65FAE-2AD6-4398-9DA4-79009F78AA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688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3EB344-DBF6-4B83-934D-4F32C86F4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C5E89C4-6168-496E-934B-55F04427F8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0010601-D906-4A80-B6BE-4DAA47E73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20B7A-6AD2-4E7E-900F-BD843D949F47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4684AF3-6233-4E52-8D35-61C168B98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53F8748-E793-4680-AFC3-68926A648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65FAE-2AD6-4398-9DA4-79009F78AA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455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1B742A-80CE-449A-B2C6-EE5089981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EF6BE8-F176-4A10-BE62-D7D8089849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8C2AD77-85CB-485A-9A26-436DAD0FDD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AC5D521-6BC4-468E-BD68-3AA6AF2CE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20B7A-6AD2-4E7E-900F-BD843D949F47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A8BA02A-4E8D-4D81-B16E-5D5B3FF92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6692ED9-FBB4-4BB8-BE6B-C2AACCD69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65FAE-2AD6-4398-9DA4-79009F78AA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9359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FF797C-4D0D-4E1D-ADF4-60A2D2A65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472B320-EE10-41E4-A71E-6EF2C7FE3A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1A27398-B004-472F-A6BD-8A7EC6D40E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7D45C56-CA0E-4CEB-93B0-F3FCF0DD28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92C093A-03CC-4C92-9167-826658EED3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E05DCDD-C431-4C9E-B8A7-391F57B3D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20B7A-6AD2-4E7E-900F-BD843D949F47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C7DDDF0-015E-458B-B19A-86C7EF51A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E7B0303-0177-4BE8-8745-530DAD2C5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65FAE-2AD6-4398-9DA4-79009F78AA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1362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6B8713-A697-4185-94D1-56DEB4711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5DD74F5-430C-493E-8D3F-D9F920E7D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20B7A-6AD2-4E7E-900F-BD843D949F47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104544C-6853-42BE-BC46-3D4EE3C05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68826CC-FB05-4A1D-B68A-1518DE92E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65FAE-2AD6-4398-9DA4-79009F78AA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5882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C2E4FFA-7DC2-4023-A48D-4E6E185D7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20B7A-6AD2-4E7E-900F-BD843D949F47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70EA579-6510-4F10-912B-9FC3E9786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38C8230-C9B3-4BDF-BE58-80EE5107A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65FAE-2AD6-4398-9DA4-79009F78AA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9669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18828D-7C57-4E48-9F8E-7B4A8F815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5AD5A96-A36C-4F03-B9E0-17AAB581A3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965791F-6D97-4492-B293-5FCA75FDD4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ACCC92A-6603-44BE-B684-3D433E080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20B7A-6AD2-4E7E-900F-BD843D949F47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8041D54-431C-460D-B01E-C8803BF1C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E566089-C81D-4AF7-9B85-4FCDFBB37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65FAE-2AD6-4398-9DA4-79009F78AA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6293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2BCDA7-ADA0-4915-A7A4-5C4ACAF2E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935986B-1AA7-4F5F-B214-6172F326DF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8CC3822-D406-414B-8D39-5E9E3E47DA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7C51D75-3961-4DC9-B7C5-DE2ABE78A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20B7A-6AD2-4E7E-900F-BD843D949F47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91B6A78-EC94-44B3-9D4A-0A2025915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FD20231-438E-4B9F-A43B-DFF221012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65FAE-2AD6-4398-9DA4-79009F78AA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061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962CB9-F94F-48B4-9E8B-0689FF5EA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EE78C86-BDDD-492C-AE44-7623CCC082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B4A2E76-715D-4F7C-9064-5856CE5226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20B7A-6AD2-4E7E-900F-BD843D949F47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B7711CA-A0C0-441D-8B19-1C507AB883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3A5AD26-E7A1-42D8-ABCA-E24EA01CA6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65FAE-2AD6-4398-9DA4-79009F78AA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6587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4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553EF1-10DF-4978-9DD8-BB0000CAB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ADFA5B3-ED41-47A4-BE77-3C2853011E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558832A-F9FC-443E-91C6-2DF29EC2AC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0F152-4284-4F93-8B3F-EAAEE75E0AA0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96A8601-77EE-4FBA-ADE7-54ED393BAE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E01FB20-F8ED-4F00-B53B-D6CBF47A88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B5084-47D3-47B4-BEFC-0B42A574FE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0295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7.xml"/><Relationship Id="rId3" Type="http://schemas.openxmlformats.org/officeDocument/2006/relationships/chart" Target="../charts/chart2.xml"/><Relationship Id="rId7" Type="http://schemas.openxmlformats.org/officeDocument/2006/relationships/chart" Target="../charts/chart6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Relationship Id="rId9" Type="http://schemas.openxmlformats.org/officeDocument/2006/relationships/chart" Target="../charts/char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10DD7B-5543-4BDF-976B-DFD4B81F75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«Ритмические кривые» </a:t>
            </a:r>
            <a:br>
              <a:rPr lang="ru-RU" sz="4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ru-RU" sz="4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белорусского четырехстопного ямба</a:t>
            </a:r>
            <a:endParaRPr lang="ru-RU" sz="44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53DB4D5-59BB-4963-B109-B58F55333F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74700"/>
            <a:ext cx="9144000" cy="1590072"/>
          </a:xfrm>
        </p:spPr>
        <p:txBody>
          <a:bodyPr>
            <a:normAutofit/>
          </a:bodyPr>
          <a:lstStyle/>
          <a:p>
            <a:pPr algn="r"/>
            <a:r>
              <a:rPr lang="ru-RU" dirty="0"/>
              <a:t>Татьяна Земскова</a:t>
            </a:r>
          </a:p>
          <a:p>
            <a:pPr algn="r"/>
            <a:r>
              <a:rPr lang="ru-RU" sz="1800" i="1" dirty="0"/>
              <a:t>_____________________</a:t>
            </a:r>
          </a:p>
          <a:p>
            <a:pPr algn="r"/>
            <a:r>
              <a:rPr lang="ru-RU" sz="1700" dirty="0"/>
              <a:t>Исследование выполнено в рамках проекта НИУ ВШЭ «Метрическая организация стиха </a:t>
            </a:r>
            <a:br>
              <a:rPr lang="ru-RU" sz="1700" dirty="0"/>
            </a:br>
            <a:r>
              <a:rPr lang="ru-RU" sz="1700" dirty="0"/>
              <a:t>во взаимодействии традиций» №20-04-023 программы «Научный фонд» НИУ ВШЭ</a:t>
            </a:r>
          </a:p>
        </p:txBody>
      </p:sp>
    </p:spTree>
    <p:extLst>
      <p:ext uri="{BB962C8B-B14F-4D97-AF65-F5344CB8AC3E}">
        <p14:creationId xmlns:p14="http://schemas.microsoft.com/office/powerpoint/2010/main" val="32990538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BF29916-54EE-4B09-9B4A-ACFF7CED90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1274" y="1825625"/>
            <a:ext cx="730440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«</a:t>
            </a:r>
            <a:r>
              <a:rPr lang="ru-RU" sz="2400" dirty="0" err="1"/>
              <a:t>калі</a:t>
            </a:r>
            <a:r>
              <a:rPr lang="ru-RU" sz="2400" dirty="0"/>
              <a:t> б не было </a:t>
            </a:r>
            <a:r>
              <a:rPr lang="ru-RU" sz="2400" dirty="0" err="1"/>
              <a:t>Пушкіна</a:t>
            </a:r>
            <a:r>
              <a:rPr lang="ru-RU" sz="2400" dirty="0"/>
              <a:t> з </a:t>
            </a:r>
            <a:r>
              <a:rPr lang="ru-RU" sz="2400" dirty="0" err="1"/>
              <a:t>яго</a:t>
            </a:r>
            <a:r>
              <a:rPr lang="ru-RU" sz="2400" dirty="0"/>
              <a:t> "</a:t>
            </a:r>
            <a:r>
              <a:rPr lang="ru-RU" sz="2400" dirty="0" err="1"/>
              <a:t>Анегіным</a:t>
            </a:r>
            <a:r>
              <a:rPr lang="ru-RU" sz="2400" dirty="0"/>
              <a:t> ", </a:t>
            </a:r>
            <a:r>
              <a:rPr lang="ru-RU" sz="2400" dirty="0" err="1"/>
              <a:t>одай</a:t>
            </a:r>
            <a:r>
              <a:rPr lang="ru-RU" sz="2400" dirty="0"/>
              <a:t> "</a:t>
            </a:r>
            <a:r>
              <a:rPr lang="ru-RU" sz="2400" dirty="0" err="1"/>
              <a:t>Вольнасць</a:t>
            </a:r>
            <a:r>
              <a:rPr lang="ru-RU" sz="2400" dirty="0"/>
              <a:t>" і "</a:t>
            </a:r>
            <a:r>
              <a:rPr lang="ru-RU" sz="2400" dirty="0" err="1"/>
              <a:t>Пасланнем</a:t>
            </a:r>
            <a:r>
              <a:rPr lang="ru-RU" sz="2400" dirty="0"/>
              <a:t> у </a:t>
            </a:r>
            <a:r>
              <a:rPr lang="ru-RU" sz="2400" dirty="0" err="1"/>
              <a:t>Сібір</a:t>
            </a:r>
            <a:r>
              <a:rPr lang="ru-RU" sz="2400" dirty="0"/>
              <a:t>", "</a:t>
            </a:r>
            <a:r>
              <a:rPr lang="ru-RU" sz="2400" dirty="0" err="1"/>
              <a:t>Капітанскай</a:t>
            </a:r>
            <a:r>
              <a:rPr lang="ru-RU" sz="2400" dirty="0"/>
              <a:t> </a:t>
            </a:r>
            <a:r>
              <a:rPr lang="ru-RU" sz="2400" dirty="0" err="1"/>
              <a:t>дочкай</a:t>
            </a:r>
            <a:r>
              <a:rPr lang="ru-RU" sz="2400" dirty="0"/>
              <a:t>" і </a:t>
            </a:r>
            <a:r>
              <a:rPr lang="ru-RU" sz="2400" dirty="0" err="1"/>
              <a:t>казкамі</a:t>
            </a:r>
            <a:r>
              <a:rPr lang="ru-RU" sz="2400" dirty="0"/>
              <a:t>, – не было б, </a:t>
            </a:r>
            <a:r>
              <a:rPr lang="ru-RU" sz="2400" dirty="0" err="1"/>
              <a:t>напэўна</a:t>
            </a:r>
            <a:r>
              <a:rPr lang="ru-RU" sz="2400" dirty="0"/>
              <a:t>, і </a:t>
            </a:r>
            <a:r>
              <a:rPr lang="ru-RU" sz="2400" dirty="0" err="1"/>
              <a:t>маіх</a:t>
            </a:r>
            <a:r>
              <a:rPr lang="ru-RU" sz="2400" dirty="0"/>
              <a:t> </a:t>
            </a:r>
            <a:r>
              <a:rPr lang="ru-RU" sz="2400" dirty="0" err="1"/>
              <a:t>паэм</a:t>
            </a:r>
            <a:r>
              <a:rPr lang="ru-RU" sz="2400" dirty="0"/>
              <a:t> "Новая </a:t>
            </a:r>
            <a:r>
              <a:rPr lang="ru-RU" sz="2400" dirty="0" err="1"/>
              <a:t>зямля</a:t>
            </a:r>
            <a:r>
              <a:rPr lang="ru-RU" sz="2400" dirty="0"/>
              <a:t>" і "Рыбакова хата"; </a:t>
            </a:r>
            <a:r>
              <a:rPr lang="ru-RU" sz="2400" dirty="0" err="1"/>
              <a:t>маёй</a:t>
            </a:r>
            <a:r>
              <a:rPr lang="ru-RU" sz="2400" dirty="0"/>
              <a:t> </a:t>
            </a:r>
            <a:r>
              <a:rPr lang="ru-RU" sz="2400" dirty="0" err="1"/>
              <a:t>лірыкі</a:t>
            </a:r>
            <a:r>
              <a:rPr lang="ru-RU" sz="2400" dirty="0"/>
              <a:t> і прозы»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1200" dirty="0"/>
              <a:t>Колас, Я. </a:t>
            </a:r>
            <a:r>
              <a:rPr lang="ru-RU" sz="1200" dirty="0" err="1"/>
              <a:t>Збор</a:t>
            </a:r>
            <a:r>
              <a:rPr lang="ru-RU" sz="1200" dirty="0"/>
              <a:t> </a:t>
            </a:r>
            <a:r>
              <a:rPr lang="ru-RU" sz="1200" dirty="0" err="1"/>
              <a:t>твораў</a:t>
            </a:r>
            <a:r>
              <a:rPr lang="ru-RU" sz="1200" dirty="0"/>
              <a:t>: у 20 т.  </a:t>
            </a:r>
            <a:r>
              <a:rPr lang="ru-RU" sz="1200" dirty="0" err="1"/>
              <a:t>Мінск</a:t>
            </a:r>
            <a:r>
              <a:rPr lang="ru-RU" sz="1200" dirty="0"/>
              <a:t>: </a:t>
            </a:r>
            <a:r>
              <a:rPr lang="ru-RU" sz="1200" dirty="0" err="1"/>
              <a:t>Беларус</a:t>
            </a:r>
            <a:r>
              <a:rPr lang="ru-RU" sz="1200" dirty="0"/>
              <a:t>. </a:t>
            </a:r>
            <a:r>
              <a:rPr lang="ru-RU" sz="1200" dirty="0" err="1"/>
              <a:t>навука</a:t>
            </a:r>
            <a:r>
              <a:rPr lang="ru-RU" sz="1200" dirty="0"/>
              <a:t>, 2012. – Т. 17: </a:t>
            </a:r>
            <a:r>
              <a:rPr lang="ru-RU" sz="1200" dirty="0" err="1"/>
              <a:t>Публіцыстыка</a:t>
            </a:r>
            <a:r>
              <a:rPr lang="ru-RU" sz="1200" dirty="0"/>
              <a:t> (</a:t>
            </a:r>
            <a:r>
              <a:rPr lang="ru-RU" sz="1200" dirty="0" err="1"/>
              <a:t>пач</a:t>
            </a:r>
            <a:r>
              <a:rPr lang="ru-RU" sz="1200" dirty="0"/>
              <a:t>. 1950-х гг.–1956), з </a:t>
            </a:r>
            <a:r>
              <a:rPr lang="ru-RU" sz="1200" dirty="0" err="1"/>
              <a:t>архіўных</a:t>
            </a:r>
            <a:r>
              <a:rPr lang="ru-RU" sz="1200" dirty="0"/>
              <a:t> </a:t>
            </a:r>
            <a:r>
              <a:rPr lang="ru-RU" sz="1200" dirty="0" err="1"/>
              <a:t>матэр</a:t>
            </a:r>
            <a:r>
              <a:rPr lang="ru-RU" sz="1200" dirty="0"/>
              <a:t>. (1925, 1926, 1930), </a:t>
            </a:r>
            <a:r>
              <a:rPr lang="ru-RU" sz="1200" dirty="0" err="1"/>
              <a:t>нарысы</a:t>
            </a:r>
            <a:r>
              <a:rPr lang="ru-RU" sz="1200" dirty="0"/>
              <a:t> (1917– 1944), </a:t>
            </a:r>
            <a:r>
              <a:rPr lang="ru-RU" sz="1200" dirty="0" err="1"/>
              <a:t>літ</a:t>
            </a:r>
            <a:r>
              <a:rPr lang="ru-RU" sz="1200" dirty="0"/>
              <a:t>. </a:t>
            </a:r>
            <a:r>
              <a:rPr lang="ru-RU" sz="1200" dirty="0" err="1"/>
              <a:t>крытыка</a:t>
            </a:r>
            <a:r>
              <a:rPr lang="ru-RU" sz="1200" dirty="0"/>
              <a:t> (1928–1956). Стар. 538</a:t>
            </a:r>
          </a:p>
        </p:txBody>
      </p:sp>
    </p:spTree>
    <p:extLst>
      <p:ext uri="{BB962C8B-B14F-4D97-AF65-F5344CB8AC3E}">
        <p14:creationId xmlns:p14="http://schemas.microsoft.com/office/powerpoint/2010/main" val="13721827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D28217-9A10-41FA-91FC-600864B85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Частота </a:t>
            </a:r>
            <a:r>
              <a:rPr lang="ru-RU" dirty="0" err="1"/>
              <a:t>неметрических</a:t>
            </a:r>
            <a:r>
              <a:rPr lang="ru-RU" dirty="0"/>
              <a:t> ударений в русском и белорусском Я4</a:t>
            </a:r>
            <a:r>
              <a:rPr lang="en-US" dirty="0"/>
              <a:t> (XIX-XX </a:t>
            </a:r>
            <a:r>
              <a:rPr lang="ru-RU" dirty="0"/>
              <a:t>вв.</a:t>
            </a:r>
            <a:r>
              <a:rPr lang="en-US" dirty="0"/>
              <a:t>)</a:t>
            </a:r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A9D17970-328C-4C2C-8AEE-23C92BCB1EEB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2726690"/>
          <a:ext cx="9182100" cy="16446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67403">
                  <a:extLst>
                    <a:ext uri="{9D8B030D-6E8A-4147-A177-3AD203B41FA5}">
                      <a16:colId xmlns:a16="http://schemas.microsoft.com/office/drawing/2014/main" val="2564784840"/>
                    </a:ext>
                  </a:extLst>
                </a:gridCol>
                <a:gridCol w="1162504">
                  <a:extLst>
                    <a:ext uri="{9D8B030D-6E8A-4147-A177-3AD203B41FA5}">
                      <a16:colId xmlns:a16="http://schemas.microsoft.com/office/drawing/2014/main" val="1464804987"/>
                    </a:ext>
                  </a:extLst>
                </a:gridCol>
                <a:gridCol w="1078265">
                  <a:extLst>
                    <a:ext uri="{9D8B030D-6E8A-4147-A177-3AD203B41FA5}">
                      <a16:colId xmlns:a16="http://schemas.microsoft.com/office/drawing/2014/main" val="4043571009"/>
                    </a:ext>
                  </a:extLst>
                </a:gridCol>
                <a:gridCol w="1078265">
                  <a:extLst>
                    <a:ext uri="{9D8B030D-6E8A-4147-A177-3AD203B41FA5}">
                      <a16:colId xmlns:a16="http://schemas.microsoft.com/office/drawing/2014/main" val="980182433"/>
                    </a:ext>
                  </a:extLst>
                </a:gridCol>
                <a:gridCol w="1078265">
                  <a:extLst>
                    <a:ext uri="{9D8B030D-6E8A-4147-A177-3AD203B41FA5}">
                      <a16:colId xmlns:a16="http://schemas.microsoft.com/office/drawing/2014/main" val="213212242"/>
                    </a:ext>
                  </a:extLst>
                </a:gridCol>
                <a:gridCol w="1617398">
                  <a:extLst>
                    <a:ext uri="{9D8B030D-6E8A-4147-A177-3AD203B41FA5}">
                      <a16:colId xmlns:a16="http://schemas.microsoft.com/office/drawing/2014/main" val="2254982971"/>
                    </a:ext>
                  </a:extLst>
                </a:gridCol>
              </a:tblGrid>
              <a:tr h="41116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Слоги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строк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7309066"/>
                  </a:ext>
                </a:extLst>
              </a:tr>
              <a:tr h="4111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2640311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4,7%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0,8%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0,7%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0,7%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12304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3985938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Белорусский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4,9%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20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4,2%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20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3,8%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20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5%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20021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2056551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7E9E1D0B-C807-4D3D-A2C5-07F81BC8EA68}"/>
              </a:ext>
            </a:extLst>
          </p:cNvPr>
          <p:cNvSpPr txBox="1"/>
          <p:nvPr/>
        </p:nvSpPr>
        <p:spPr>
          <a:xfrm>
            <a:off x="9393309" y="1285359"/>
            <a:ext cx="25359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Хорей, кажется, </a:t>
            </a:r>
          </a:p>
          <a:p>
            <a:r>
              <a:rPr lang="ru-RU" dirty="0"/>
              <a:t>выдерживается строже, </a:t>
            </a:r>
            <a:br>
              <a:rPr lang="ru-RU" dirty="0"/>
            </a:br>
            <a:r>
              <a:rPr lang="ru-RU" dirty="0"/>
              <a:t>но это не точно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896964A-CB5D-4A71-8964-DF1331EAA222}"/>
              </a:ext>
            </a:extLst>
          </p:cNvPr>
          <p:cNvSpPr txBox="1"/>
          <p:nvPr/>
        </p:nvSpPr>
        <p:spPr>
          <a:xfrm>
            <a:off x="838200" y="5084445"/>
            <a:ext cx="30407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/>
              <a:t>Пад</a:t>
            </a:r>
            <a:r>
              <a:rPr lang="ru-RU" dirty="0"/>
              <a:t> </a:t>
            </a:r>
            <a:r>
              <a:rPr lang="ru-RU" dirty="0" err="1"/>
              <a:t>н</a:t>
            </a:r>
            <a:r>
              <a:rPr lang="ru-RU" b="1" u="sng" dirty="0" err="1"/>
              <a:t>о</a:t>
            </a:r>
            <a:r>
              <a:rPr lang="ru-RU" dirty="0" err="1"/>
              <a:t>гі</a:t>
            </a:r>
            <a:r>
              <a:rPr lang="ru-RU" dirty="0"/>
              <a:t> </a:t>
            </a:r>
            <a:r>
              <a:rPr lang="ru-RU" dirty="0" err="1"/>
              <a:t>к</a:t>
            </a:r>
            <a:r>
              <a:rPr lang="ru-RU" b="1" u="sng" dirty="0" err="1"/>
              <a:t>і</a:t>
            </a:r>
            <a:r>
              <a:rPr lang="ru-RU" dirty="0" err="1"/>
              <a:t>нуў</a:t>
            </a:r>
            <a:r>
              <a:rPr lang="ru-RU" dirty="0"/>
              <a:t>». </a:t>
            </a:r>
            <a:r>
              <a:rPr lang="ru-RU" dirty="0" err="1"/>
              <a:t>Аг</a:t>
            </a:r>
            <a:r>
              <a:rPr lang="ru-RU" b="1" u="sng" dirty="0" err="1"/>
              <a:t>о</a:t>
            </a:r>
            <a:r>
              <a:rPr lang="ru-RU" dirty="0" err="1"/>
              <a:t>нь</a:t>
            </a:r>
            <a:r>
              <a:rPr lang="ru-RU" dirty="0"/>
              <a:t> п</a:t>
            </a:r>
            <a:r>
              <a:rPr lang="ru-RU" b="1" u="sng" dirty="0"/>
              <a:t>ы</a:t>
            </a:r>
            <a:r>
              <a:rPr lang="ru-RU" dirty="0"/>
              <a:t>ша,</a:t>
            </a:r>
          </a:p>
          <a:p>
            <a:endParaRPr lang="ru-RU" dirty="0"/>
          </a:p>
          <a:p>
            <a:r>
              <a:rPr lang="ru-RU" dirty="0" err="1"/>
              <a:t>Ды</a:t>
            </a:r>
            <a:r>
              <a:rPr lang="ru-RU" dirty="0"/>
              <a:t> </a:t>
            </a:r>
            <a:r>
              <a:rPr lang="ru-RU" b="1" u="sng" dirty="0" err="1"/>
              <a:t>і</a:t>
            </a:r>
            <a:r>
              <a:rPr lang="ru-RU" dirty="0" err="1"/>
              <a:t>мем</a:t>
            </a:r>
            <a:r>
              <a:rPr lang="ru-RU" dirty="0"/>
              <a:t> б</a:t>
            </a:r>
            <a:r>
              <a:rPr lang="ru-RU" b="1" u="sng" dirty="0"/>
              <a:t>о</a:t>
            </a:r>
            <a:r>
              <a:rPr lang="ru-RU" dirty="0"/>
              <a:t>га </a:t>
            </a:r>
            <a:r>
              <a:rPr lang="ru-RU" dirty="0" err="1"/>
              <a:t>мал</a:t>
            </a:r>
            <a:r>
              <a:rPr lang="ru-RU" b="1" u="sng" dirty="0" err="1"/>
              <a:t>ю</a:t>
            </a:r>
            <a:r>
              <a:rPr lang="ru-RU" dirty="0"/>
              <a:t> </a:t>
            </a:r>
            <a:r>
              <a:rPr lang="ru-RU" b="1" u="sng" dirty="0"/>
              <a:t>я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387649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179714-0AB7-4E49-B4E6-0F7E3A656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Вероятность спондеев в Я4 в переводе Пушкина Коласом 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1AD8146E-66AD-404B-AA69-0F5821B16080}"/>
              </a:ext>
            </a:extLst>
          </p:cNvPr>
          <p:cNvGraphicFramePr>
            <a:graphicFrameLocks noGrp="1"/>
          </p:cNvGraphicFramePr>
          <p:nvPr/>
        </p:nvGraphicFramePr>
        <p:xfrm>
          <a:off x="970280" y="2365375"/>
          <a:ext cx="9763123" cy="172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32930">
                  <a:extLst>
                    <a:ext uri="{9D8B030D-6E8A-4147-A177-3AD203B41FA5}">
                      <a16:colId xmlns:a16="http://schemas.microsoft.com/office/drawing/2014/main" val="2855820873"/>
                    </a:ext>
                  </a:extLst>
                </a:gridCol>
                <a:gridCol w="1253538">
                  <a:extLst>
                    <a:ext uri="{9D8B030D-6E8A-4147-A177-3AD203B41FA5}">
                      <a16:colId xmlns:a16="http://schemas.microsoft.com/office/drawing/2014/main" val="1917108398"/>
                    </a:ext>
                  </a:extLst>
                </a:gridCol>
                <a:gridCol w="771407">
                  <a:extLst>
                    <a:ext uri="{9D8B030D-6E8A-4147-A177-3AD203B41FA5}">
                      <a16:colId xmlns:a16="http://schemas.microsoft.com/office/drawing/2014/main" val="4101505227"/>
                    </a:ext>
                  </a:extLst>
                </a:gridCol>
                <a:gridCol w="771407">
                  <a:extLst>
                    <a:ext uri="{9D8B030D-6E8A-4147-A177-3AD203B41FA5}">
                      <a16:colId xmlns:a16="http://schemas.microsoft.com/office/drawing/2014/main" val="3019032642"/>
                    </a:ext>
                  </a:extLst>
                </a:gridCol>
                <a:gridCol w="771407">
                  <a:extLst>
                    <a:ext uri="{9D8B030D-6E8A-4147-A177-3AD203B41FA5}">
                      <a16:colId xmlns:a16="http://schemas.microsoft.com/office/drawing/2014/main" val="4029837979"/>
                    </a:ext>
                  </a:extLst>
                </a:gridCol>
                <a:gridCol w="771407">
                  <a:extLst>
                    <a:ext uri="{9D8B030D-6E8A-4147-A177-3AD203B41FA5}">
                      <a16:colId xmlns:a16="http://schemas.microsoft.com/office/drawing/2014/main" val="2062629038"/>
                    </a:ext>
                  </a:extLst>
                </a:gridCol>
                <a:gridCol w="1591027">
                  <a:extLst>
                    <a:ext uri="{9D8B030D-6E8A-4147-A177-3AD203B41FA5}">
                      <a16:colId xmlns:a16="http://schemas.microsoft.com/office/drawing/2014/main" val="4124332213"/>
                    </a:ext>
                  </a:extLst>
                </a:gridCol>
              </a:tblGrid>
              <a:tr h="432000">
                <a:tc rowSpan="2"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Слоги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строк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1260435"/>
                  </a:ext>
                </a:extLst>
              </a:tr>
              <a:tr h="432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415322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Полтава (Пушкин)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1829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5%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0,3%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0,7%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0,5%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1452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447323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Перевод на белорусский (Колас)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1938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4,8%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2,3%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1,3%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3%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1485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549202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ED356F5-9F55-473D-A86B-01E08DE66687}"/>
              </a:ext>
            </a:extLst>
          </p:cNvPr>
          <p:cNvSpPr txBox="1"/>
          <p:nvPr/>
        </p:nvSpPr>
        <p:spPr>
          <a:xfrm>
            <a:off x="6865499" y="4409440"/>
            <a:ext cx="37155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т.е. меньше, чем в среднем (4-5%)</a:t>
            </a:r>
            <a:br>
              <a:rPr lang="ru-RU" dirty="0"/>
            </a:br>
            <a:r>
              <a:rPr lang="ru-RU" dirty="0"/>
              <a:t>на белорусском (в т.ч. в авторских), </a:t>
            </a:r>
            <a:br>
              <a:rPr lang="ru-RU" dirty="0"/>
            </a:br>
            <a:r>
              <a:rPr lang="ru-RU" dirty="0"/>
              <a:t>но сильно больше, чем в русском  </a:t>
            </a:r>
          </a:p>
        </p:txBody>
      </p:sp>
    </p:spTree>
    <p:extLst>
      <p:ext uri="{BB962C8B-B14F-4D97-AF65-F5344CB8AC3E}">
        <p14:creationId xmlns:p14="http://schemas.microsoft.com/office/powerpoint/2010/main" val="3860732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AA90AB-A95F-4EB6-A43B-670B07EC6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Спондеи в переводе с белорусского на русский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12AA5973-1202-403E-BABD-9A143058BC13}"/>
              </a:ext>
            </a:extLst>
          </p:cNvPr>
          <p:cNvGraphicFramePr>
            <a:graphicFrameLocks noGrp="1"/>
          </p:cNvGraphicFramePr>
          <p:nvPr/>
        </p:nvGraphicFramePr>
        <p:xfrm>
          <a:off x="913130" y="2593340"/>
          <a:ext cx="9013190" cy="165276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249162">
                  <a:extLst>
                    <a:ext uri="{9D8B030D-6E8A-4147-A177-3AD203B41FA5}">
                      <a16:colId xmlns:a16="http://schemas.microsoft.com/office/drawing/2014/main" val="1253897077"/>
                    </a:ext>
                  </a:extLst>
                </a:gridCol>
                <a:gridCol w="2113845">
                  <a:extLst>
                    <a:ext uri="{9D8B030D-6E8A-4147-A177-3AD203B41FA5}">
                      <a16:colId xmlns:a16="http://schemas.microsoft.com/office/drawing/2014/main" val="380105828"/>
                    </a:ext>
                  </a:extLst>
                </a:gridCol>
                <a:gridCol w="691966">
                  <a:extLst>
                    <a:ext uri="{9D8B030D-6E8A-4147-A177-3AD203B41FA5}">
                      <a16:colId xmlns:a16="http://schemas.microsoft.com/office/drawing/2014/main" val="704504931"/>
                    </a:ext>
                  </a:extLst>
                </a:gridCol>
                <a:gridCol w="922459">
                  <a:extLst>
                    <a:ext uri="{9D8B030D-6E8A-4147-A177-3AD203B41FA5}">
                      <a16:colId xmlns:a16="http://schemas.microsoft.com/office/drawing/2014/main" val="2244251570"/>
                    </a:ext>
                  </a:extLst>
                </a:gridCol>
                <a:gridCol w="922459">
                  <a:extLst>
                    <a:ext uri="{9D8B030D-6E8A-4147-A177-3AD203B41FA5}">
                      <a16:colId xmlns:a16="http://schemas.microsoft.com/office/drawing/2014/main" val="3044342225"/>
                    </a:ext>
                  </a:extLst>
                </a:gridCol>
                <a:gridCol w="922459">
                  <a:extLst>
                    <a:ext uri="{9D8B030D-6E8A-4147-A177-3AD203B41FA5}">
                      <a16:colId xmlns:a16="http://schemas.microsoft.com/office/drawing/2014/main" val="2890347506"/>
                    </a:ext>
                  </a:extLst>
                </a:gridCol>
                <a:gridCol w="922459">
                  <a:extLst>
                    <a:ext uri="{9D8B030D-6E8A-4147-A177-3AD203B41FA5}">
                      <a16:colId xmlns:a16="http://schemas.microsoft.com/office/drawing/2014/main" val="4070034505"/>
                    </a:ext>
                  </a:extLst>
                </a:gridCol>
                <a:gridCol w="1268381">
                  <a:extLst>
                    <a:ext uri="{9D8B030D-6E8A-4147-A177-3AD203B41FA5}">
                      <a16:colId xmlns:a16="http://schemas.microsoft.com/office/drawing/2014/main" val="1184248829"/>
                    </a:ext>
                  </a:extLst>
                </a:gridCol>
              </a:tblGrid>
              <a:tr h="275978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>
                          <a:effectLst/>
                        </a:rPr>
                        <a:t>Автор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Текст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>
                          <a:effectLst/>
                        </a:rPr>
                        <a:t>Год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>
                          <a:effectLst/>
                        </a:rPr>
                        <a:t>Слоги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>
                          <a:effectLst/>
                        </a:rPr>
                        <a:t>Кол-во строк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9790644"/>
                  </a:ext>
                </a:extLst>
              </a:tr>
              <a:tr h="2759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u="none" strike="noStrike">
                          <a:effectLst/>
                        </a:rPr>
                        <a:t>1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u="none" strike="noStrike">
                          <a:effectLst/>
                        </a:rPr>
                        <a:t>3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u="none" strike="noStrike">
                          <a:effectLst/>
                        </a:rPr>
                        <a:t>5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u="none" strike="noStrike">
                          <a:effectLst/>
                        </a:rPr>
                        <a:t>7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0249210"/>
                  </a:ext>
                </a:extLst>
              </a:tr>
              <a:tr h="54571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>
                          <a:effectLst/>
                        </a:rPr>
                        <a:t>Вераніцын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>
                          <a:effectLst/>
                        </a:rPr>
                        <a:t>Тарас на Парнасе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u="none" strike="noStrike">
                          <a:effectLst/>
                        </a:rPr>
                        <a:t>1855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9,5%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5%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2,8%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9%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u="none" strike="noStrike">
                          <a:effectLst/>
                        </a:rPr>
                        <a:t>317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001461"/>
                  </a:ext>
                </a:extLst>
              </a:tr>
              <a:tr h="54571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>
                          <a:effectLst/>
                        </a:rPr>
                        <a:t>Перевод на русский (Лозинский)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u="none" strike="noStrike" dirty="0">
                          <a:effectLst/>
                        </a:rPr>
                        <a:t>19??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u="none" strike="noStrike" dirty="0">
                          <a:effectLst/>
                        </a:rPr>
                        <a:t>4,2%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2,3%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u="none" strike="noStrike" dirty="0">
                          <a:effectLst/>
                        </a:rPr>
                        <a:t>1%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u="none" strike="noStrike" dirty="0">
                          <a:effectLst/>
                        </a:rPr>
                        <a:t>1%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u="none" strike="noStrike" dirty="0">
                          <a:effectLst/>
                        </a:rPr>
                        <a:t>310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82295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10901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9BCA06C7-0020-4C38-9D10-20C01D4046A3}"/>
              </a:ext>
            </a:extLst>
          </p:cNvPr>
          <p:cNvGraphicFramePr>
            <a:graphicFrameLocks/>
          </p:cNvGraphicFramePr>
          <p:nvPr/>
        </p:nvGraphicFramePr>
        <p:xfrm>
          <a:off x="934720" y="822960"/>
          <a:ext cx="8331200" cy="5212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217791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9CE697-6EFB-4A39-BBFB-B6AA6B90C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Перевод с русского на белорусский</a:t>
            </a: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F3FBDE44-A3FB-49B2-9F73-53FF93A3D788}"/>
              </a:ext>
            </a:extLst>
          </p:cNvPr>
          <p:cNvGraphicFramePr>
            <a:graphicFrameLocks/>
          </p:cNvGraphicFramePr>
          <p:nvPr/>
        </p:nvGraphicFramePr>
        <p:xfrm>
          <a:off x="912688" y="1690688"/>
          <a:ext cx="8241586" cy="46792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773329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5146FF-9093-4BDC-A8AF-735DE8286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Переложение </a:t>
            </a:r>
            <a:r>
              <a:rPr lang="en-US" dirty="0"/>
              <a:t>vs </a:t>
            </a:r>
            <a:r>
              <a:rPr lang="ru-RU" dirty="0"/>
              <a:t>перевод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F785275-F99A-4B17-832C-1993CC0A64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В. П. </a:t>
            </a:r>
            <a:r>
              <a:rPr lang="ru-RU" dirty="0" err="1"/>
              <a:t>Рагойша</a:t>
            </a:r>
            <a:r>
              <a:rPr lang="ru-RU" dirty="0"/>
              <a:t> о переводах «Демона» (Кравцов/Колас): «</a:t>
            </a:r>
            <a:r>
              <a:rPr lang="ru-RU" dirty="0" err="1"/>
              <a:t>Аднак</a:t>
            </a:r>
            <a:r>
              <a:rPr lang="ru-RU" dirty="0"/>
              <a:t> </a:t>
            </a:r>
            <a:r>
              <a:rPr lang="ru-RU" dirty="0" err="1"/>
              <a:t>чытаеш</a:t>
            </a:r>
            <a:r>
              <a:rPr lang="ru-RU" dirty="0"/>
              <a:t> </a:t>
            </a:r>
            <a:r>
              <a:rPr lang="ru-RU" dirty="0" err="1"/>
              <a:t>паэму</a:t>
            </a:r>
            <a:r>
              <a:rPr lang="ru-RU" dirty="0"/>
              <a:t>, і ў </a:t>
            </a:r>
            <a:r>
              <a:rPr lang="ru-RU" dirty="0" err="1"/>
              <a:t>многіх</a:t>
            </a:r>
            <a:r>
              <a:rPr lang="ru-RU" dirty="0"/>
              <a:t> </a:t>
            </a:r>
            <a:r>
              <a:rPr lang="ru-RU" dirty="0" err="1"/>
              <a:t>месцах</a:t>
            </a:r>
            <a:r>
              <a:rPr lang="ru-RU" dirty="0"/>
              <a:t> </a:t>
            </a:r>
            <a:r>
              <a:rPr lang="ru-RU" dirty="0" err="1"/>
              <a:t>ловіш</a:t>
            </a:r>
            <a:r>
              <a:rPr lang="ru-RU" dirty="0"/>
              <a:t> </a:t>
            </a:r>
            <a:r>
              <a:rPr lang="ru-RU" dirty="0" err="1"/>
              <a:t>сябе</a:t>
            </a:r>
            <a:r>
              <a:rPr lang="ru-RU" dirty="0"/>
              <a:t> на думцы: так, гэта </a:t>
            </a:r>
            <a:r>
              <a:rPr lang="ru-RU" dirty="0" err="1"/>
              <a:t>Лермантаў</a:t>
            </a:r>
            <a:r>
              <a:rPr lang="ru-RU" dirty="0"/>
              <a:t>, але </a:t>
            </a:r>
            <a:r>
              <a:rPr lang="ru-RU" dirty="0" err="1"/>
              <a:t>нейкі</a:t>
            </a:r>
            <a:r>
              <a:rPr lang="ru-RU" dirty="0"/>
              <a:t> </a:t>
            </a:r>
            <a:r>
              <a:rPr lang="ru-RU" dirty="0" err="1"/>
              <a:t>надта</a:t>
            </a:r>
            <a:r>
              <a:rPr lang="ru-RU" dirty="0"/>
              <a:t> </a:t>
            </a:r>
            <a:r>
              <a:rPr lang="ru-RU" dirty="0" err="1"/>
              <a:t>з'іначаны</a:t>
            </a:r>
            <a:r>
              <a:rPr lang="ru-RU" dirty="0"/>
              <a:t>, </a:t>
            </a:r>
            <a:r>
              <a:rPr lang="ru-RU" dirty="0" err="1"/>
              <a:t>залішне</a:t>
            </a:r>
            <a:r>
              <a:rPr lang="ru-RU" dirty="0"/>
              <a:t> </a:t>
            </a:r>
            <a:r>
              <a:rPr lang="ru-RU" dirty="0" err="1"/>
              <a:t>абеларушаны</a:t>
            </a:r>
            <a:r>
              <a:rPr lang="ru-RU" dirty="0"/>
              <a:t>. Гэта — </a:t>
            </a:r>
            <a:r>
              <a:rPr lang="ru-RU" dirty="0" err="1"/>
              <a:t>асноўны</a:t>
            </a:r>
            <a:r>
              <a:rPr lang="ru-RU" dirty="0"/>
              <a:t> </a:t>
            </a:r>
            <a:r>
              <a:rPr lang="ru-RU" dirty="0" err="1"/>
              <a:t>недахоп</a:t>
            </a:r>
            <a:r>
              <a:rPr lang="ru-RU" dirty="0"/>
              <a:t> </a:t>
            </a:r>
            <a:r>
              <a:rPr lang="ru-RU" dirty="0" err="1"/>
              <a:t>перакладу</a:t>
            </a:r>
            <a:r>
              <a:rPr lang="ru-RU" dirty="0"/>
              <a:t> Макара </a:t>
            </a:r>
            <a:r>
              <a:rPr lang="ru-RU" dirty="0" err="1"/>
              <a:t>Краўцова</a:t>
            </a:r>
            <a:r>
              <a:rPr lang="ru-RU" dirty="0"/>
              <a:t>. </a:t>
            </a:r>
            <a:r>
              <a:rPr lang="ru-RU" dirty="0" err="1"/>
              <a:t>Перакладаць</a:t>
            </a:r>
            <a:r>
              <a:rPr lang="ru-RU" dirty="0"/>
              <a:t> так </a:t>
            </a:r>
            <a:r>
              <a:rPr lang="ru-RU" dirty="0" err="1"/>
              <a:t>маглі</a:t>
            </a:r>
            <a:r>
              <a:rPr lang="ru-RU" dirty="0"/>
              <a:t> </a:t>
            </a:r>
            <a:r>
              <a:rPr lang="ru-RU" dirty="0" err="1"/>
              <a:t>яшчэ</a:t>
            </a:r>
            <a:r>
              <a:rPr lang="ru-RU" dirty="0"/>
              <a:t> ў </a:t>
            </a:r>
            <a:r>
              <a:rPr lang="ru-RU" dirty="0" err="1"/>
              <a:t>канцы</a:t>
            </a:r>
            <a:r>
              <a:rPr lang="ru-RU" dirty="0"/>
              <a:t> XIX ст., але ў 20-х гадах XX ст., </a:t>
            </a:r>
            <a:r>
              <a:rPr lang="ru-RU" dirty="0" err="1"/>
              <a:t>пасля</a:t>
            </a:r>
            <a:r>
              <a:rPr lang="ru-RU" dirty="0"/>
              <a:t> </a:t>
            </a:r>
            <a:r>
              <a:rPr lang="ru-RU" dirty="0" err="1"/>
              <a:t>з'яўлення</a:t>
            </a:r>
            <a:r>
              <a:rPr lang="ru-RU" dirty="0"/>
              <a:t> </a:t>
            </a:r>
            <a:r>
              <a:rPr lang="ru-RU" dirty="0" err="1"/>
              <a:t>перакладаў</a:t>
            </a:r>
            <a:r>
              <a:rPr lang="ru-RU" dirty="0"/>
              <a:t> </a:t>
            </a:r>
            <a:r>
              <a:rPr lang="ru-RU" dirty="0" err="1"/>
              <a:t>Янкі</a:t>
            </a:r>
            <a:r>
              <a:rPr lang="ru-RU" dirty="0"/>
              <a:t> Купалы і </a:t>
            </a:r>
            <a:r>
              <a:rPr lang="ru-RU" dirty="0" err="1"/>
              <a:t>Максіма</a:t>
            </a:r>
            <a:r>
              <a:rPr lang="ru-RU" dirty="0"/>
              <a:t> </a:t>
            </a:r>
            <a:r>
              <a:rPr lang="ru-RU" dirty="0" err="1"/>
              <a:t>Багдановіча</a:t>
            </a:r>
            <a:r>
              <a:rPr lang="ru-RU" dirty="0"/>
              <a:t>, </a:t>
            </a:r>
            <a:r>
              <a:rPr lang="ru-RU" dirty="0" err="1"/>
              <a:t>адапціраваць</a:t>
            </a:r>
            <a:r>
              <a:rPr lang="ru-RU" dirty="0"/>
              <a:t> </a:t>
            </a:r>
            <a:r>
              <a:rPr lang="ru-RU" dirty="0" err="1"/>
              <a:t>арыгінал</a:t>
            </a:r>
            <a:r>
              <a:rPr lang="ru-RU" dirty="0"/>
              <a:t> было </a:t>
            </a:r>
            <a:r>
              <a:rPr lang="ru-RU" dirty="0" err="1"/>
              <a:t>нельга</a:t>
            </a:r>
            <a:r>
              <a:rPr lang="ru-RU" dirty="0"/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4271147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652A77-001E-4FBC-A3DC-48BD3DD22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Семантика размера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E0321BB-62AD-45FA-9646-A51284A8D5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Предисловие к изданию «3 Онегиных»: «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Калі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перакладаецца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рускай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мовы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беларускую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раман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жыццё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дваранства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складана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ўтрымацца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ад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травестацыі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ад той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заразлівай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інтанацыі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якой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напісаны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«Тарас на Парнасе»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«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Энеіда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навыварат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». Быт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беларускай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вясковай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шляхты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дзевятнаццатага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стагоддзя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уявім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сабе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Ларыных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беларусамі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зафіксаваны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найперш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польскай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мове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быт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гарадскога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сталічнага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дэндзі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гэткі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менскі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Анегін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—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мове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рускай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перадаць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трэба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мовай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якая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спакон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веку была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мовай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простага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народу,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дасціпнай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іроніяй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трапнай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грубаватай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стылістыкай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Перакладчык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«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Анегіна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павінен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знайсці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адабраць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скласці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ў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выразны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лексічны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пласт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тыя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беларускія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адзінкі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якія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могуць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быць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мовай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шляхты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мовай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дэндзі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і гэта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праблема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вельмі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маштабная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6006096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10DD7B-5543-4BDF-976B-DFD4B81F75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«Ритмические кривые» </a:t>
            </a:r>
            <a:br>
              <a:rPr lang="ru-RU" sz="4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ru-RU" sz="4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белорусского четырехстопного ямба</a:t>
            </a:r>
            <a:endParaRPr lang="ru-RU" sz="44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53DB4D5-59BB-4963-B109-B58F55333F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74700"/>
            <a:ext cx="9144000" cy="1590072"/>
          </a:xfrm>
        </p:spPr>
        <p:txBody>
          <a:bodyPr>
            <a:normAutofit/>
          </a:bodyPr>
          <a:lstStyle/>
          <a:p>
            <a:pPr algn="r"/>
            <a:r>
              <a:rPr lang="ru-RU" dirty="0"/>
              <a:t>Татьяна Земскова</a:t>
            </a:r>
          </a:p>
          <a:p>
            <a:pPr algn="r"/>
            <a:r>
              <a:rPr lang="ru-RU" sz="1800" i="1" dirty="0"/>
              <a:t>_____________________</a:t>
            </a:r>
          </a:p>
          <a:p>
            <a:pPr algn="r"/>
            <a:r>
              <a:rPr lang="ru-RU" sz="1700" dirty="0"/>
              <a:t>Исследование выполнено в рамках проекта НИУ ВШЭ «Метрическая организация стиха </a:t>
            </a:r>
            <a:br>
              <a:rPr lang="ru-RU" sz="1700" dirty="0"/>
            </a:br>
            <a:r>
              <a:rPr lang="ru-RU" sz="1700" dirty="0"/>
              <a:t>во взаимодействии традиций» №20-04-023 программы «Научный фонд» НИУ ВШЭ</a:t>
            </a:r>
          </a:p>
        </p:txBody>
      </p:sp>
    </p:spTree>
    <p:extLst>
      <p:ext uri="{BB962C8B-B14F-4D97-AF65-F5344CB8AC3E}">
        <p14:creationId xmlns:p14="http://schemas.microsoft.com/office/powerpoint/2010/main" val="3808895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2CE2B8-EE6C-41EE-B358-F3273694D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Белорусский и русский Я4: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AE42B76-A93E-4C18-B180-652DD84C8A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140316" cy="4351338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/>
              <a:t>XVIII </a:t>
            </a:r>
            <a:r>
              <a:rPr lang="ru-RU" sz="2200" dirty="0"/>
              <a:t>век	переходный		Пушкин		начало ХХ века</a:t>
            </a:r>
            <a:r>
              <a:rPr lang="en-US" sz="2200" dirty="0"/>
              <a:t>	</a:t>
            </a:r>
            <a:r>
              <a:rPr lang="ru-RU" sz="2200" dirty="0"/>
              <a:t>	</a:t>
            </a:r>
            <a:r>
              <a:rPr lang="ru-RU" sz="2400" dirty="0"/>
              <a:t>	</a:t>
            </a:r>
            <a:endParaRPr lang="ru-RU" dirty="0"/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F21B955C-E287-4981-B486-9984B841F604}"/>
              </a:ext>
            </a:extLst>
          </p:cNvPr>
          <p:cNvGraphicFramePr>
            <a:graphicFrameLocks/>
          </p:cNvGraphicFramePr>
          <p:nvPr/>
        </p:nvGraphicFramePr>
        <p:xfrm>
          <a:off x="492321" y="2414217"/>
          <a:ext cx="1996879" cy="13255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id="{CBF5632D-1CAA-4500-B619-3D6C82F6EB1F}"/>
              </a:ext>
            </a:extLst>
          </p:cNvPr>
          <p:cNvCxnSpPr/>
          <p:nvPr/>
        </p:nvCxnSpPr>
        <p:spPr>
          <a:xfrm>
            <a:off x="838200" y="4202130"/>
            <a:ext cx="105156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0BD7D118-CA88-4602-A583-37970CFB8413}"/>
              </a:ext>
            </a:extLst>
          </p:cNvPr>
          <p:cNvGraphicFramePr>
            <a:graphicFrameLocks/>
          </p:cNvGraphicFramePr>
          <p:nvPr/>
        </p:nvGraphicFramePr>
        <p:xfrm>
          <a:off x="4882012" y="2318816"/>
          <a:ext cx="1996879" cy="13255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D60CF3C0-5861-4DC2-992B-8E3181BF46CD}"/>
              </a:ext>
            </a:extLst>
          </p:cNvPr>
          <p:cNvGraphicFramePr>
            <a:graphicFrameLocks/>
          </p:cNvGraphicFramePr>
          <p:nvPr/>
        </p:nvGraphicFramePr>
        <p:xfrm>
          <a:off x="7254240" y="2351100"/>
          <a:ext cx="1996879" cy="1325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5923DBFB-48C5-419A-947A-1FF00A7D07D8}"/>
              </a:ext>
            </a:extLst>
          </p:cNvPr>
          <p:cNvGraphicFramePr>
            <a:graphicFrameLocks/>
          </p:cNvGraphicFramePr>
          <p:nvPr/>
        </p:nvGraphicFramePr>
        <p:xfrm>
          <a:off x="2539253" y="2366391"/>
          <a:ext cx="1996880" cy="13255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CA807357-F711-413E-B75E-531F9900E14D}"/>
              </a:ext>
            </a:extLst>
          </p:cNvPr>
          <p:cNvSpPr txBox="1"/>
          <p:nvPr/>
        </p:nvSpPr>
        <p:spPr>
          <a:xfrm>
            <a:off x="-19397" y="2776763"/>
            <a:ext cx="461665" cy="867610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ru-RU" dirty="0"/>
              <a:t>русский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295CF5A-6DA0-4798-9174-04F014CAB246}"/>
              </a:ext>
            </a:extLst>
          </p:cNvPr>
          <p:cNvSpPr txBox="1"/>
          <p:nvPr/>
        </p:nvSpPr>
        <p:spPr>
          <a:xfrm>
            <a:off x="30656" y="4835506"/>
            <a:ext cx="461665" cy="134145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ru-RU" dirty="0"/>
              <a:t>белорусский</a:t>
            </a:r>
          </a:p>
        </p:txBody>
      </p:sp>
      <p:graphicFrame>
        <p:nvGraphicFramePr>
          <p:cNvPr id="13" name="Диаграмма 12">
            <a:extLst>
              <a:ext uri="{FF2B5EF4-FFF2-40B4-BE49-F238E27FC236}">
                <a16:creationId xmlns:a16="http://schemas.microsoft.com/office/drawing/2014/main" id="{BCB1C2AB-D657-479D-8BC8-95949A4A4C64}"/>
              </a:ext>
            </a:extLst>
          </p:cNvPr>
          <p:cNvGraphicFramePr>
            <a:graphicFrameLocks/>
          </p:cNvGraphicFramePr>
          <p:nvPr/>
        </p:nvGraphicFramePr>
        <p:xfrm>
          <a:off x="5409992" y="4717398"/>
          <a:ext cx="1996880" cy="13255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23D483DE-C9BD-483F-B19D-9EBA8C7252B6}"/>
              </a:ext>
            </a:extLst>
          </p:cNvPr>
          <p:cNvSpPr txBox="1"/>
          <p:nvPr/>
        </p:nvSpPr>
        <p:spPr>
          <a:xfrm>
            <a:off x="6105750" y="4451066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1820</a:t>
            </a:r>
          </a:p>
        </p:txBody>
      </p:sp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id="{64951E71-C3C9-4849-B184-2CDD5D17469B}"/>
              </a:ext>
            </a:extLst>
          </p:cNvPr>
          <p:cNvCxnSpPr/>
          <p:nvPr/>
        </p:nvCxnSpPr>
        <p:spPr>
          <a:xfrm>
            <a:off x="3698240" y="3739775"/>
            <a:ext cx="2397760" cy="80174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Диаграмма 16">
            <a:extLst>
              <a:ext uri="{FF2B5EF4-FFF2-40B4-BE49-F238E27FC236}">
                <a16:creationId xmlns:a16="http://schemas.microsoft.com/office/drawing/2014/main" id="{FA3FA898-E6F8-4305-AB6C-CCE35CC94575}"/>
              </a:ext>
            </a:extLst>
          </p:cNvPr>
          <p:cNvGraphicFramePr>
            <a:graphicFrameLocks/>
          </p:cNvGraphicFramePr>
          <p:nvPr/>
        </p:nvGraphicFramePr>
        <p:xfrm>
          <a:off x="7677185" y="4727543"/>
          <a:ext cx="1996879" cy="13255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4F63A707-EE81-4A27-B05E-F2CEF1DCE59A}"/>
              </a:ext>
            </a:extLst>
          </p:cNvPr>
          <p:cNvSpPr txBox="1"/>
          <p:nvPr/>
        </p:nvSpPr>
        <p:spPr>
          <a:xfrm>
            <a:off x="7842447" y="4419014"/>
            <a:ext cx="1666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1 треть ХХ века</a:t>
            </a:r>
          </a:p>
        </p:txBody>
      </p:sp>
      <p:cxnSp>
        <p:nvCxnSpPr>
          <p:cNvPr id="20" name="Прямая со стрелкой 19">
            <a:extLst>
              <a:ext uri="{FF2B5EF4-FFF2-40B4-BE49-F238E27FC236}">
                <a16:creationId xmlns:a16="http://schemas.microsoft.com/office/drawing/2014/main" id="{81223697-A74E-4B1C-AA83-C09BA0BEE26A}"/>
              </a:ext>
            </a:extLst>
          </p:cNvPr>
          <p:cNvCxnSpPr/>
          <p:nvPr/>
        </p:nvCxnSpPr>
        <p:spPr>
          <a:xfrm>
            <a:off x="6096000" y="3691948"/>
            <a:ext cx="2316480" cy="69860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Диаграмма 21">
            <a:extLst>
              <a:ext uri="{FF2B5EF4-FFF2-40B4-BE49-F238E27FC236}">
                <a16:creationId xmlns:a16="http://schemas.microsoft.com/office/drawing/2014/main" id="{702DE377-6E5B-4C07-8324-38102F90CB94}"/>
              </a:ext>
            </a:extLst>
          </p:cNvPr>
          <p:cNvGraphicFramePr>
            <a:graphicFrameLocks/>
          </p:cNvGraphicFramePr>
          <p:nvPr/>
        </p:nvGraphicFramePr>
        <p:xfrm>
          <a:off x="9981637" y="4741729"/>
          <a:ext cx="1996879" cy="1325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23" name="Диаграмма 22">
            <a:extLst>
              <a:ext uri="{FF2B5EF4-FFF2-40B4-BE49-F238E27FC236}">
                <a16:creationId xmlns:a16="http://schemas.microsoft.com/office/drawing/2014/main" id="{521652C2-7C17-40A7-99A4-71C7A7F1CD7F}"/>
              </a:ext>
            </a:extLst>
          </p:cNvPr>
          <p:cNvGraphicFramePr>
            <a:graphicFrameLocks/>
          </p:cNvGraphicFramePr>
          <p:nvPr/>
        </p:nvGraphicFramePr>
        <p:xfrm>
          <a:off x="9156137" y="2397765"/>
          <a:ext cx="1996879" cy="1325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835E22D6-466B-4534-AFE6-689808F7A096}"/>
              </a:ext>
            </a:extLst>
          </p:cNvPr>
          <p:cNvSpPr txBox="1"/>
          <p:nvPr/>
        </p:nvSpPr>
        <p:spPr>
          <a:xfrm>
            <a:off x="9782366" y="4451066"/>
            <a:ext cx="2409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послевоенный период</a:t>
            </a:r>
          </a:p>
        </p:txBody>
      </p:sp>
    </p:spTree>
    <p:extLst>
      <p:ext uri="{BB962C8B-B14F-4D97-AF65-F5344CB8AC3E}">
        <p14:creationId xmlns:p14="http://schemas.microsoft.com/office/powerpoint/2010/main" val="1111642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4DDFBB-EDA5-4C66-82CC-A24F12221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История перевода на белорусский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30C4E6F-E5CE-4BDC-A89B-9FE4F4EC88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«</a:t>
            </a:r>
            <a:r>
              <a:rPr lang="ru-RU" dirty="0" err="1"/>
              <a:t>Энеіда</a:t>
            </a:r>
            <a:r>
              <a:rPr lang="ru-RU" dirty="0"/>
              <a:t> </a:t>
            </a:r>
            <a:r>
              <a:rPr lang="ru-RU" dirty="0" err="1"/>
              <a:t>навыварат</a:t>
            </a:r>
            <a:r>
              <a:rPr lang="ru-RU" dirty="0"/>
              <a:t>» В. </a:t>
            </a:r>
            <a:r>
              <a:rPr lang="ru-RU" dirty="0" err="1"/>
              <a:t>Ровинского</a:t>
            </a:r>
            <a:r>
              <a:rPr lang="ru-RU" dirty="0"/>
              <a:t>, 1820 – переложение,</a:t>
            </a:r>
          </a:p>
          <a:p>
            <a:r>
              <a:rPr lang="en-US" dirty="0"/>
              <a:t>XIX </a:t>
            </a:r>
            <a:r>
              <a:rPr lang="ru-RU" dirty="0"/>
              <a:t>и ХХ век – переложения, а не переводы,</a:t>
            </a:r>
          </a:p>
          <a:p>
            <a:r>
              <a:rPr lang="ru-RU" dirty="0"/>
              <a:t>Я. Колас – новый уровень перевода,</a:t>
            </a:r>
          </a:p>
          <a:p>
            <a:r>
              <a:rPr lang="ru-RU" dirty="0"/>
              <a:t>С 1918 к 1927 количество издаваемых в год переводных книг выросло практически в 6 раз (+ газета «Наша Нива»),</a:t>
            </a:r>
          </a:p>
          <a:p>
            <a:r>
              <a:rPr lang="ru-RU" dirty="0"/>
              <a:t>1936 – создание республиканских комитетов по подготовке к празднованию 100 лет со дня смерти А. С. Пушкина, привлечены лучшие авторы,</a:t>
            </a:r>
          </a:p>
          <a:p>
            <a:r>
              <a:rPr lang="ru-RU" dirty="0"/>
              <a:t>Влияние на ритмическую стабильность и регистр размера,</a:t>
            </a:r>
          </a:p>
          <a:p>
            <a:r>
              <a:rPr lang="ru-RU" dirty="0"/>
              <a:t>Ритмика авторов, занимающихся переводами, отличается от ритмики тех, кто не занимается (?)</a:t>
            </a:r>
          </a:p>
          <a:p>
            <a:r>
              <a:rPr lang="ru-RU" dirty="0"/>
              <a:t>Освоение современной литературы: «Антология русской советской поэзии» (1936 год), перевод «Кому на Руси жить хорошо» Некрасова (1940) и избранные стихотворения В. Маяковского (1940)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7990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EEEBE7A-DE84-492D-8CAB-4372F3A290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41680"/>
            <a:ext cx="10515600" cy="54352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Н. В. Яковенко: «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Такім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чынам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у 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беларускім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бікультурным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грамадстве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мастацкі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пераклад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беларускую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мову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разлічаны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ў першую 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чаргу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на «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эрудыраванага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чытача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ведае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арыгінал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подлінніку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ці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ў 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перакладзе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рускую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мову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здольны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супастаўляць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тэксты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сачыць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стратэгіяй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перакладчыка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аснове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арыгінала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г. 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зн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на 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чытача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для 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якога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пераклад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з’яўляецца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метатэкстам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Пераклад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беларускай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на любую 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іншую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у 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тым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ліку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блізкароднасную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мову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разлічаны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перш за 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ўсё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на «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неэрудыраванага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чытача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няведаючы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беларускай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мовы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вымушаны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мець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справу 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толькі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перакладам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на сваю 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нацыянальную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мову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258491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94718F-9207-4AC6-B4CD-61FF6E5F2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78C5777-B441-4318-A7FF-131EF54CFF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A29511D-B50F-42A0-B813-1E348F57D3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8465" y="633095"/>
            <a:ext cx="7984982" cy="5859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437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45A1F3-8A30-413F-8EC2-A40CEAC141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Ритмика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F0BF86F-9F58-4A3C-A905-DF790C5D9F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9869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4BAD1F-A259-440A-B272-44F149699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Профили ударности русского (1791), украинского (1798) и белорусского (1820) переложения «Энеиды»</a:t>
            </a:r>
            <a:endParaRPr lang="ru-RU" dirty="0"/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15B0F0A8-B592-4942-9479-927CFE70828E}"/>
              </a:ext>
            </a:extLst>
          </p:cNvPr>
          <p:cNvGraphicFramePr/>
          <p:nvPr/>
        </p:nvGraphicFramePr>
        <p:xfrm>
          <a:off x="1043244" y="1690688"/>
          <a:ext cx="7135555" cy="4575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0065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C6CA13-D233-44A7-9A64-254849700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Перевод с русского на белорусский</a:t>
            </a: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6D5F5EAB-7B79-43F6-9B71-129803D2DAFF}"/>
              </a:ext>
            </a:extLst>
          </p:cNvPr>
          <p:cNvGraphicFramePr>
            <a:graphicFrameLocks/>
          </p:cNvGraphicFramePr>
          <p:nvPr/>
        </p:nvGraphicFramePr>
        <p:xfrm>
          <a:off x="1333927" y="1825624"/>
          <a:ext cx="7553219" cy="45340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71466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513E66-048C-4404-8AA2-3CA94C301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Перевод с русского на белорусский</a:t>
            </a: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AB607DA4-E749-4CAF-B27A-BAC59F046BBA}"/>
              </a:ext>
            </a:extLst>
          </p:cNvPr>
          <p:cNvGraphicFramePr>
            <a:graphicFrameLocks/>
          </p:cNvGraphicFramePr>
          <p:nvPr/>
        </p:nvGraphicFramePr>
        <p:xfrm>
          <a:off x="943510" y="1690687"/>
          <a:ext cx="7682330" cy="4802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CA29CFF-4B83-4929-A30D-61327794E985}"/>
              </a:ext>
            </a:extLst>
          </p:cNvPr>
          <p:cNvSpPr txBox="1"/>
          <p:nvPr/>
        </p:nvSpPr>
        <p:spPr>
          <a:xfrm>
            <a:off x="8624292" y="1930400"/>
            <a:ext cx="35677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В это время так и должно быть,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Колас боготворит Пушкина</a:t>
            </a:r>
          </a:p>
        </p:txBody>
      </p:sp>
    </p:spTree>
    <p:extLst>
      <p:ext uri="{BB962C8B-B14F-4D97-AF65-F5344CB8AC3E}">
        <p14:creationId xmlns:p14="http://schemas.microsoft.com/office/powerpoint/2010/main" val="26071624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908</Words>
  <Application>Microsoft Office PowerPoint</Application>
  <PresentationFormat>Широкоэкранный</PresentationFormat>
  <Paragraphs>116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Тема Office</vt:lpstr>
      <vt:lpstr>Тема Office</vt:lpstr>
      <vt:lpstr>«Ритмические кривые»  белорусского четырехстопного ямба</vt:lpstr>
      <vt:lpstr>Белорусский и русский Я4:</vt:lpstr>
      <vt:lpstr>История перевода на белорусский</vt:lpstr>
      <vt:lpstr>Презентация PowerPoint</vt:lpstr>
      <vt:lpstr>Презентация PowerPoint</vt:lpstr>
      <vt:lpstr>Ритмика</vt:lpstr>
      <vt:lpstr>Профили ударности русского (1791), украинского (1798) и белорусского (1820) переложения «Энеиды»</vt:lpstr>
      <vt:lpstr>Перевод с русского на белорусский</vt:lpstr>
      <vt:lpstr>Перевод с русского на белорусский</vt:lpstr>
      <vt:lpstr>Презентация PowerPoint</vt:lpstr>
      <vt:lpstr>Частота неметрических ударений в русском и белорусском Я4 (XIX-XX вв.)</vt:lpstr>
      <vt:lpstr>Вероятность спондеев в Я4 в переводе Пушкина Коласом </vt:lpstr>
      <vt:lpstr>Спондеи в переводе с белорусского на русский</vt:lpstr>
      <vt:lpstr>Презентация PowerPoint</vt:lpstr>
      <vt:lpstr>Перевод с русского на белорусский</vt:lpstr>
      <vt:lpstr>Переложение vs перевод</vt:lpstr>
      <vt:lpstr>Семантика размера</vt:lpstr>
      <vt:lpstr>«Ритмические кривые»  белорусского четырехстопного ямба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«Ритмические кривые»  белорусского четырехстопного ямба</dc:title>
  <dc:creator>Земскова Татьяна Алексеевна</dc:creator>
  <cp:lastModifiedBy>Земскова Татьяна Алексеевна</cp:lastModifiedBy>
  <cp:revision>1</cp:revision>
  <dcterms:created xsi:type="dcterms:W3CDTF">2021-12-21T23:57:07Z</dcterms:created>
  <dcterms:modified xsi:type="dcterms:W3CDTF">2021-12-22T01:05:39Z</dcterms:modified>
</cp:coreProperties>
</file>