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2" r:id="rId2"/>
    <p:sldId id="297" r:id="rId3"/>
    <p:sldId id="296" r:id="rId4"/>
    <p:sldId id="275" r:id="rId5"/>
    <p:sldId id="276" r:id="rId6"/>
    <p:sldId id="282" r:id="rId7"/>
    <p:sldId id="283" r:id="rId8"/>
    <p:sldId id="258" r:id="rId9"/>
    <p:sldId id="298" r:id="rId10"/>
    <p:sldId id="293" r:id="rId11"/>
    <p:sldId id="256" r:id="rId12"/>
    <p:sldId id="294" r:id="rId13"/>
    <p:sldId id="303" r:id="rId14"/>
    <p:sldId id="300" r:id="rId15"/>
    <p:sldId id="299" r:id="rId16"/>
    <p:sldId id="301" r:id="rId17"/>
    <p:sldId id="278" r:id="rId18"/>
    <p:sldId id="280" r:id="rId19"/>
    <p:sldId id="279" r:id="rId20"/>
    <p:sldId id="288" r:id="rId21"/>
    <p:sldId id="286" r:id="rId22"/>
    <p:sldId id="261" r:id="rId23"/>
    <p:sldId id="290" r:id="rId24"/>
    <p:sldId id="28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CD43B4-219F-422E-B056-BA752C228EB2}">
          <p14:sldIdLst>
            <p14:sldId id="302"/>
            <p14:sldId id="297"/>
            <p14:sldId id="296"/>
            <p14:sldId id="275"/>
            <p14:sldId id="276"/>
            <p14:sldId id="282"/>
            <p14:sldId id="283"/>
            <p14:sldId id="258"/>
            <p14:sldId id="298"/>
            <p14:sldId id="293"/>
            <p14:sldId id="256"/>
            <p14:sldId id="294"/>
            <p14:sldId id="303"/>
            <p14:sldId id="300"/>
            <p14:sldId id="299"/>
            <p14:sldId id="301"/>
            <p14:sldId id="278"/>
            <p14:sldId id="280"/>
            <p14:sldId id="279"/>
            <p14:sldId id="288"/>
            <p14:sldId id="286"/>
            <p14:sldId id="261"/>
            <p14:sldId id="290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omp\Desktop\&#1043;&#1077;&#1073;&#1077;&#1083;&#1100;-&#1046;&#1091;&#1082;&#1086;&#1074;&#1089;&#1082;&#1080;&#1081;\&#1071;4%20&#1080;%20&#1071;5_&#1050;&#1056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871608065545E-2"/>
          <c:y val="3.3227688154459992E-2"/>
          <c:w val="0.93199331588487466"/>
          <c:h val="0.80204479910568283"/>
        </c:manualLayout>
      </c:layout>
      <c:lineChart>
        <c:grouping val="standard"/>
        <c:varyColors val="0"/>
        <c:ser>
          <c:idx val="0"/>
          <c:order val="0"/>
          <c:tx>
            <c:strRef>
              <c:f>[Граффик.xlsx]Лист1!$M$11</c:f>
              <c:strCache>
                <c:ptCount val="1"/>
                <c:pt idx="0">
                  <c:v>А.С. Пушкин (1817-1820)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[Граффик.xlsx]Лист1!$N$11:$Q$11</c:f>
              <c:numCache>
                <c:formatCode>General</c:formatCode>
                <c:ptCount val="4"/>
                <c:pt idx="0">
                  <c:v>0.90717999999999999</c:v>
                </c:pt>
                <c:pt idx="1">
                  <c:v>0.89473000000000003</c:v>
                </c:pt>
                <c:pt idx="2">
                  <c:v>0.43563000000000002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22-4B0F-A470-0BE65D5AE2A5}"/>
            </c:ext>
          </c:extLst>
        </c:ser>
        <c:ser>
          <c:idx val="1"/>
          <c:order val="1"/>
          <c:tx>
            <c:strRef>
              <c:f>[Граффик.xlsx]Лист1!$M$12</c:f>
              <c:strCache>
                <c:ptCount val="1"/>
                <c:pt idx="0">
                  <c:v>В.А. Жуковский (1814-1821)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[Граффик.xlsx]Лист1!$N$12:$Q$12</c:f>
              <c:numCache>
                <c:formatCode>General</c:formatCode>
                <c:ptCount val="4"/>
                <c:pt idx="0">
                  <c:v>0.88226499999999997</c:v>
                </c:pt>
                <c:pt idx="1">
                  <c:v>0.87361699999999998</c:v>
                </c:pt>
                <c:pt idx="2">
                  <c:v>0.42371500000000001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22-4B0F-A470-0BE65D5AE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698560"/>
        <c:axId val="120497568"/>
      </c:lineChart>
      <c:catAx>
        <c:axId val="776985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497568"/>
        <c:crosses val="autoZero"/>
        <c:auto val="1"/>
        <c:lblAlgn val="ctr"/>
        <c:lblOffset val="100"/>
        <c:noMultiLvlLbl val="0"/>
      </c:catAx>
      <c:valAx>
        <c:axId val="120497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69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Гебель!$C$13</c:f>
              <c:strCache>
                <c:ptCount val="1"/>
                <c:pt idx="0">
                  <c:v>В.А. Жуковский (1816)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Гебель!$D$13:$H$13</c:f>
              <c:numCache>
                <c:formatCode>General</c:formatCode>
                <c:ptCount val="5"/>
                <c:pt idx="0">
                  <c:v>0.88234999999999997</c:v>
                </c:pt>
                <c:pt idx="1">
                  <c:v>0.62744999999999995</c:v>
                </c:pt>
                <c:pt idx="2">
                  <c:v>0.84313000000000005</c:v>
                </c:pt>
                <c:pt idx="3">
                  <c:v>0.55881999999999998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0E-4186-ACAD-C441726EE536}"/>
            </c:ext>
          </c:extLst>
        </c:ser>
        <c:ser>
          <c:idx val="1"/>
          <c:order val="1"/>
          <c:tx>
            <c:strRef>
              <c:f>Гебель!$C$14</c:f>
              <c:strCache>
                <c:ptCount val="1"/>
                <c:pt idx="0">
                  <c:v>И.П. Гебель (1803)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Гебель!$D$14:$H$14</c:f>
              <c:numCache>
                <c:formatCode>General</c:formatCode>
                <c:ptCount val="5"/>
                <c:pt idx="0">
                  <c:v>0.97087000000000001</c:v>
                </c:pt>
                <c:pt idx="1">
                  <c:v>0.93203000000000003</c:v>
                </c:pt>
                <c:pt idx="2">
                  <c:v>0.89319999999999999</c:v>
                </c:pt>
                <c:pt idx="3">
                  <c:v>0.87378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0E-4186-ACAD-C441726EE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8407552"/>
        <c:axId val="1178407968"/>
      </c:lineChart>
      <c:catAx>
        <c:axId val="11784075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407968"/>
        <c:crosses val="autoZero"/>
        <c:auto val="1"/>
        <c:lblAlgn val="ctr"/>
        <c:lblOffset val="100"/>
        <c:noMultiLvlLbl val="0"/>
      </c:catAx>
      <c:valAx>
        <c:axId val="1178407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40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43222541774646E-2"/>
          <c:y val="3.2105067452815661E-2"/>
          <c:w val="0.93878116461897942"/>
          <c:h val="0.83342319075190208"/>
        </c:manualLayout>
      </c:layout>
      <c:lineChart>
        <c:grouping val="standard"/>
        <c:varyColors val="0"/>
        <c:ser>
          <c:idx val="0"/>
          <c:order val="0"/>
          <c:tx>
            <c:strRef>
              <c:f>[Граффик.xlsx]Гебель!$N$20</c:f>
              <c:strCache>
                <c:ptCount val="1"/>
                <c:pt idx="0">
                  <c:v>Ф. Шиллер (1795-1797)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[Граффик.xlsx]Гебель!$O$20:$R$20</c:f>
              <c:numCache>
                <c:formatCode>General</c:formatCode>
                <c:ptCount val="4"/>
                <c:pt idx="0">
                  <c:v>0.87843000000000004</c:v>
                </c:pt>
                <c:pt idx="1">
                  <c:v>0.73143999999999998</c:v>
                </c:pt>
                <c:pt idx="2">
                  <c:v>0.83511000000000002</c:v>
                </c:pt>
                <c:pt idx="3">
                  <c:v>0.98853999999999997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B6-405C-B1AC-829B6DB4A8DB}"/>
            </c:ext>
          </c:extLst>
        </c:ser>
        <c:ser>
          <c:idx val="1"/>
          <c:order val="1"/>
          <c:tx>
            <c:strRef>
              <c:f>[Граффик.xlsx]Гебель!$N$21</c:f>
              <c:strCache>
                <c:ptCount val="1"/>
                <c:pt idx="0">
                  <c:v>И. П. Гебель (1801-1803)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[Граффик.xlsx]Гебель!$O$21:$R$21</c:f>
              <c:numCache>
                <c:formatCode>General</c:formatCode>
                <c:ptCount val="4"/>
                <c:pt idx="0">
                  <c:v>0.99309999999999998</c:v>
                </c:pt>
                <c:pt idx="1">
                  <c:v>0.9204</c:v>
                </c:pt>
                <c:pt idx="2">
                  <c:v>0.86958000000000002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B6-405C-B1AC-829B6DB4A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604928"/>
        <c:axId val="1981450016"/>
      </c:lineChart>
      <c:catAx>
        <c:axId val="1176049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1450016"/>
        <c:crosses val="autoZero"/>
        <c:auto val="1"/>
        <c:lblAlgn val="ctr"/>
        <c:lblOffset val="100"/>
        <c:noMultiLvlLbl val="0"/>
      </c:catAx>
      <c:valAx>
        <c:axId val="1981450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0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Гебель!$C$8</c:f>
              <c:strCache>
                <c:ptCount val="1"/>
                <c:pt idx="0">
                  <c:v>В.А. Жуковский (1818)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Гебель!$D$8:$G$8</c:f>
              <c:numCache>
                <c:formatCode>General</c:formatCode>
                <c:ptCount val="4"/>
                <c:pt idx="0">
                  <c:v>0.84721999999999997</c:v>
                </c:pt>
                <c:pt idx="1">
                  <c:v>0.95833000000000002</c:v>
                </c:pt>
                <c:pt idx="2">
                  <c:v>0.29165999999999997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99-4C6F-BA4D-5D34522F240E}"/>
            </c:ext>
          </c:extLst>
        </c:ser>
        <c:ser>
          <c:idx val="1"/>
          <c:order val="1"/>
          <c:tx>
            <c:strRef>
              <c:f>Гебель!$C$9</c:f>
              <c:strCache>
                <c:ptCount val="1"/>
                <c:pt idx="0">
                  <c:v>И.П. Гебель (1803)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Гебель!$D$9:$G$9</c:f>
              <c:numCache>
                <c:formatCode>General</c:formatCode>
                <c:ptCount val="4"/>
                <c:pt idx="0">
                  <c:v>0.98611000000000004</c:v>
                </c:pt>
                <c:pt idx="1">
                  <c:v>0.93054999999999999</c:v>
                </c:pt>
                <c:pt idx="2">
                  <c:v>0.875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99-4C6F-BA4D-5D34522F2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0325471"/>
        <c:axId val="620326303"/>
      </c:lineChart>
      <c:catAx>
        <c:axId val="62032547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326303"/>
        <c:crosses val="autoZero"/>
        <c:auto val="1"/>
        <c:lblAlgn val="ctr"/>
        <c:lblOffset val="100"/>
        <c:noMultiLvlLbl val="0"/>
      </c:catAx>
      <c:valAx>
        <c:axId val="6203263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325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Гебель!$C$3</c:f>
              <c:strCache>
                <c:ptCount val="1"/>
                <c:pt idx="0">
                  <c:v>В.А. Жуковский (1818)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Гебель!$D$3:$G$3</c:f>
              <c:numCache>
                <c:formatCode>General</c:formatCode>
                <c:ptCount val="4"/>
                <c:pt idx="0">
                  <c:v>0.91025</c:v>
                </c:pt>
                <c:pt idx="1">
                  <c:v>0.94871000000000005</c:v>
                </c:pt>
                <c:pt idx="2">
                  <c:v>0.33333000000000002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FA-4417-B759-7D8F1F292B24}"/>
            </c:ext>
          </c:extLst>
        </c:ser>
        <c:ser>
          <c:idx val="1"/>
          <c:order val="1"/>
          <c:tx>
            <c:strRef>
              <c:f>Гебель!$C$4</c:f>
              <c:strCache>
                <c:ptCount val="1"/>
                <c:pt idx="0">
                  <c:v>И.П. Гебель (1803)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Гебель!$D$4:$G$4</c:f>
              <c:numCache>
                <c:formatCode>General</c:formatCode>
                <c:ptCount val="4"/>
                <c:pt idx="0">
                  <c:v>1</c:v>
                </c:pt>
                <c:pt idx="1">
                  <c:v>0.91025</c:v>
                </c:pt>
                <c:pt idx="2">
                  <c:v>0.84614999999999996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FA-4417-B759-7D8F1F292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0326719"/>
        <c:axId val="620327135"/>
      </c:lineChart>
      <c:catAx>
        <c:axId val="62032671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327135"/>
        <c:crosses val="autoZero"/>
        <c:auto val="1"/>
        <c:lblAlgn val="ctr"/>
        <c:lblOffset val="100"/>
        <c:noMultiLvlLbl val="0"/>
      </c:catAx>
      <c:valAx>
        <c:axId val="6203271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326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47728277267954E-2"/>
          <c:y val="0.13849566165666974"/>
          <c:w val="0.90857932569903299"/>
          <c:h val="0.78305202211927571"/>
        </c:manualLayout>
      </c:layout>
      <c:lineChart>
        <c:grouping val="standard"/>
        <c:varyColors val="0"/>
        <c:ser>
          <c:idx val="0"/>
          <c:order val="0"/>
          <c:tx>
            <c:strRef>
              <c:f>[Граффик.xlsx]Гебель!$C$32</c:f>
              <c:strCache>
                <c:ptCount val="1"/>
                <c:pt idx="0">
                  <c:v>Der Wächter in der Mitternacht (1803)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[Граффик.xlsx]Гебель!$D$32:$H$32</c:f>
              <c:numCache>
                <c:formatCode>General</c:formatCode>
                <c:ptCount val="5"/>
                <c:pt idx="0">
                  <c:v>0.97087000000000001</c:v>
                </c:pt>
                <c:pt idx="1">
                  <c:v>0.93203000000000003</c:v>
                </c:pt>
                <c:pt idx="2">
                  <c:v>0.89319999999999999</c:v>
                </c:pt>
                <c:pt idx="3">
                  <c:v>0.87378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74-4BAF-8010-C95FD5CEF035}"/>
            </c:ext>
          </c:extLst>
        </c:ser>
        <c:ser>
          <c:idx val="1"/>
          <c:order val="1"/>
          <c:tx>
            <c:strRef>
              <c:f>[Граффик.xlsx]Гебель!$C$33</c:f>
              <c:strCache>
                <c:ptCount val="1"/>
                <c:pt idx="0">
                  <c:v>Die Vergänglichkeit (1801)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[Граффик.xlsx]Гебель!$D$33:$H$33</c:f>
              <c:numCache>
                <c:formatCode>General</c:formatCode>
                <c:ptCount val="5"/>
                <c:pt idx="0">
                  <c:v>0.95867000000000002</c:v>
                </c:pt>
                <c:pt idx="1">
                  <c:v>0.91735</c:v>
                </c:pt>
                <c:pt idx="2">
                  <c:v>0.93388000000000004</c:v>
                </c:pt>
                <c:pt idx="3">
                  <c:v>0.90081999999999995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74-4BAF-8010-C95FD5CEF035}"/>
            </c:ext>
          </c:extLst>
        </c:ser>
        <c:ser>
          <c:idx val="2"/>
          <c:order val="2"/>
          <c:tx>
            <c:strRef>
              <c:f>[Граффик.xlsx]Гебель!$C$34</c:f>
              <c:strCache>
                <c:ptCount val="1"/>
                <c:pt idx="0">
                  <c:v>Die Irrlichter (1803)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[Граффик.xlsx]Гебель!$D$34:$H$34</c:f>
              <c:numCache>
                <c:formatCode>General</c:formatCode>
                <c:ptCount val="5"/>
                <c:pt idx="0">
                  <c:v>0.98684000000000005</c:v>
                </c:pt>
                <c:pt idx="1">
                  <c:v>0.84209999999999996</c:v>
                </c:pt>
                <c:pt idx="2">
                  <c:v>0.94735999999999998</c:v>
                </c:pt>
                <c:pt idx="3">
                  <c:v>0.90788999999999997</c:v>
                </c:pt>
                <c:pt idx="4">
                  <c:v>0.98684000000000005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74-4BAF-8010-C95FD5CEF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100048"/>
        <c:axId val="1974206320"/>
      </c:lineChart>
      <c:catAx>
        <c:axId val="7410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4206320"/>
        <c:crosses val="autoZero"/>
        <c:auto val="1"/>
        <c:lblAlgn val="ctr"/>
        <c:lblOffset val="100"/>
        <c:noMultiLvlLbl val="0"/>
      </c:catAx>
      <c:valAx>
        <c:axId val="1974206320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0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60745175059346"/>
          <c:y val="0.71371169011119318"/>
          <c:w val="0.29338884935370763"/>
          <c:h val="0.28628830988880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[Граффик.xlsx]Гебель!$C$32</c:f>
              <c:strCache>
                <c:ptCount val="1"/>
                <c:pt idx="0">
                  <c:v>Der Wächter in der Mitternacht (1803)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[Граффик.xlsx]Гебель!$D$32:$H$32</c:f>
              <c:numCache>
                <c:formatCode>General</c:formatCode>
                <c:ptCount val="5"/>
                <c:pt idx="0">
                  <c:v>0.97087000000000001</c:v>
                </c:pt>
                <c:pt idx="1">
                  <c:v>0.93203000000000003</c:v>
                </c:pt>
                <c:pt idx="2">
                  <c:v>0.89319999999999999</c:v>
                </c:pt>
                <c:pt idx="3">
                  <c:v>0.87378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39-4D3A-9552-E7B372E35995}"/>
            </c:ext>
          </c:extLst>
        </c:ser>
        <c:ser>
          <c:idx val="1"/>
          <c:order val="1"/>
          <c:tx>
            <c:strRef>
              <c:f>[Граффик.xlsx]Гебель!$C$33</c:f>
              <c:strCache>
                <c:ptCount val="1"/>
                <c:pt idx="0">
                  <c:v>Die Vergänglichkeit (1801)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[Граффик.xlsx]Гебель!$D$33:$H$33</c:f>
              <c:numCache>
                <c:formatCode>General</c:formatCode>
                <c:ptCount val="5"/>
                <c:pt idx="0">
                  <c:v>0.95867000000000002</c:v>
                </c:pt>
                <c:pt idx="1">
                  <c:v>0.91735</c:v>
                </c:pt>
                <c:pt idx="2">
                  <c:v>0.93388000000000004</c:v>
                </c:pt>
                <c:pt idx="3">
                  <c:v>0.90081999999999995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9-4D3A-9552-E7B372E35995}"/>
            </c:ext>
          </c:extLst>
        </c:ser>
        <c:ser>
          <c:idx val="2"/>
          <c:order val="2"/>
          <c:tx>
            <c:strRef>
              <c:f>[Граффик.xlsx]Гебель!$C$34</c:f>
              <c:strCache>
                <c:ptCount val="1"/>
                <c:pt idx="0">
                  <c:v>Die Irrlichter (1803)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[Граффик.xlsx]Гебель!$D$34:$H$34</c:f>
              <c:numCache>
                <c:formatCode>General</c:formatCode>
                <c:ptCount val="5"/>
                <c:pt idx="0">
                  <c:v>0.98684000000000005</c:v>
                </c:pt>
                <c:pt idx="1">
                  <c:v>0.84209999999999996</c:v>
                </c:pt>
                <c:pt idx="2">
                  <c:v>0.94735999999999998</c:v>
                </c:pt>
                <c:pt idx="3">
                  <c:v>0.90788999999999997</c:v>
                </c:pt>
                <c:pt idx="4">
                  <c:v>0.98684000000000005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39-4D3A-9552-E7B372E35995}"/>
            </c:ext>
          </c:extLst>
        </c:ser>
        <c:ser>
          <c:idx val="3"/>
          <c:order val="3"/>
          <c:tx>
            <c:strRef>
              <c:f>[Граффик.xlsx]Гебель!$C$35</c:f>
              <c:strCache>
                <c:ptCount val="1"/>
                <c:pt idx="0">
                  <c:v>Гёте (1781)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[Граффик.xlsx]Гебель!$D$35:$H$35</c:f>
              <c:numCache>
                <c:formatCode>General</c:formatCode>
                <c:ptCount val="5"/>
                <c:pt idx="0">
                  <c:v>0.94</c:v>
                </c:pt>
                <c:pt idx="1">
                  <c:v>0.92</c:v>
                </c:pt>
                <c:pt idx="2">
                  <c:v>0.89427999999999996</c:v>
                </c:pt>
                <c:pt idx="3">
                  <c:v>0.87141999999999997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39-4D3A-9552-E7B372E35995}"/>
            </c:ext>
          </c:extLst>
        </c:ser>
        <c:ser>
          <c:idx val="4"/>
          <c:order val="4"/>
          <c:tx>
            <c:strRef>
              <c:f>[Граффик.xlsx]Гебель!$C$36</c:f>
              <c:strCache>
                <c:ptCount val="1"/>
                <c:pt idx="0">
                  <c:v>Шиллер (1895)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[Граффик.xlsx]Гебель!$D$36:$H$36</c:f>
              <c:numCache>
                <c:formatCode>General</c:formatCode>
                <c:ptCount val="5"/>
                <c:pt idx="0">
                  <c:v>0.91025</c:v>
                </c:pt>
                <c:pt idx="1">
                  <c:v>0.89102000000000003</c:v>
                </c:pt>
                <c:pt idx="2">
                  <c:v>0.83333000000000002</c:v>
                </c:pt>
                <c:pt idx="3">
                  <c:v>0.76282000000000005</c:v>
                </c:pt>
                <c:pt idx="4">
                  <c:v>0.98075999999999997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39-4D3A-9552-E7B372E35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955872"/>
        <c:axId val="84394048"/>
      </c:lineChart>
      <c:catAx>
        <c:axId val="84955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394048"/>
        <c:crosses val="autoZero"/>
        <c:auto val="1"/>
        <c:lblAlgn val="ctr"/>
        <c:lblOffset val="100"/>
        <c:noMultiLvlLbl val="0"/>
      </c:catAx>
      <c:valAx>
        <c:axId val="84394048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95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Гебель!$C$22</c:f>
              <c:strCache>
                <c:ptCount val="1"/>
                <c:pt idx="0">
                  <c:v>В.А. Жуковский (1816)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Гебель!$D$22:$H$22</c:f>
              <c:numCache>
                <c:formatCode>General</c:formatCode>
                <c:ptCount val="5"/>
                <c:pt idx="0">
                  <c:v>0.9</c:v>
                </c:pt>
                <c:pt idx="1">
                  <c:v>0.75832999999999995</c:v>
                </c:pt>
                <c:pt idx="2">
                  <c:v>0.82499999999999996</c:v>
                </c:pt>
                <c:pt idx="3">
                  <c:v>0.80832999999999999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69-4301-9392-338FB393E7BA}"/>
            </c:ext>
          </c:extLst>
        </c:ser>
        <c:ser>
          <c:idx val="1"/>
          <c:order val="1"/>
          <c:tx>
            <c:strRef>
              <c:f>Гебель!$C$23</c:f>
              <c:strCache>
                <c:ptCount val="1"/>
                <c:pt idx="0">
                  <c:v>И.П. Гебель (1801)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69-4301-9392-338FB393E7B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69-4301-9392-338FB393E7B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69-4301-9392-338FB393E7BA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69-4301-9392-338FB393E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Гебель!$D$23:$H$23</c:f>
              <c:numCache>
                <c:formatCode>General</c:formatCode>
                <c:ptCount val="5"/>
                <c:pt idx="0">
                  <c:v>0.95867000000000002</c:v>
                </c:pt>
                <c:pt idx="1">
                  <c:v>0.91735</c:v>
                </c:pt>
                <c:pt idx="2">
                  <c:v>0.93388000000000004</c:v>
                </c:pt>
                <c:pt idx="3">
                  <c:v>0.90081999999999995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169-4301-9392-338FB393E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4011472"/>
        <c:axId val="1184006896"/>
      </c:lineChart>
      <c:catAx>
        <c:axId val="1184011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4006896"/>
        <c:crosses val="autoZero"/>
        <c:auto val="1"/>
        <c:lblAlgn val="ctr"/>
        <c:lblOffset val="100"/>
        <c:noMultiLvlLbl val="0"/>
      </c:catAx>
      <c:valAx>
        <c:axId val="11840068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401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Я5!$C$11</c:f>
              <c:strCache>
                <c:ptCount val="1"/>
                <c:pt idx="0">
                  <c:v>Орлеанская дева (1818)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Я5!$D$11:$H$11</c:f>
              <c:numCache>
                <c:formatCode>General</c:formatCode>
                <c:ptCount val="5"/>
                <c:pt idx="0">
                  <c:v>0.83908000000000005</c:v>
                </c:pt>
                <c:pt idx="1">
                  <c:v>0.73673999999999995</c:v>
                </c:pt>
                <c:pt idx="2">
                  <c:v>0.92169999999999996</c:v>
                </c:pt>
                <c:pt idx="3">
                  <c:v>0.47532999999999997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61-42F5-9BA9-ECB989A7E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2630944"/>
        <c:axId val="902621792"/>
      </c:lineChart>
      <c:catAx>
        <c:axId val="9026309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2621792"/>
        <c:crosses val="autoZero"/>
        <c:auto val="1"/>
        <c:lblAlgn val="ctr"/>
        <c:lblOffset val="100"/>
        <c:noMultiLvlLbl val="0"/>
      </c:catAx>
      <c:valAx>
        <c:axId val="902621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263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Гебель!$C$22</c:f>
              <c:strCache>
                <c:ptCount val="1"/>
                <c:pt idx="0">
                  <c:v>В.А. Жуковский (1816)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Гебель!$D$22:$H$22</c:f>
              <c:numCache>
                <c:formatCode>General</c:formatCode>
                <c:ptCount val="5"/>
                <c:pt idx="0">
                  <c:v>0.9</c:v>
                </c:pt>
                <c:pt idx="1">
                  <c:v>0.75832999999999995</c:v>
                </c:pt>
                <c:pt idx="2">
                  <c:v>0.82499999999999996</c:v>
                </c:pt>
                <c:pt idx="3">
                  <c:v>0.80832999999999999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69-4301-9392-338FB393E7BA}"/>
            </c:ext>
          </c:extLst>
        </c:ser>
        <c:ser>
          <c:idx val="1"/>
          <c:order val="1"/>
          <c:tx>
            <c:strRef>
              <c:f>Гебель!$C$23</c:f>
              <c:strCache>
                <c:ptCount val="1"/>
                <c:pt idx="0">
                  <c:v>И.П. Гебель (1801)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69-4301-9392-338FB393E7B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69-4301-9392-338FB393E7B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69-4301-9392-338FB393E7BA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69-4301-9392-338FB393E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Гебель!$D$23:$H$23</c:f>
              <c:numCache>
                <c:formatCode>General</c:formatCode>
                <c:ptCount val="5"/>
                <c:pt idx="0">
                  <c:v>0.95867000000000002</c:v>
                </c:pt>
                <c:pt idx="1">
                  <c:v>0.91735</c:v>
                </c:pt>
                <c:pt idx="2">
                  <c:v>0.93388000000000004</c:v>
                </c:pt>
                <c:pt idx="3">
                  <c:v>0.90081999999999995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169-4301-9392-338FB393E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4011472"/>
        <c:axId val="1184006896"/>
      </c:lineChart>
      <c:catAx>
        <c:axId val="1184011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4006896"/>
        <c:crosses val="autoZero"/>
        <c:auto val="1"/>
        <c:lblAlgn val="ctr"/>
        <c:lblOffset val="100"/>
        <c:noMultiLvlLbl val="0"/>
      </c:catAx>
      <c:valAx>
        <c:axId val="11840068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401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E0CA3-7694-4BB7-9D53-DF05AB9F2B3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6C965-9AB5-4B17-B873-5B2DC3C55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5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Вполне возможно, что изменить мнение его побудило изучение современной английской поэзии, в которой нерифмованный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бесцезурный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пятистопный ямб утвердился как канонический метр медитативной лирики</a:t>
            </a:r>
            <a:b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и философских поэм (ред.)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Долинин</a:t>
            </a:r>
            <a:b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Пушкин и Англия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9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Недословный</a:t>
            </a:r>
            <a:r>
              <a:rPr lang="ru-RU" baseline="0" dirty="0"/>
              <a:t> перевод. Откуда образы?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ходе работы было выделено 5 </a:t>
            </a:r>
            <a:r>
              <a:rPr lang="ru-RU" baseline="0" dirty="0"/>
              <a:t>типов переводной интерпретации Жуковским текстов Гебеля. 1 – совпадение профилей ударности, включая тенденции </a:t>
            </a:r>
            <a:r>
              <a:rPr lang="ru-RU" baseline="0" dirty="0" err="1"/>
              <a:t>рамочности</a:t>
            </a:r>
            <a:r>
              <a:rPr lang="ru-RU" baseline="0" dirty="0"/>
              <a:t>/альтернации и </a:t>
            </a:r>
            <a:r>
              <a:rPr lang="ru-RU" baseline="0" dirty="0" err="1"/>
              <a:t>полноударноть</a:t>
            </a:r>
            <a:r>
              <a:rPr lang="ru-RU" baseline="0" dirty="0"/>
              <a:t>, 2 – заимствование образов и мотивов из текста А в текст Б через ритмико-семантические отсылки, 3 – ритмические перевёртыши (</a:t>
            </a:r>
            <a:r>
              <a:rPr lang="ru-RU" baseline="0" dirty="0" err="1"/>
              <a:t>отзеркаливание</a:t>
            </a:r>
            <a:r>
              <a:rPr lang="ru-RU" baseline="0" dirty="0"/>
              <a:t> форм) и сохранение одной формы на большом отрезке текста, 4 – свободный от ритмических границ перевод, сделанный с учётом размера, 5 – перевод ямба гекзаметром.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5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4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1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0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8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0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4BFB6-116E-4052-8BDF-99BD6ED9C64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0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B3468-9EE7-43AD-8002-66D43BFBE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157" y="1419952"/>
            <a:ext cx="10352926" cy="1846780"/>
          </a:xfrm>
        </p:spPr>
        <p:txBody>
          <a:bodyPr>
            <a:noAutofit/>
          </a:bodyPr>
          <a:lstStyle/>
          <a:p>
            <a:r>
              <a:rPr lang="ru-RU" sz="4400" dirty="0"/>
              <a:t>Алеманнские ямбы И. П. Гебеля в переводах В. А. Жуковского: применение методов компьютерного анализа*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29E1FC-E058-4540-BC29-C6B297186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083" y="4311855"/>
            <a:ext cx="9144000" cy="1655762"/>
          </a:xfrm>
        </p:spPr>
        <p:txBody>
          <a:bodyPr/>
          <a:lstStyle/>
          <a:p>
            <a:pPr algn="r"/>
            <a:r>
              <a:rPr lang="ru-RU" dirty="0"/>
              <a:t>Выполнила Д.Ю. Романова</a:t>
            </a:r>
            <a:br>
              <a:rPr lang="ru-RU" dirty="0"/>
            </a:br>
            <a:r>
              <a:rPr lang="ru-RU" dirty="0"/>
              <a:t>Руководитель проф. Е. В. </a:t>
            </a:r>
            <a:r>
              <a:rPr lang="ru-RU" dirty="0" err="1"/>
              <a:t>Казарцев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E635D-28C6-40F7-8AF9-73B369592652}"/>
              </a:ext>
            </a:extLst>
          </p:cNvPr>
          <p:cNvSpPr txBox="1"/>
          <p:nvPr/>
        </p:nvSpPr>
        <p:spPr>
          <a:xfrm>
            <a:off x="5527497" y="6328881"/>
            <a:ext cx="381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Москва,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67AD1-424F-4DDC-BD5A-9A51D6229FF8}"/>
              </a:ext>
            </a:extLst>
          </p:cNvPr>
          <p:cNvSpPr txBox="1"/>
          <p:nvPr/>
        </p:nvSpPr>
        <p:spPr>
          <a:xfrm>
            <a:off x="1130157" y="369870"/>
            <a:ext cx="1015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Международная научная конференция «Сравнительная и когнитивная метрика и ритмика» </a:t>
            </a:r>
          </a:p>
          <a:p>
            <a:pPr algn="ctr"/>
            <a:r>
              <a:rPr lang="ru-RU" dirty="0"/>
              <a:t>памяти проф. М. А. </a:t>
            </a:r>
            <a:r>
              <a:rPr lang="ru-RU" dirty="0" err="1"/>
              <a:t>Краснопёровой</a:t>
            </a:r>
            <a:r>
              <a:rPr lang="ru-R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C0FA3-55A3-4FFF-A955-7DB37B18523F}"/>
              </a:ext>
            </a:extLst>
          </p:cNvPr>
          <p:cNvSpPr txBox="1"/>
          <p:nvPr/>
        </p:nvSpPr>
        <p:spPr>
          <a:xfrm>
            <a:off x="595901" y="3616503"/>
            <a:ext cx="1137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*Презентация подготовлена по результатам проектного исследования в рамках деятельности научно-учебной группы «Когнитивная и лингвистическая поэтика» Национального исследовательского университета «Высшая школа экономики»</a:t>
            </a:r>
          </a:p>
        </p:txBody>
      </p:sp>
    </p:spTree>
    <p:extLst>
      <p:ext uri="{BB962C8B-B14F-4D97-AF65-F5344CB8AC3E}">
        <p14:creationId xmlns:p14="http://schemas.microsoft.com/office/powerpoint/2010/main" val="346762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F928B-A6E7-4B93-A8B4-969298EC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Русский пятистопный ямб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DB7B4D-3CCA-46C6-A6CA-62CA65E384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0445"/>
            <a:ext cx="5284849" cy="362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9C7ED5B-9450-427A-B595-806BE7838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01" y="521976"/>
            <a:ext cx="4674405" cy="62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6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4F3CE5-7B00-44C0-8BFE-4E5DA6B2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Die </a:t>
            </a:r>
            <a:r>
              <a:rPr lang="en-US" dirty="0" err="1"/>
              <a:t>Verg</a:t>
            </a:r>
            <a:r>
              <a:rPr lang="de-DE" dirty="0" err="1"/>
              <a:t>änglichkeit</a:t>
            </a:r>
            <a:r>
              <a:rPr lang="ru-RU" dirty="0"/>
              <a:t>/Тленность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88BD66-1A22-4ADB-BBA7-A527AA887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6426" y="1825625"/>
            <a:ext cx="48494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</a:rPr>
              <a:t>Количество построчно совпадающих форм: </a:t>
            </a:r>
            <a:r>
              <a:rPr lang="en-US" sz="2000" dirty="0">
                <a:latin typeface="+mj-lt"/>
              </a:rPr>
              <a:t>36</a:t>
            </a:r>
            <a:r>
              <a:rPr lang="ru-RU" sz="2000" dirty="0">
                <a:latin typeface="+mj-lt"/>
              </a:rPr>
              <a:t> стихов (3</a:t>
            </a:r>
            <a:r>
              <a:rPr lang="en-US" sz="2000" dirty="0">
                <a:latin typeface="+mj-lt"/>
              </a:rPr>
              <a:t>0</a:t>
            </a:r>
            <a:r>
              <a:rPr lang="ru-RU" sz="2000" dirty="0">
                <a:latin typeface="+mj-lt"/>
              </a:rPr>
              <a:t>%)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  <a:p>
            <a:pPr marL="0" indent="0">
              <a:buNone/>
            </a:pPr>
            <a:r>
              <a:rPr lang="ru-RU" sz="2000" b="0" i="0" dirty="0" err="1">
                <a:solidFill>
                  <a:srgbClr val="222222"/>
                </a:solidFill>
                <a:effectLst/>
                <a:latin typeface="+mj-lt"/>
              </a:rPr>
              <a:t>Полноударность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Форма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 1 - 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34 стиха (28%)</a:t>
            </a:r>
          </a:p>
          <a:p>
            <a:pPr marL="0" indent="0">
              <a:buNone/>
            </a:pPr>
            <a:endParaRPr lang="de-DE" sz="2000" b="0" i="0" dirty="0">
              <a:solidFill>
                <a:srgbClr val="222222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ru-RU" sz="2000" b="0" i="0" dirty="0" err="1">
                <a:solidFill>
                  <a:srgbClr val="222222"/>
                </a:solidFill>
                <a:effectLst/>
                <a:latin typeface="+mj-lt"/>
              </a:rPr>
              <a:t>Неполноударные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 формы: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Всего - 2 (1,6%)</a:t>
            </a:r>
          </a:p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Форма 3 - 1</a:t>
            </a:r>
          </a:p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Форма 5 - 1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76F4C33D-FB8A-40AF-939F-46B622D426D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18497" y="1825625"/>
          <a:ext cx="6678201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81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8561B-039D-4228-8C65-B89827D6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Переводы с немецкого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4FB6C4-0F20-4F20-BDAF-5434A824C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0BD8D54-EC9F-49E7-8DCC-63F79EF73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427653"/>
              </p:ext>
            </p:extLst>
          </p:nvPr>
        </p:nvGraphicFramePr>
        <p:xfrm>
          <a:off x="1559958" y="1166706"/>
          <a:ext cx="9320374" cy="546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40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4F3CE5-7B00-44C0-8BFE-4E5DA6B2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Die </a:t>
            </a:r>
            <a:r>
              <a:rPr lang="en-US" dirty="0" err="1"/>
              <a:t>Verg</a:t>
            </a:r>
            <a:r>
              <a:rPr lang="de-DE" dirty="0" err="1"/>
              <a:t>änglichkeit</a:t>
            </a:r>
            <a:r>
              <a:rPr lang="ru-RU" dirty="0"/>
              <a:t>/Тленность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88BD66-1A22-4ADB-BBA7-A527AA887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6426" y="1825625"/>
            <a:ext cx="48494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</a:rPr>
              <a:t>Количество построчно совпадающих форм: </a:t>
            </a:r>
            <a:r>
              <a:rPr lang="en-US" sz="2000" dirty="0">
                <a:latin typeface="+mj-lt"/>
              </a:rPr>
              <a:t>36</a:t>
            </a:r>
            <a:r>
              <a:rPr lang="ru-RU" sz="2000" dirty="0">
                <a:latin typeface="+mj-lt"/>
              </a:rPr>
              <a:t> стихов (3</a:t>
            </a:r>
            <a:r>
              <a:rPr lang="en-US" sz="2000" dirty="0">
                <a:latin typeface="+mj-lt"/>
              </a:rPr>
              <a:t>0</a:t>
            </a:r>
            <a:r>
              <a:rPr lang="ru-RU" sz="2000" dirty="0">
                <a:latin typeface="+mj-lt"/>
              </a:rPr>
              <a:t>%)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  <a:p>
            <a:pPr marL="0" indent="0">
              <a:buNone/>
            </a:pPr>
            <a:r>
              <a:rPr lang="ru-RU" sz="2000" b="0" i="0" dirty="0" err="1">
                <a:solidFill>
                  <a:srgbClr val="222222"/>
                </a:solidFill>
                <a:effectLst/>
                <a:latin typeface="+mj-lt"/>
              </a:rPr>
              <a:t>Полноударность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Форма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 1 - 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34 стиха (28%)</a:t>
            </a:r>
          </a:p>
          <a:p>
            <a:pPr marL="0" indent="0">
              <a:buNone/>
            </a:pPr>
            <a:endParaRPr lang="de-DE" sz="2000" b="0" i="0" dirty="0">
              <a:solidFill>
                <a:srgbClr val="222222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ru-RU" sz="2000" b="0" i="0" dirty="0" err="1">
                <a:solidFill>
                  <a:srgbClr val="222222"/>
                </a:solidFill>
                <a:effectLst/>
                <a:latin typeface="+mj-lt"/>
              </a:rPr>
              <a:t>Неполноударные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 формы: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Всего - 2 (1,6%)</a:t>
            </a:r>
          </a:p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Форма 3 - 1</a:t>
            </a:r>
          </a:p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+mj-lt"/>
              </a:rPr>
              <a:t>Форма 5 - 1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76F4C33D-FB8A-40AF-939F-46B622D426D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18497" y="1825625"/>
          <a:ext cx="6678201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63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589CA56-05C4-4C26-9807-EC3E07AC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Цезура в Я5 В.А. Жуковского</a:t>
            </a:r>
          </a:p>
        </p:txBody>
      </p:sp>
      <p:pic>
        <p:nvPicPr>
          <p:cNvPr id="12" name="Объект 11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89219D3-EF4D-4B14-BEDD-A90745CCF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964"/>
            <a:ext cx="7934150" cy="5120911"/>
          </a:xfrm>
        </p:spPr>
      </p:pic>
    </p:spTree>
    <p:extLst>
      <p:ext uri="{BB962C8B-B14F-4D97-AF65-F5344CB8AC3E}">
        <p14:creationId xmlns:p14="http://schemas.microsoft.com/office/powerpoint/2010/main" val="39691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FEFF2A9-B2C1-46AA-B604-8ECF8D90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А.С. Пушкин. Пародия на «Тленность»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3B69B9-1475-4C0F-8BB3-BA3F9971A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Послушай, дедушка, мне каждый раз,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Когда взгляну на этот замок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Ретлер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,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Приходит мысль, что, если это проза,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Да и дурная?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 (1818)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28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CBF95-287B-4E31-BAE7-ABEC30AA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Белый Я5 в «Борисе Годунове»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C3B8D-6CFA-48F9-95D7-72E2E274E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В 1804–1805 гг. над пьесой «</a:t>
            </a:r>
            <a:r>
              <a:rPr lang="ru-RU" dirty="0" err="1"/>
              <a:t>Деметриус</a:t>
            </a:r>
            <a:r>
              <a:rPr lang="ru-RU" dirty="0"/>
              <a:t>» («</a:t>
            </a:r>
            <a:r>
              <a:rPr lang="ru-RU" dirty="0" err="1"/>
              <a:t>Demetrius</a:t>
            </a:r>
            <a:r>
              <a:rPr lang="ru-RU" dirty="0"/>
              <a:t>») работал Ф. Шиллер (</a:t>
            </a:r>
            <a:r>
              <a:rPr lang="ru-RU" dirty="0" err="1"/>
              <a:t>Schiller</a:t>
            </a:r>
            <a:r>
              <a:rPr lang="ru-RU" dirty="0"/>
              <a:t>), который в поисках источников пользовался помощью своего родственника </a:t>
            </a:r>
            <a:r>
              <a:rPr lang="ru-RU" dirty="0" err="1"/>
              <a:t>Вольцогена,находившегося</a:t>
            </a:r>
            <a:r>
              <a:rPr lang="ru-RU" dirty="0"/>
              <a:t> тогда в Петербурге и дружившего с Карамзиным (см.: Алексеев 1987: 386).Пьеса осталась </a:t>
            </a:r>
            <a:r>
              <a:rPr lang="ru-RU" dirty="0" err="1"/>
              <a:t>недописанной,но</a:t>
            </a:r>
            <a:r>
              <a:rPr lang="ru-RU" dirty="0"/>
              <a:t> после публикации фрагментов и планов в 1815 г. привлекла внимание европейской </a:t>
            </a:r>
            <a:r>
              <a:rPr lang="ru-RU" dirty="0" err="1"/>
              <a:t>критики.Ее</a:t>
            </a:r>
            <a:r>
              <a:rPr lang="ru-RU" dirty="0"/>
              <a:t> знал </a:t>
            </a:r>
            <a:r>
              <a:rPr lang="ru-RU" dirty="0" err="1"/>
              <a:t>В.А.Жуковский,который</a:t>
            </a:r>
            <a:r>
              <a:rPr lang="ru-RU" dirty="0"/>
              <a:t> еще в начале 1817 </a:t>
            </a:r>
            <a:r>
              <a:rPr lang="ru-RU" dirty="0" err="1"/>
              <a:t>г.писал</a:t>
            </a:r>
            <a:r>
              <a:rPr lang="ru-RU" dirty="0"/>
              <a:t> </a:t>
            </a:r>
            <a:r>
              <a:rPr lang="ru-RU" dirty="0" err="1"/>
              <a:t>Д.В.Дашкову,что</a:t>
            </a:r>
            <a:r>
              <a:rPr lang="ru-RU" dirty="0"/>
              <a:t> собирается переводить «</a:t>
            </a:r>
            <a:r>
              <a:rPr lang="ru-RU" dirty="0" err="1"/>
              <a:t>Деметриуса</a:t>
            </a:r>
            <a:r>
              <a:rPr lang="ru-RU" dirty="0"/>
              <a:t>» </a:t>
            </a:r>
            <a:r>
              <a:rPr lang="ru-RU" b="1" dirty="0"/>
              <a:t>«теми же стихами, как и в </a:t>
            </a:r>
            <a:r>
              <a:rPr lang="ru-RU" b="1" dirty="0" err="1"/>
              <a:t>оригинале,ямбами</a:t>
            </a:r>
            <a:r>
              <a:rPr lang="ru-RU" b="1" dirty="0"/>
              <a:t> без рифм» </a:t>
            </a:r>
            <a:r>
              <a:rPr lang="ru-RU" dirty="0"/>
              <a:t>(Жуковский 1878:442).Исследователи неоднократно указывали на некоторые типологические параллели между «</a:t>
            </a:r>
            <a:r>
              <a:rPr lang="ru-RU" dirty="0" err="1"/>
              <a:t>Деметриусом</a:t>
            </a:r>
            <a:r>
              <a:rPr lang="ru-RU" dirty="0"/>
              <a:t>» и «Борисом Годуновым», особенно в концепции отношений Бориса Годунова и Димитрия (см.: Чебышев 1898: 49–95; Лукьяненко 1904: 31–32; Розов 1908: 62–72; </a:t>
            </a:r>
            <a:r>
              <a:rPr lang="ru-RU" dirty="0" err="1"/>
              <a:t>Brody</a:t>
            </a:r>
            <a:r>
              <a:rPr lang="ru-RU" dirty="0"/>
              <a:t> 1973: 241–294 [см. также рецензию Т. А. Коротких на последнюю работу: РЖ. 1975: 204–209]; </a:t>
            </a:r>
            <a:r>
              <a:rPr lang="ru-RU" dirty="0" err="1"/>
              <a:t>Danilevskij</a:t>
            </a:r>
            <a:r>
              <a:rPr lang="ru-RU" dirty="0"/>
              <a:t> 1998: 174–176; Берковский 2002: 422–424).Однако попытки на этом основании предположить знакомство Пушкина с пьесой Шиллера (см.: Розов 1908: 62–72; </a:t>
            </a:r>
            <a:r>
              <a:rPr lang="ru-RU" dirty="0" err="1"/>
              <a:t>Dunning</a:t>
            </a:r>
            <a:r>
              <a:rPr lang="ru-RU" dirty="0"/>
              <a:t> 2005) следует признать безосновательными: </a:t>
            </a:r>
            <a:r>
              <a:rPr lang="ru-RU" b="1" dirty="0" err="1"/>
              <a:t>Пушкин</a:t>
            </a:r>
            <a:r>
              <a:rPr lang="ru-RU" dirty="0" err="1"/>
              <a:t>,как</a:t>
            </a:r>
            <a:r>
              <a:rPr lang="ru-RU" dirty="0"/>
              <a:t> писал </a:t>
            </a:r>
            <a:r>
              <a:rPr lang="ru-RU" dirty="0" err="1"/>
              <a:t>М.П.Алексеев,мог</a:t>
            </a:r>
            <a:r>
              <a:rPr lang="ru-RU" dirty="0"/>
              <a:t> знать о ней </a:t>
            </a:r>
            <a:r>
              <a:rPr lang="ru-RU" b="1" dirty="0"/>
              <a:t>«только понаслышке, скорее всего от В. А. Жуковского» </a:t>
            </a:r>
            <a:r>
              <a:rPr lang="ru-RU" dirty="0"/>
              <a:t>(Алексеев 1987: 397), а параллели легко объясняются общностью исторического материала и источников.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73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18" y="365125"/>
            <a:ext cx="11369964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Der W</a:t>
            </a:r>
            <a:r>
              <a:rPr lang="de-DE" sz="3200" dirty="0" err="1">
                <a:solidFill>
                  <a:schemeClr val="accent5">
                    <a:lumMod val="50000"/>
                  </a:schemeClr>
                </a:solidFill>
              </a:rPr>
              <a:t>ächter</a:t>
            </a:r>
            <a:r>
              <a:rPr lang="de-DE" sz="3200" dirty="0">
                <a:solidFill>
                  <a:schemeClr val="accent5">
                    <a:lumMod val="50000"/>
                  </a:schemeClr>
                </a:solidFill>
              </a:rPr>
              <a:t> in der Mitternacht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/Деревенский сторож в полночь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071599"/>
              </p:ext>
            </p:extLst>
          </p:nvPr>
        </p:nvGraphicFramePr>
        <p:xfrm>
          <a:off x="838200" y="1825625"/>
          <a:ext cx="730827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6473" y="1893454"/>
            <a:ext cx="39716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Der W</a:t>
            </a:r>
            <a:r>
              <a:rPr lang="de-DE" u="sng" dirty="0" err="1"/>
              <a:t>ächter</a:t>
            </a:r>
            <a:r>
              <a:rPr lang="de-DE" u="sng" dirty="0"/>
              <a:t> in der Mitternacht</a:t>
            </a:r>
            <a:endParaRPr lang="ru-RU" u="sng" dirty="0"/>
          </a:p>
          <a:p>
            <a:r>
              <a:rPr lang="ru-RU" dirty="0" err="1"/>
              <a:t>Полноударность</a:t>
            </a:r>
            <a:r>
              <a:rPr lang="ru-RU" dirty="0"/>
              <a:t>: 67%</a:t>
            </a:r>
          </a:p>
          <a:p>
            <a:r>
              <a:rPr lang="ru-RU" dirty="0"/>
              <a:t>Форма 5: 12%</a:t>
            </a:r>
          </a:p>
          <a:p>
            <a:endParaRPr lang="ru-RU" dirty="0"/>
          </a:p>
          <a:p>
            <a:r>
              <a:rPr lang="ru-RU" u="sng" dirty="0"/>
              <a:t>Деревенский сторож в полночь</a:t>
            </a:r>
          </a:p>
          <a:p>
            <a:r>
              <a:rPr lang="ru-RU" dirty="0" err="1"/>
              <a:t>Полноударность</a:t>
            </a:r>
            <a:r>
              <a:rPr lang="ru-RU" dirty="0"/>
              <a:t>: 15%</a:t>
            </a:r>
          </a:p>
          <a:p>
            <a:r>
              <a:rPr lang="ru-RU" dirty="0"/>
              <a:t>Форма 5: 23%</a:t>
            </a:r>
          </a:p>
          <a:p>
            <a:r>
              <a:rPr lang="ru-RU" dirty="0"/>
              <a:t>Форма 10: 16%</a:t>
            </a:r>
          </a:p>
          <a:p>
            <a:endParaRPr lang="ru-RU" dirty="0"/>
          </a:p>
          <a:p>
            <a:r>
              <a:rPr lang="ru-RU" dirty="0"/>
              <a:t>Построчно совпадающие формы: 15%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14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Вставные фрагменты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4800" y="1366982"/>
            <a:ext cx="5715000" cy="480998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200" dirty="0"/>
              <a:t>„Lo&lt;set,| </a:t>
            </a:r>
            <a:r>
              <a:rPr lang="en-US" sz="1200" dirty="0" err="1"/>
              <a:t>wa</a:t>
            </a:r>
            <a:r>
              <a:rPr lang="en-US" sz="1200" dirty="0"/>
              <a:t>&lt;s| </a:t>
            </a:r>
            <a:r>
              <a:rPr lang="en-US" sz="1200" dirty="0" err="1"/>
              <a:t>i</a:t>
            </a:r>
            <a:r>
              <a:rPr lang="en-US" sz="1200" dirty="0"/>
              <a:t> [</a:t>
            </a:r>
            <a:r>
              <a:rPr lang="en-US" sz="1200" dirty="0" err="1"/>
              <a:t>eu</a:t>
            </a:r>
            <a:r>
              <a:rPr lang="en-US" sz="1200" dirty="0"/>
              <a:t>]&lt;</a:t>
            </a:r>
            <a:r>
              <a:rPr lang="en-US" sz="1200" dirty="0" err="1"/>
              <a:t>ch</a:t>
            </a:r>
            <a:r>
              <a:rPr lang="en-US" sz="1200" dirty="0"/>
              <a:t>| will </a:t>
            </a:r>
            <a:r>
              <a:rPr lang="en-US" sz="1200" dirty="0" err="1"/>
              <a:t>sa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!|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\-\-\-\-</a:t>
            </a:r>
          </a:p>
          <a:p>
            <a:pPr marL="0" indent="0">
              <a:buNone/>
            </a:pPr>
            <a:r>
              <a:rPr lang="en-US" sz="1200" dirty="0" err="1"/>
              <a:t>D’Glo</a:t>
            </a:r>
            <a:r>
              <a:rPr lang="en-US" sz="1200" dirty="0"/>
              <a:t>&lt;</a:t>
            </a:r>
            <a:r>
              <a:rPr lang="en-US" sz="1200" dirty="0" err="1"/>
              <a:t>cke</a:t>
            </a:r>
            <a:r>
              <a:rPr lang="en-US" sz="1200" dirty="0"/>
              <a:t>| he&lt;t</a:t>
            </a:r>
            <a:r>
              <a:rPr lang="en-US" sz="1200" b="1" dirty="0"/>
              <a:t>| </a:t>
            </a:r>
            <a:r>
              <a:rPr lang="en-US" sz="1200" b="1" dirty="0" err="1"/>
              <a:t>zwö</a:t>
            </a:r>
            <a:r>
              <a:rPr lang="en-US" sz="1200" b="1" dirty="0"/>
              <a:t>&lt;</a:t>
            </a:r>
            <a:r>
              <a:rPr lang="en-US" sz="1200" b="1" dirty="0" err="1"/>
              <a:t>lfi</a:t>
            </a:r>
            <a:r>
              <a:rPr lang="en-US" sz="1200" b="1" dirty="0"/>
              <a:t>| </a:t>
            </a:r>
            <a:r>
              <a:rPr lang="en-US" sz="1200" dirty="0" err="1"/>
              <a:t>gschla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.|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\-\\-\-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de-DE" sz="1200" dirty="0"/>
              <a:t>Und </a:t>
            </a:r>
            <a:r>
              <a:rPr lang="de-DE" sz="1200" dirty="0" err="1"/>
              <a:t>d’Ste</a:t>
            </a:r>
            <a:r>
              <a:rPr lang="de-DE" sz="1200" dirty="0"/>
              <a:t>&lt;</a:t>
            </a:r>
            <a:r>
              <a:rPr lang="de-DE" sz="1200" dirty="0" err="1"/>
              <a:t>rnli</a:t>
            </a:r>
            <a:r>
              <a:rPr lang="de-DE" sz="1200" dirty="0"/>
              <a:t>| </a:t>
            </a:r>
            <a:r>
              <a:rPr lang="de-DE" sz="1200" dirty="0" err="1"/>
              <a:t>schi</a:t>
            </a:r>
            <a:r>
              <a:rPr lang="de-DE" sz="1200" dirty="0"/>
              <a:t>&lt;ne| </a:t>
            </a:r>
            <a:r>
              <a:rPr lang="de-DE" sz="1200" dirty="0" err="1"/>
              <a:t>no</a:t>
            </a:r>
            <a:r>
              <a:rPr lang="de-DE" sz="1200" dirty="0"/>
              <a:t>&lt;| so </a:t>
            </a:r>
            <a:r>
              <a:rPr lang="de-DE" sz="1200" dirty="0" err="1"/>
              <a:t>fro</a:t>
            </a:r>
            <a:r>
              <a:rPr lang="de-DE" sz="1200" dirty="0"/>
              <a:t>&lt;h,|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de-DE" sz="1200" dirty="0"/>
              <a:t>und u&lt;s| der H[ei]&lt;</a:t>
            </a:r>
            <a:r>
              <a:rPr lang="de-DE" sz="1200" dirty="0" err="1"/>
              <a:t>meth</a:t>
            </a:r>
            <a:r>
              <a:rPr lang="de-DE" sz="1200" dirty="0"/>
              <a:t>| </a:t>
            </a:r>
            <a:r>
              <a:rPr lang="de-DE" sz="1200" dirty="0" err="1"/>
              <a:t>schi</a:t>
            </a:r>
            <a:r>
              <a:rPr lang="de-DE" sz="1200" dirty="0"/>
              <a:t>&lt;</a:t>
            </a:r>
            <a:r>
              <a:rPr lang="de-DE" sz="1200" dirty="0" err="1"/>
              <a:t>mmerts</a:t>
            </a:r>
            <a:r>
              <a:rPr lang="de-DE" sz="1200" dirty="0"/>
              <a:t>| so&lt;;|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de-DE" sz="1200" dirty="0"/>
              <a:t>und ’s i&lt;</a:t>
            </a:r>
            <a:r>
              <a:rPr lang="de-DE" sz="1200" dirty="0" err="1"/>
              <a:t>sch</a:t>
            </a:r>
            <a:r>
              <a:rPr lang="de-DE" sz="1200" dirty="0"/>
              <a:t>| </a:t>
            </a:r>
            <a:r>
              <a:rPr lang="de-DE" sz="1200" dirty="0" err="1"/>
              <a:t>no</a:t>
            </a:r>
            <a:r>
              <a:rPr lang="de-DE" sz="1200" dirty="0"/>
              <a:t> um e </a:t>
            </a:r>
            <a:r>
              <a:rPr lang="de-DE" sz="1200" dirty="0" err="1"/>
              <a:t>chl</a:t>
            </a:r>
            <a:r>
              <a:rPr lang="de-DE" sz="1200" dirty="0"/>
              <a:t>[ei]&lt;</a:t>
            </a:r>
            <a:r>
              <a:rPr lang="de-DE" sz="1200" dirty="0" err="1"/>
              <a:t>ni</a:t>
            </a:r>
            <a:r>
              <a:rPr lang="de-DE" sz="1200" dirty="0"/>
              <a:t>| </a:t>
            </a:r>
            <a:r>
              <a:rPr lang="de-DE" sz="1200" dirty="0" err="1"/>
              <a:t>Zi</a:t>
            </a:r>
            <a:r>
              <a:rPr lang="de-DE" sz="1200" dirty="0"/>
              <a:t>&lt;t,|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-\---\-\</a:t>
            </a:r>
          </a:p>
          <a:p>
            <a:pPr marL="0" indent="0">
              <a:buNone/>
            </a:pPr>
            <a:r>
              <a:rPr lang="de-DE" sz="1200" dirty="0"/>
              <a:t>Vom Chi&lt;</a:t>
            </a:r>
            <a:r>
              <a:rPr lang="de-DE" sz="1200" dirty="0" err="1"/>
              <a:t>lchho</a:t>
            </a:r>
            <a:r>
              <a:rPr lang="de-DE" sz="1200" dirty="0"/>
              <a:t>&lt;‘f| s[ei]&lt;</a:t>
            </a:r>
            <a:r>
              <a:rPr lang="de-DE" sz="1200" dirty="0" err="1"/>
              <a:t>gs</a:t>
            </a:r>
            <a:r>
              <a:rPr lang="de-DE" sz="1200" dirty="0"/>
              <a:t>| </a:t>
            </a:r>
            <a:r>
              <a:rPr lang="de-DE" sz="1200" dirty="0" err="1"/>
              <a:t>gwi</a:t>
            </a:r>
            <a:r>
              <a:rPr lang="de-DE" sz="1200" dirty="0"/>
              <a:t>&lt;ß| </a:t>
            </a:r>
            <a:r>
              <a:rPr lang="de-DE" sz="1200" dirty="0" err="1"/>
              <a:t>nü</a:t>
            </a:r>
            <a:r>
              <a:rPr lang="de-DE" sz="1200" dirty="0"/>
              <a:t>&lt;</a:t>
            </a:r>
            <a:r>
              <a:rPr lang="de-DE" sz="1200" dirty="0" err="1"/>
              <a:t>mme</a:t>
            </a:r>
            <a:r>
              <a:rPr lang="de-DE" sz="1200" dirty="0"/>
              <a:t>| w[ii]&lt;t.“|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-\\\\\-\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По&lt;</a:t>
            </a:r>
            <a:r>
              <a:rPr lang="ru-RU" sz="1200" dirty="0" err="1"/>
              <a:t>лночь</a:t>
            </a:r>
            <a:r>
              <a:rPr lang="ru-RU" sz="1200" dirty="0"/>
              <a:t>| би&lt;</a:t>
            </a:r>
            <a:r>
              <a:rPr lang="ru-RU" sz="1200" dirty="0" err="1"/>
              <a:t>ло</a:t>
            </a:r>
            <a:r>
              <a:rPr lang="ru-RU" sz="1200" dirty="0"/>
              <a:t>;| в до&lt;</a:t>
            </a:r>
            <a:r>
              <a:rPr lang="ru-RU" sz="1200" dirty="0" err="1"/>
              <a:t>брый</a:t>
            </a:r>
            <a:r>
              <a:rPr lang="ru-RU" sz="1200" dirty="0"/>
              <a:t>| </a:t>
            </a:r>
            <a:r>
              <a:rPr lang="ru-RU" sz="1200" dirty="0" err="1"/>
              <a:t>ча</a:t>
            </a:r>
            <a:r>
              <a:rPr lang="ru-RU" sz="1200" dirty="0"/>
              <a:t>&lt;с!|</a:t>
            </a:r>
          </a:p>
          <a:p>
            <a:pPr marL="0" indent="0">
              <a:buNone/>
            </a:pPr>
            <a:r>
              <a:rPr lang="ru-RU" sz="1400" dirty="0"/>
              <a:t>\-\-\-\</a:t>
            </a:r>
          </a:p>
          <a:p>
            <a:pPr marL="0" indent="0">
              <a:buNone/>
            </a:pPr>
            <a:r>
              <a:rPr lang="ru-RU" sz="1200" dirty="0"/>
              <a:t>Спи&lt;те,| </a:t>
            </a:r>
            <a:r>
              <a:rPr lang="ru-RU" sz="1200" dirty="0" err="1"/>
              <a:t>Бо</a:t>
            </a:r>
            <a:r>
              <a:rPr lang="ru-RU" sz="1200" dirty="0"/>
              <a:t>&lt;г| не спи&lt;т| за на&lt;с!|</a:t>
            </a:r>
          </a:p>
          <a:p>
            <a:pPr marL="0" indent="0">
              <a:buNone/>
            </a:pPr>
            <a:r>
              <a:rPr lang="ru-RU" sz="1400" dirty="0"/>
              <a:t>\-\-\-\</a:t>
            </a:r>
          </a:p>
          <a:p>
            <a:pPr marL="0" indent="0">
              <a:buNone/>
            </a:pPr>
            <a:r>
              <a:rPr lang="ru-RU" sz="1200" dirty="0"/>
              <a:t> </a:t>
            </a:r>
          </a:p>
          <a:p>
            <a:pPr marL="0" indent="0">
              <a:buNone/>
            </a:pPr>
            <a:r>
              <a:rPr lang="ru-RU" sz="1200" dirty="0"/>
              <a:t>Сия&lt;ют| </a:t>
            </a:r>
            <a:r>
              <a:rPr lang="ru-RU" sz="1200" dirty="0" err="1"/>
              <a:t>зве</a:t>
            </a:r>
            <a:r>
              <a:rPr lang="ru-RU" sz="1200" dirty="0"/>
              <a:t>&lt;</a:t>
            </a:r>
            <a:r>
              <a:rPr lang="ru-RU" sz="1200" dirty="0" err="1"/>
              <a:t>зды</a:t>
            </a:r>
            <a:r>
              <a:rPr lang="ru-RU" sz="1200" dirty="0"/>
              <a:t>| с вышины&lt;,|</a:t>
            </a:r>
            <a:br>
              <a:rPr lang="ru-RU" sz="1200" dirty="0"/>
            </a:br>
            <a:r>
              <a:rPr lang="ru-RU" sz="1400" dirty="0"/>
              <a:t>-\-\---\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То </a:t>
            </a:r>
            <a:r>
              <a:rPr lang="ru-RU" sz="1200" dirty="0" err="1"/>
              <a:t>све</a:t>
            </a:r>
            <a:r>
              <a:rPr lang="ru-RU" sz="1200" dirty="0"/>
              <a:t>&lt;т| роди&lt;мой| стороны&lt;:|</a:t>
            </a:r>
            <a:br>
              <a:rPr lang="ru-RU" sz="1200" dirty="0"/>
            </a:br>
            <a:r>
              <a:rPr lang="ru-RU" sz="1400" dirty="0"/>
              <a:t>-\-\---\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Туда&lt;| через моги&lt;</a:t>
            </a:r>
            <a:r>
              <a:rPr lang="ru-RU" sz="1200" dirty="0" err="1"/>
              <a:t>лу</a:t>
            </a:r>
            <a:r>
              <a:rPr lang="ru-RU" sz="1200" dirty="0"/>
              <a:t>| </a:t>
            </a:r>
            <a:r>
              <a:rPr lang="ru-RU" sz="1200" dirty="0" err="1"/>
              <a:t>пу</a:t>
            </a:r>
            <a:r>
              <a:rPr lang="ru-RU" sz="1200" dirty="0"/>
              <a:t>&lt;</a:t>
            </a:r>
            <a:r>
              <a:rPr lang="ru-RU" sz="1200" dirty="0" err="1"/>
              <a:t>ть</a:t>
            </a:r>
            <a:r>
              <a:rPr lang="ru-RU" sz="1200" dirty="0"/>
              <a:t>;|</a:t>
            </a:r>
            <a:br>
              <a:rPr lang="ru-RU" sz="1200" dirty="0"/>
            </a:br>
            <a:r>
              <a:rPr lang="ru-RU" sz="1400" dirty="0"/>
              <a:t>-\---\-\</a:t>
            </a:r>
          </a:p>
          <a:p>
            <a:pPr marL="0" indent="0">
              <a:buNone/>
            </a:pPr>
            <a:r>
              <a:rPr lang="ru-RU" sz="1200" dirty="0"/>
              <a:t>В моги&lt;</a:t>
            </a:r>
            <a:r>
              <a:rPr lang="ru-RU" sz="1200" dirty="0" err="1"/>
              <a:t>ле</a:t>
            </a:r>
            <a:r>
              <a:rPr lang="ru-RU" sz="1200" dirty="0"/>
              <a:t> ж...| то&lt;</a:t>
            </a:r>
            <a:r>
              <a:rPr lang="ru-RU" sz="1200" dirty="0" err="1"/>
              <a:t>лько</a:t>
            </a:r>
            <a:r>
              <a:rPr lang="ru-RU" sz="1200" dirty="0"/>
              <a:t>| отдохну&lt;</a:t>
            </a:r>
            <a:r>
              <a:rPr lang="ru-RU" sz="1200" dirty="0" err="1"/>
              <a:t>ть</a:t>
            </a:r>
            <a:r>
              <a:rPr lang="ru-RU" sz="1200" dirty="0"/>
              <a:t>.|</a:t>
            </a:r>
            <a:br>
              <a:rPr lang="ru-RU" sz="1200" dirty="0"/>
            </a:b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-\-\---\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199" y="1366982"/>
            <a:ext cx="5853545" cy="480998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200" dirty="0"/>
              <a:t>Lo&lt;set,| </a:t>
            </a:r>
            <a:r>
              <a:rPr lang="en-US" sz="1200" dirty="0" err="1"/>
              <a:t>wa</a:t>
            </a:r>
            <a:r>
              <a:rPr lang="en-US" sz="1200" dirty="0"/>
              <a:t>&lt;s| </a:t>
            </a:r>
            <a:r>
              <a:rPr lang="en-US" sz="1200" dirty="0" err="1"/>
              <a:t>i</a:t>
            </a:r>
            <a:r>
              <a:rPr lang="en-US" sz="1200" dirty="0"/>
              <a:t> [</a:t>
            </a:r>
            <a:r>
              <a:rPr lang="en-US" sz="1200" dirty="0" err="1"/>
              <a:t>eu</a:t>
            </a:r>
            <a:r>
              <a:rPr lang="en-US" sz="1200" dirty="0"/>
              <a:t>]&lt;</a:t>
            </a:r>
            <a:r>
              <a:rPr lang="en-US" sz="1200" dirty="0" err="1"/>
              <a:t>ch</a:t>
            </a:r>
            <a:r>
              <a:rPr lang="en-US" sz="1200" dirty="0"/>
              <a:t>| will </a:t>
            </a:r>
            <a:r>
              <a:rPr lang="en-US" sz="1200" dirty="0" err="1"/>
              <a:t>sa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!|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\-\-\-\-</a:t>
            </a:r>
          </a:p>
          <a:p>
            <a:pPr marL="0" indent="0">
              <a:buNone/>
            </a:pPr>
            <a:r>
              <a:rPr lang="en-US" sz="1200" dirty="0" err="1"/>
              <a:t>D’Glo</a:t>
            </a:r>
            <a:r>
              <a:rPr lang="en-US" sz="1200" dirty="0"/>
              <a:t>&lt;</a:t>
            </a:r>
            <a:r>
              <a:rPr lang="en-US" sz="1200" dirty="0" err="1"/>
              <a:t>cke</a:t>
            </a:r>
            <a:r>
              <a:rPr lang="en-US" sz="1200" dirty="0"/>
              <a:t>| he&lt;t</a:t>
            </a:r>
            <a:r>
              <a:rPr lang="en-US" sz="1200" b="1" dirty="0"/>
              <a:t>| </a:t>
            </a:r>
            <a:r>
              <a:rPr lang="en-US" sz="1200" b="1" dirty="0" err="1"/>
              <a:t>zwö</a:t>
            </a:r>
            <a:r>
              <a:rPr lang="en-US" sz="1200" b="1" dirty="0"/>
              <a:t>&lt;</a:t>
            </a:r>
            <a:r>
              <a:rPr lang="en-US" sz="1200" b="1" dirty="0" err="1"/>
              <a:t>lfi</a:t>
            </a:r>
            <a:r>
              <a:rPr lang="en-US" sz="1200" b="1" dirty="0"/>
              <a:t>| </a:t>
            </a:r>
            <a:r>
              <a:rPr lang="en-US" sz="1200" dirty="0" err="1"/>
              <a:t>gschla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.|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\-\\-\-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en-US" sz="1200" dirty="0"/>
              <a:t>Und d’ L[</a:t>
            </a:r>
            <a:r>
              <a:rPr lang="en-US" sz="1200" dirty="0" err="1"/>
              <a:t>ie</a:t>
            </a:r>
            <a:r>
              <a:rPr lang="en-US" sz="1200" dirty="0"/>
              <a:t>]&lt;</a:t>
            </a:r>
            <a:r>
              <a:rPr lang="en-US" sz="1200" dirty="0" err="1"/>
              <a:t>chtli</a:t>
            </a:r>
            <a:r>
              <a:rPr lang="en-US" sz="1200" dirty="0"/>
              <a:t>| </a:t>
            </a:r>
            <a:r>
              <a:rPr lang="en-US" sz="1200" dirty="0" err="1"/>
              <a:t>bre</a:t>
            </a:r>
            <a:r>
              <a:rPr lang="en-US" sz="1200" dirty="0"/>
              <a:t>&lt;</a:t>
            </a:r>
            <a:r>
              <a:rPr lang="en-US" sz="1200" dirty="0" err="1"/>
              <a:t>nnen</a:t>
            </a:r>
            <a:r>
              <a:rPr lang="en-US" sz="1200" dirty="0"/>
              <a:t>| a&lt;</a:t>
            </a:r>
            <a:r>
              <a:rPr lang="en-US" sz="1200" dirty="0" err="1"/>
              <a:t>lli</a:t>
            </a:r>
            <a:r>
              <a:rPr lang="en-US" sz="1200" dirty="0"/>
              <a:t>| no&lt;;|</a:t>
            </a:r>
            <a:br>
              <a:rPr lang="en-US" sz="1200" dirty="0"/>
            </a:b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en-US" sz="1200" dirty="0"/>
              <a:t>der Ta&lt;g| will [</a:t>
            </a:r>
            <a:r>
              <a:rPr lang="en-US" sz="1200" dirty="0" err="1"/>
              <a:t>ie</a:t>
            </a:r>
            <a:r>
              <a:rPr lang="en-US" sz="1200" dirty="0"/>
              <a:t>]&lt;</a:t>
            </a:r>
            <a:r>
              <a:rPr lang="en-US" sz="1200" dirty="0" err="1"/>
              <a:t>merst</a:t>
            </a:r>
            <a:r>
              <a:rPr lang="en-US" sz="1200" dirty="0"/>
              <a:t>| no&lt;| nit </a:t>
            </a:r>
            <a:r>
              <a:rPr lang="en-US" sz="1200" dirty="0" err="1"/>
              <a:t>cho</a:t>
            </a:r>
            <a:r>
              <a:rPr lang="en-US" sz="1200" dirty="0"/>
              <a:t>&lt;.|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de-DE" sz="1200" dirty="0"/>
              <a:t>Doch Go&lt;</a:t>
            </a:r>
            <a:r>
              <a:rPr lang="de-DE" sz="1200" dirty="0" err="1"/>
              <a:t>tt</a:t>
            </a:r>
            <a:r>
              <a:rPr lang="de-DE" sz="1200" dirty="0"/>
              <a:t>| im Hi&lt;</a:t>
            </a:r>
            <a:r>
              <a:rPr lang="de-DE" sz="1200" dirty="0" err="1"/>
              <a:t>mmel</a:t>
            </a:r>
            <a:r>
              <a:rPr lang="de-DE" sz="1200" dirty="0"/>
              <a:t>| le&lt;</a:t>
            </a:r>
            <a:r>
              <a:rPr lang="de-DE" sz="1200" dirty="0" err="1"/>
              <a:t>bt</a:t>
            </a:r>
            <a:r>
              <a:rPr lang="de-DE" sz="1200" dirty="0"/>
              <a:t>| und </a:t>
            </a:r>
            <a:r>
              <a:rPr lang="de-DE" sz="1200" dirty="0" err="1"/>
              <a:t>wa</a:t>
            </a:r>
            <a:r>
              <a:rPr lang="de-DE" sz="1200" dirty="0"/>
              <a:t>&lt;</a:t>
            </a:r>
            <a:r>
              <a:rPr lang="de-DE" sz="1200" dirty="0" err="1"/>
              <a:t>cht</a:t>
            </a:r>
            <a:r>
              <a:rPr lang="de-DE" sz="1200" dirty="0"/>
              <a:t>,|</a:t>
            </a:r>
            <a:br>
              <a:rPr lang="de-DE" sz="1200" dirty="0"/>
            </a:b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de-DE" sz="1200" dirty="0"/>
              <a:t>er </a:t>
            </a:r>
            <a:r>
              <a:rPr lang="de-DE" sz="1200" dirty="0" err="1"/>
              <a:t>hö</a:t>
            </a:r>
            <a:r>
              <a:rPr lang="de-DE" sz="1200" dirty="0"/>
              <a:t>&lt;</a:t>
            </a:r>
            <a:r>
              <a:rPr lang="de-DE" sz="1200" dirty="0" err="1"/>
              <a:t>rt</a:t>
            </a:r>
            <a:r>
              <a:rPr lang="de-DE" sz="1200" dirty="0"/>
              <a:t>| wo&lt;hl,| </a:t>
            </a:r>
            <a:r>
              <a:rPr lang="de-DE" sz="1200" dirty="0" err="1"/>
              <a:t>we</a:t>
            </a:r>
            <a:r>
              <a:rPr lang="de-DE" sz="1200" dirty="0"/>
              <a:t>&lt;</a:t>
            </a:r>
            <a:r>
              <a:rPr lang="de-DE" sz="1200" dirty="0" err="1"/>
              <a:t>nn</a:t>
            </a:r>
            <a:r>
              <a:rPr lang="de-DE" sz="1200" dirty="0"/>
              <a:t> es| V[</a:t>
            </a:r>
            <a:r>
              <a:rPr lang="de-DE" sz="1200" dirty="0" err="1"/>
              <a:t>ie</a:t>
            </a:r>
            <a:r>
              <a:rPr lang="de-DE" sz="1200" dirty="0"/>
              <a:t>]&lt;</a:t>
            </a:r>
            <a:r>
              <a:rPr lang="de-DE" sz="1200" dirty="0" err="1"/>
              <a:t>ri</a:t>
            </a:r>
            <a:r>
              <a:rPr lang="de-DE" sz="1200" dirty="0"/>
              <a:t>| </a:t>
            </a:r>
            <a:r>
              <a:rPr lang="de-DE" sz="1200" dirty="0" err="1"/>
              <a:t>schla</a:t>
            </a:r>
            <a:r>
              <a:rPr lang="de-DE" sz="1200" dirty="0"/>
              <a:t>&lt;</a:t>
            </a:r>
            <a:r>
              <a:rPr lang="de-DE" sz="1200" dirty="0" err="1"/>
              <a:t>cht</a:t>
            </a:r>
            <a:r>
              <a:rPr lang="de-DE" sz="1200" dirty="0"/>
              <a:t>!“|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-\\\-\-\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По&lt;</a:t>
            </a:r>
            <a:r>
              <a:rPr lang="ru-RU" sz="1200" dirty="0" err="1"/>
              <a:t>лночь</a:t>
            </a:r>
            <a:r>
              <a:rPr lang="ru-RU" sz="1200" dirty="0"/>
              <a:t>| би&lt;</a:t>
            </a:r>
            <a:r>
              <a:rPr lang="ru-RU" sz="1200" dirty="0" err="1"/>
              <a:t>ло</a:t>
            </a:r>
            <a:r>
              <a:rPr lang="ru-RU" sz="1200" dirty="0"/>
              <a:t>;| в до&lt;</a:t>
            </a:r>
            <a:r>
              <a:rPr lang="ru-RU" sz="1200" dirty="0" err="1"/>
              <a:t>брый</a:t>
            </a:r>
            <a:r>
              <a:rPr lang="ru-RU" sz="1200" dirty="0"/>
              <a:t>| </a:t>
            </a:r>
            <a:r>
              <a:rPr lang="ru-RU" sz="1200" dirty="0" err="1"/>
              <a:t>ча</a:t>
            </a:r>
            <a:r>
              <a:rPr lang="ru-RU" sz="1200" dirty="0"/>
              <a:t>&lt;с!|</a:t>
            </a:r>
          </a:p>
          <a:p>
            <a:pPr marL="0" indent="0">
              <a:buNone/>
            </a:pPr>
            <a:r>
              <a:rPr lang="ru-RU" sz="1200" dirty="0"/>
              <a:t> </a:t>
            </a:r>
            <a:r>
              <a:rPr lang="ru-RU" sz="1400" dirty="0"/>
              <a:t>\-\-\-\</a:t>
            </a:r>
          </a:p>
          <a:p>
            <a:pPr marL="0" indent="0">
              <a:buNone/>
            </a:pPr>
            <a:r>
              <a:rPr lang="ru-RU" sz="1200" dirty="0"/>
              <a:t>Спи&lt;те,| </a:t>
            </a:r>
            <a:r>
              <a:rPr lang="ru-RU" sz="1200" dirty="0" err="1"/>
              <a:t>Бо</a:t>
            </a:r>
            <a:r>
              <a:rPr lang="ru-RU" sz="1200" dirty="0"/>
              <a:t>&lt;г| не спи&lt;т| за на&lt;с!|</a:t>
            </a:r>
          </a:p>
          <a:p>
            <a:pPr marL="0" indent="0">
              <a:buNone/>
            </a:pPr>
            <a:r>
              <a:rPr lang="ru-RU" sz="1400" dirty="0"/>
              <a:t>\-\-\-\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Еще&lt;| лежи&lt;т| на не&lt;</a:t>
            </a:r>
            <a:r>
              <a:rPr lang="ru-RU" sz="1200" dirty="0" err="1"/>
              <a:t>бе</a:t>
            </a:r>
            <a:r>
              <a:rPr lang="ru-RU" sz="1200" dirty="0"/>
              <a:t>| те&lt;</a:t>
            </a:r>
            <a:r>
              <a:rPr lang="ru-RU" sz="1200" dirty="0" err="1"/>
              <a:t>нь</a:t>
            </a:r>
            <a:r>
              <a:rPr lang="ru-RU" sz="1200" dirty="0"/>
              <a:t>;|</a:t>
            </a:r>
            <a:br>
              <a:rPr lang="ru-RU" sz="1200" dirty="0"/>
            </a:b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ru-RU" sz="1200" dirty="0"/>
              <a:t>Еще&lt;| </a:t>
            </a:r>
            <a:r>
              <a:rPr lang="ru-RU" sz="1200" dirty="0" err="1"/>
              <a:t>дале</a:t>
            </a:r>
            <a:r>
              <a:rPr lang="ru-RU" sz="1200" dirty="0"/>
              <a:t>&lt;ко| </a:t>
            </a:r>
            <a:r>
              <a:rPr lang="ru-RU" sz="1200" dirty="0" err="1"/>
              <a:t>све</a:t>
            </a:r>
            <a:r>
              <a:rPr lang="ru-RU" sz="1200" dirty="0"/>
              <a:t>&lt;</a:t>
            </a:r>
            <a:r>
              <a:rPr lang="ru-RU" sz="1200" dirty="0" err="1"/>
              <a:t>тлый</a:t>
            </a:r>
            <a:r>
              <a:rPr lang="ru-RU" sz="1200" dirty="0"/>
              <a:t>| де&lt;</a:t>
            </a:r>
            <a:r>
              <a:rPr lang="ru-RU" sz="1200" dirty="0" err="1"/>
              <a:t>нь</a:t>
            </a:r>
            <a:r>
              <a:rPr lang="ru-RU" sz="1200" dirty="0"/>
              <a:t>;|</a:t>
            </a:r>
            <a:br>
              <a:rPr lang="ru-RU" sz="1200" dirty="0"/>
            </a:b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ru-RU" sz="1200" dirty="0"/>
              <a:t>Но </a:t>
            </a:r>
            <a:r>
              <a:rPr lang="ru-RU" sz="1200" dirty="0" err="1"/>
              <a:t>жи</a:t>
            </a:r>
            <a:r>
              <a:rPr lang="ru-RU" sz="1200" dirty="0"/>
              <a:t>&lt;в| </a:t>
            </a:r>
            <a:r>
              <a:rPr lang="ru-RU" sz="1200" dirty="0" err="1"/>
              <a:t>Госпо</a:t>
            </a:r>
            <a:r>
              <a:rPr lang="ru-RU" sz="1200" dirty="0"/>
              <a:t>&lt;</a:t>
            </a:r>
            <a:r>
              <a:rPr lang="ru-RU" sz="1200" dirty="0" err="1"/>
              <a:t>дь</a:t>
            </a:r>
            <a:r>
              <a:rPr lang="ru-RU" sz="1200" dirty="0"/>
              <a:t>,| он </a:t>
            </a:r>
            <a:r>
              <a:rPr lang="ru-RU" sz="1200" dirty="0" err="1"/>
              <a:t>зна</a:t>
            </a:r>
            <a:r>
              <a:rPr lang="ru-RU" sz="1200" dirty="0"/>
              <a:t>&lt;</a:t>
            </a:r>
            <a:r>
              <a:rPr lang="ru-RU" sz="1200" dirty="0" err="1"/>
              <a:t>ет</a:t>
            </a:r>
            <a:r>
              <a:rPr lang="ru-RU" sz="1200" dirty="0"/>
              <a:t>| </a:t>
            </a:r>
            <a:r>
              <a:rPr lang="ru-RU" sz="1200" dirty="0" err="1"/>
              <a:t>сро</a:t>
            </a:r>
            <a:r>
              <a:rPr lang="ru-RU" sz="1200" dirty="0"/>
              <a:t>&lt;к:|</a:t>
            </a:r>
            <a:br>
              <a:rPr lang="ru-RU" sz="1200" dirty="0"/>
            </a:b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ru-RU" sz="1200" dirty="0"/>
              <a:t>Он вы&lt;шлет| у&lt;</a:t>
            </a:r>
            <a:r>
              <a:rPr lang="ru-RU" sz="1200" dirty="0" err="1"/>
              <a:t>тро</a:t>
            </a:r>
            <a:r>
              <a:rPr lang="ru-RU" sz="1200" dirty="0"/>
              <a:t>| на </a:t>
            </a:r>
            <a:r>
              <a:rPr lang="ru-RU" sz="1200" dirty="0" err="1"/>
              <a:t>восто</a:t>
            </a:r>
            <a:r>
              <a:rPr lang="ru-RU" sz="1200" dirty="0"/>
              <a:t>&lt;к.|</a:t>
            </a:r>
            <a:br>
              <a:rPr lang="ru-RU" sz="1200" dirty="0"/>
            </a:b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-\-\---\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29745" y="868218"/>
            <a:ext cx="9237" cy="51816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958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ächterruf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2" y="1358248"/>
            <a:ext cx="3038763" cy="51696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35" y="1358248"/>
            <a:ext cx="3037362" cy="516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88" y="1358248"/>
            <a:ext cx="3038764" cy="51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2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97501-24B8-4C63-9984-91361BD9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Русский четырёхстопный ямб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7FD8E51-2967-41F7-A941-14316235C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186658"/>
              </p:ext>
            </p:extLst>
          </p:nvPr>
        </p:nvGraphicFramePr>
        <p:xfrm>
          <a:off x="1095054" y="1828799"/>
          <a:ext cx="6949611" cy="420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681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Вставные фрагменты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4800" y="1366982"/>
            <a:ext cx="5715000" cy="480998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200" dirty="0"/>
              <a:t>„Lo&lt;set,| </a:t>
            </a:r>
            <a:r>
              <a:rPr lang="en-US" sz="1200" dirty="0" err="1"/>
              <a:t>wa</a:t>
            </a:r>
            <a:r>
              <a:rPr lang="en-US" sz="1200" dirty="0"/>
              <a:t>&lt;s| </a:t>
            </a:r>
            <a:r>
              <a:rPr lang="en-US" sz="1200" dirty="0" err="1"/>
              <a:t>i</a:t>
            </a:r>
            <a:r>
              <a:rPr lang="en-US" sz="1200" dirty="0"/>
              <a:t> [</a:t>
            </a:r>
            <a:r>
              <a:rPr lang="en-US" sz="1200" dirty="0" err="1"/>
              <a:t>eu</a:t>
            </a:r>
            <a:r>
              <a:rPr lang="en-US" sz="1200" dirty="0"/>
              <a:t>]&lt;</a:t>
            </a:r>
            <a:r>
              <a:rPr lang="en-US" sz="1200" dirty="0" err="1"/>
              <a:t>ch</a:t>
            </a:r>
            <a:r>
              <a:rPr lang="en-US" sz="1200" dirty="0"/>
              <a:t>| will </a:t>
            </a:r>
            <a:r>
              <a:rPr lang="en-US" sz="1200" dirty="0" err="1"/>
              <a:t>sa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!|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\-\-\-\-</a:t>
            </a:r>
          </a:p>
          <a:p>
            <a:pPr marL="0" indent="0">
              <a:buNone/>
            </a:pPr>
            <a:r>
              <a:rPr lang="en-US" sz="1200" dirty="0" err="1"/>
              <a:t>D’Glo</a:t>
            </a:r>
            <a:r>
              <a:rPr lang="en-US" sz="1200" dirty="0"/>
              <a:t>&lt;</a:t>
            </a:r>
            <a:r>
              <a:rPr lang="en-US" sz="1200" dirty="0" err="1"/>
              <a:t>cke</a:t>
            </a:r>
            <a:r>
              <a:rPr lang="en-US" sz="1200" dirty="0"/>
              <a:t>| he&lt;t</a:t>
            </a:r>
            <a:r>
              <a:rPr lang="en-US" sz="1200" b="1" dirty="0"/>
              <a:t>| </a:t>
            </a:r>
            <a:r>
              <a:rPr lang="en-US" sz="1200" b="1" dirty="0" err="1"/>
              <a:t>zwölfi</a:t>
            </a:r>
            <a:r>
              <a:rPr lang="en-US" sz="1200" b="1" dirty="0"/>
              <a:t>&lt;| </a:t>
            </a:r>
            <a:r>
              <a:rPr lang="en-US" sz="1200" dirty="0" err="1"/>
              <a:t>gschla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.|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\-\\-\-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de-DE" sz="1200" dirty="0"/>
              <a:t>Und </a:t>
            </a:r>
            <a:r>
              <a:rPr lang="de-DE" sz="1200" dirty="0" err="1"/>
              <a:t>d’Ste</a:t>
            </a:r>
            <a:r>
              <a:rPr lang="de-DE" sz="1200" dirty="0"/>
              <a:t>&lt;</a:t>
            </a:r>
            <a:r>
              <a:rPr lang="de-DE" sz="1200" dirty="0" err="1"/>
              <a:t>rnli</a:t>
            </a:r>
            <a:r>
              <a:rPr lang="de-DE" sz="1200" dirty="0"/>
              <a:t>| </a:t>
            </a:r>
            <a:r>
              <a:rPr lang="de-DE" sz="1200" dirty="0" err="1"/>
              <a:t>schi</a:t>
            </a:r>
            <a:r>
              <a:rPr lang="de-DE" sz="1200" dirty="0"/>
              <a:t>&lt;ne| </a:t>
            </a:r>
            <a:r>
              <a:rPr lang="de-DE" sz="1200" dirty="0" err="1"/>
              <a:t>no</a:t>
            </a:r>
            <a:r>
              <a:rPr lang="de-DE" sz="1200" dirty="0"/>
              <a:t>&lt;| so </a:t>
            </a:r>
            <a:r>
              <a:rPr lang="de-DE" sz="1200" dirty="0" err="1"/>
              <a:t>fro</a:t>
            </a:r>
            <a:r>
              <a:rPr lang="de-DE" sz="1200" dirty="0"/>
              <a:t>&lt;h,|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de-DE" sz="1200" dirty="0"/>
              <a:t>und u&lt;s| der H[ei]&lt;</a:t>
            </a:r>
            <a:r>
              <a:rPr lang="de-DE" sz="1200" dirty="0" err="1"/>
              <a:t>meth</a:t>
            </a:r>
            <a:r>
              <a:rPr lang="de-DE" sz="1200" dirty="0"/>
              <a:t>| </a:t>
            </a:r>
            <a:r>
              <a:rPr lang="de-DE" sz="1200" dirty="0" err="1"/>
              <a:t>schi</a:t>
            </a:r>
            <a:r>
              <a:rPr lang="de-DE" sz="1200" dirty="0"/>
              <a:t>&lt;</a:t>
            </a:r>
            <a:r>
              <a:rPr lang="de-DE" sz="1200" dirty="0" err="1"/>
              <a:t>mmerts</a:t>
            </a:r>
            <a:r>
              <a:rPr lang="de-DE" sz="1200" dirty="0"/>
              <a:t>| so&lt;;|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de-DE" sz="1200" dirty="0"/>
              <a:t>und ’s i&lt;</a:t>
            </a:r>
            <a:r>
              <a:rPr lang="de-DE" sz="1200" dirty="0" err="1"/>
              <a:t>sch</a:t>
            </a:r>
            <a:r>
              <a:rPr lang="de-DE" sz="1200" dirty="0"/>
              <a:t>| </a:t>
            </a:r>
            <a:r>
              <a:rPr lang="de-DE" sz="1200" dirty="0" err="1"/>
              <a:t>no</a:t>
            </a:r>
            <a:r>
              <a:rPr lang="de-DE" sz="1200" dirty="0"/>
              <a:t> um e </a:t>
            </a:r>
            <a:r>
              <a:rPr lang="de-DE" sz="1200" dirty="0" err="1"/>
              <a:t>chl</a:t>
            </a:r>
            <a:r>
              <a:rPr lang="de-DE" sz="1200" dirty="0"/>
              <a:t>[ei]&lt;</a:t>
            </a:r>
            <a:r>
              <a:rPr lang="de-DE" sz="1200" dirty="0" err="1"/>
              <a:t>ni</a:t>
            </a:r>
            <a:r>
              <a:rPr lang="de-DE" sz="1200" dirty="0"/>
              <a:t>| </a:t>
            </a:r>
            <a:r>
              <a:rPr lang="de-DE" sz="1200" dirty="0" err="1"/>
              <a:t>Zi</a:t>
            </a:r>
            <a:r>
              <a:rPr lang="de-DE" sz="1200" dirty="0"/>
              <a:t>&lt;t,|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-\---\-\</a:t>
            </a:r>
          </a:p>
          <a:p>
            <a:pPr marL="0" indent="0">
              <a:buNone/>
            </a:pPr>
            <a:r>
              <a:rPr lang="de-DE" sz="1200" dirty="0"/>
              <a:t>Vom Chi&lt;</a:t>
            </a:r>
            <a:r>
              <a:rPr lang="de-DE" sz="1200" dirty="0" err="1"/>
              <a:t>lchho</a:t>
            </a:r>
            <a:r>
              <a:rPr lang="de-DE" sz="1200" dirty="0"/>
              <a:t>&lt;‘f| s[ei]&lt;</a:t>
            </a:r>
            <a:r>
              <a:rPr lang="de-DE" sz="1200" dirty="0" err="1"/>
              <a:t>gs</a:t>
            </a:r>
            <a:r>
              <a:rPr lang="de-DE" sz="1200" dirty="0"/>
              <a:t>| </a:t>
            </a:r>
            <a:r>
              <a:rPr lang="de-DE" sz="1200" dirty="0" err="1"/>
              <a:t>gwi</a:t>
            </a:r>
            <a:r>
              <a:rPr lang="de-DE" sz="1200" dirty="0"/>
              <a:t>&lt;ß| </a:t>
            </a:r>
            <a:r>
              <a:rPr lang="de-DE" sz="1200" dirty="0" err="1"/>
              <a:t>nü</a:t>
            </a:r>
            <a:r>
              <a:rPr lang="de-DE" sz="1200" dirty="0"/>
              <a:t>&lt;</a:t>
            </a:r>
            <a:r>
              <a:rPr lang="de-DE" sz="1200" dirty="0" err="1"/>
              <a:t>mme</a:t>
            </a:r>
            <a:r>
              <a:rPr lang="de-DE" sz="1200" dirty="0"/>
              <a:t>| w[ii]&lt;t.“|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-\\\\\-\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По&lt;</a:t>
            </a:r>
            <a:r>
              <a:rPr lang="ru-RU" sz="1200" dirty="0" err="1"/>
              <a:t>лночь</a:t>
            </a:r>
            <a:r>
              <a:rPr lang="ru-RU" sz="1200" dirty="0"/>
              <a:t>| би&lt;</a:t>
            </a:r>
            <a:r>
              <a:rPr lang="ru-RU" sz="1200" dirty="0" err="1"/>
              <a:t>ло</a:t>
            </a:r>
            <a:r>
              <a:rPr lang="ru-RU" sz="1200" b="1" dirty="0"/>
              <a:t>;| в до&lt;</a:t>
            </a:r>
            <a:r>
              <a:rPr lang="ru-RU" sz="1200" b="1" dirty="0" err="1"/>
              <a:t>брый</a:t>
            </a:r>
            <a:r>
              <a:rPr lang="ru-RU" sz="1200" b="1" dirty="0"/>
              <a:t>| </a:t>
            </a:r>
            <a:r>
              <a:rPr lang="ru-RU" sz="1200" b="1" dirty="0" err="1"/>
              <a:t>ча</a:t>
            </a:r>
            <a:r>
              <a:rPr lang="ru-RU" sz="1200" b="1" dirty="0"/>
              <a:t>&lt;с!|</a:t>
            </a:r>
          </a:p>
          <a:p>
            <a:pPr marL="0" indent="0">
              <a:buNone/>
            </a:pPr>
            <a:r>
              <a:rPr lang="ru-RU" sz="1400" dirty="0"/>
              <a:t>\-\-\-\</a:t>
            </a:r>
          </a:p>
          <a:p>
            <a:pPr marL="0" indent="0">
              <a:buNone/>
            </a:pPr>
            <a:r>
              <a:rPr lang="ru-RU" sz="1200" dirty="0"/>
              <a:t>Спи&lt;те</a:t>
            </a:r>
            <a:r>
              <a:rPr lang="ru-RU" sz="1200" b="1" dirty="0"/>
              <a:t>,| </a:t>
            </a:r>
            <a:r>
              <a:rPr lang="ru-RU" sz="1200" b="1" dirty="0" err="1"/>
              <a:t>Бо</a:t>
            </a:r>
            <a:r>
              <a:rPr lang="ru-RU" sz="1200" b="1" dirty="0"/>
              <a:t>&lt;г| не спи&lt;т| за на&lt;с!|</a:t>
            </a:r>
          </a:p>
          <a:p>
            <a:pPr marL="0" indent="0">
              <a:buNone/>
            </a:pPr>
            <a:r>
              <a:rPr lang="ru-RU" sz="1400" dirty="0"/>
              <a:t>\-\-\-\</a:t>
            </a:r>
          </a:p>
          <a:p>
            <a:pPr marL="0" indent="0">
              <a:buNone/>
            </a:pPr>
            <a:r>
              <a:rPr lang="ru-RU" sz="1200" dirty="0"/>
              <a:t> </a:t>
            </a:r>
          </a:p>
          <a:p>
            <a:pPr marL="0" indent="0">
              <a:buNone/>
            </a:pPr>
            <a:r>
              <a:rPr lang="ru-RU" sz="1200" dirty="0"/>
              <a:t>Сия&lt;ют| </a:t>
            </a:r>
            <a:r>
              <a:rPr lang="ru-RU" sz="1200" dirty="0" err="1"/>
              <a:t>зве</a:t>
            </a:r>
            <a:r>
              <a:rPr lang="ru-RU" sz="1200" dirty="0"/>
              <a:t>&lt;</a:t>
            </a:r>
            <a:r>
              <a:rPr lang="ru-RU" sz="1200" dirty="0" err="1"/>
              <a:t>зды</a:t>
            </a:r>
            <a:r>
              <a:rPr lang="ru-RU" sz="1200" dirty="0"/>
              <a:t>| с вышины&lt;,|</a:t>
            </a:r>
            <a:br>
              <a:rPr lang="ru-RU" sz="1200" dirty="0"/>
            </a:br>
            <a:r>
              <a:rPr lang="ru-RU" sz="1400" dirty="0"/>
              <a:t>-\-\---\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То </a:t>
            </a:r>
            <a:r>
              <a:rPr lang="ru-RU" sz="1200" dirty="0" err="1"/>
              <a:t>све</a:t>
            </a:r>
            <a:r>
              <a:rPr lang="ru-RU" sz="1200" dirty="0"/>
              <a:t>&lt;т| роди&lt;мой| стороны&lt;:|</a:t>
            </a:r>
            <a:br>
              <a:rPr lang="ru-RU" sz="1200" dirty="0"/>
            </a:br>
            <a:r>
              <a:rPr lang="ru-RU" sz="1400" dirty="0"/>
              <a:t>-\-\---\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Туда&lt;| через моги&lt;</a:t>
            </a:r>
            <a:r>
              <a:rPr lang="ru-RU" sz="1200" dirty="0" err="1"/>
              <a:t>лу</a:t>
            </a:r>
            <a:r>
              <a:rPr lang="ru-RU" sz="1200" dirty="0"/>
              <a:t>| </a:t>
            </a:r>
            <a:r>
              <a:rPr lang="ru-RU" sz="1200" dirty="0" err="1"/>
              <a:t>пу</a:t>
            </a:r>
            <a:r>
              <a:rPr lang="ru-RU" sz="1200" dirty="0"/>
              <a:t>&lt;</a:t>
            </a:r>
            <a:r>
              <a:rPr lang="ru-RU" sz="1200" dirty="0" err="1"/>
              <a:t>ть</a:t>
            </a:r>
            <a:r>
              <a:rPr lang="ru-RU" sz="1200" dirty="0"/>
              <a:t>;|</a:t>
            </a:r>
            <a:br>
              <a:rPr lang="ru-RU" sz="1200" dirty="0"/>
            </a:br>
            <a:r>
              <a:rPr lang="ru-RU" sz="1400" dirty="0"/>
              <a:t>-\---\-\</a:t>
            </a:r>
          </a:p>
          <a:p>
            <a:pPr marL="0" indent="0">
              <a:buNone/>
            </a:pPr>
            <a:r>
              <a:rPr lang="ru-RU" sz="1200" dirty="0"/>
              <a:t>В моги&lt;</a:t>
            </a:r>
            <a:r>
              <a:rPr lang="ru-RU" sz="1200" dirty="0" err="1"/>
              <a:t>ле</a:t>
            </a:r>
            <a:r>
              <a:rPr lang="ru-RU" sz="1200" dirty="0"/>
              <a:t> ж...| то&lt;</a:t>
            </a:r>
            <a:r>
              <a:rPr lang="ru-RU" sz="1200" dirty="0" err="1"/>
              <a:t>лько</a:t>
            </a:r>
            <a:r>
              <a:rPr lang="ru-RU" sz="1200" dirty="0"/>
              <a:t>| отдохну&lt;</a:t>
            </a:r>
            <a:r>
              <a:rPr lang="ru-RU" sz="1200" dirty="0" err="1"/>
              <a:t>ть</a:t>
            </a:r>
            <a:r>
              <a:rPr lang="ru-RU" sz="1200" dirty="0"/>
              <a:t>.|</a:t>
            </a:r>
            <a:br>
              <a:rPr lang="ru-RU" sz="1200" dirty="0"/>
            </a:b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-\-\---\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199" y="1366982"/>
            <a:ext cx="5853545" cy="480998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200" dirty="0"/>
              <a:t>Lo&lt;set,| </a:t>
            </a:r>
            <a:r>
              <a:rPr lang="en-US" sz="1200" dirty="0" err="1"/>
              <a:t>wa</a:t>
            </a:r>
            <a:r>
              <a:rPr lang="en-US" sz="1200" dirty="0"/>
              <a:t>&lt;s| </a:t>
            </a:r>
            <a:r>
              <a:rPr lang="en-US" sz="1200" dirty="0" err="1"/>
              <a:t>i</a:t>
            </a:r>
            <a:r>
              <a:rPr lang="en-US" sz="1200" dirty="0"/>
              <a:t> [</a:t>
            </a:r>
            <a:r>
              <a:rPr lang="en-US" sz="1200" dirty="0" err="1"/>
              <a:t>eu</a:t>
            </a:r>
            <a:r>
              <a:rPr lang="en-US" sz="1200" dirty="0"/>
              <a:t>]&lt;</a:t>
            </a:r>
            <a:r>
              <a:rPr lang="en-US" sz="1200" dirty="0" err="1"/>
              <a:t>ch</a:t>
            </a:r>
            <a:r>
              <a:rPr lang="en-US" sz="1200" dirty="0"/>
              <a:t>| will </a:t>
            </a:r>
            <a:r>
              <a:rPr lang="en-US" sz="1200" dirty="0" err="1"/>
              <a:t>sa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!|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\-\-\-\-</a:t>
            </a:r>
          </a:p>
          <a:p>
            <a:pPr marL="0" indent="0">
              <a:buNone/>
            </a:pPr>
            <a:r>
              <a:rPr lang="en-US" sz="1200" dirty="0" err="1"/>
              <a:t>D’Glo</a:t>
            </a:r>
            <a:r>
              <a:rPr lang="en-US" sz="1200" dirty="0"/>
              <a:t>&lt;</a:t>
            </a:r>
            <a:r>
              <a:rPr lang="en-US" sz="1200" dirty="0" err="1"/>
              <a:t>cke</a:t>
            </a:r>
            <a:r>
              <a:rPr lang="en-US" sz="1200" dirty="0"/>
              <a:t>| he&lt;t</a:t>
            </a:r>
            <a:r>
              <a:rPr lang="en-US" sz="1200" b="1" dirty="0"/>
              <a:t>| </a:t>
            </a:r>
            <a:r>
              <a:rPr lang="en-US" sz="1200" b="1" dirty="0" err="1"/>
              <a:t>zwölfi</a:t>
            </a:r>
            <a:r>
              <a:rPr lang="en-US" sz="1200" b="1" dirty="0"/>
              <a:t>&lt;| </a:t>
            </a:r>
            <a:r>
              <a:rPr lang="en-US" sz="1200" dirty="0" err="1"/>
              <a:t>gschla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.|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\-\\-\-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en-US" sz="1200" dirty="0"/>
              <a:t>Und d’ L[</a:t>
            </a:r>
            <a:r>
              <a:rPr lang="en-US" sz="1200" dirty="0" err="1"/>
              <a:t>ie</a:t>
            </a:r>
            <a:r>
              <a:rPr lang="en-US" sz="1200" dirty="0"/>
              <a:t>]&lt;</a:t>
            </a:r>
            <a:r>
              <a:rPr lang="en-US" sz="1200" dirty="0" err="1"/>
              <a:t>chtli</a:t>
            </a:r>
            <a:r>
              <a:rPr lang="en-US" sz="1200" dirty="0"/>
              <a:t>| </a:t>
            </a:r>
            <a:r>
              <a:rPr lang="en-US" sz="1200" dirty="0" err="1"/>
              <a:t>bre</a:t>
            </a:r>
            <a:r>
              <a:rPr lang="en-US" sz="1200" dirty="0"/>
              <a:t>&lt;</a:t>
            </a:r>
            <a:r>
              <a:rPr lang="en-US" sz="1200" dirty="0" err="1"/>
              <a:t>nnen</a:t>
            </a:r>
            <a:r>
              <a:rPr lang="en-US" sz="1200" dirty="0"/>
              <a:t>| a&lt;</a:t>
            </a:r>
            <a:r>
              <a:rPr lang="en-US" sz="1200" dirty="0" err="1"/>
              <a:t>lli</a:t>
            </a:r>
            <a:r>
              <a:rPr lang="en-US" sz="1200" dirty="0"/>
              <a:t>| no&lt;;|</a:t>
            </a:r>
            <a:br>
              <a:rPr lang="en-US" sz="1200" dirty="0"/>
            </a:b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en-US" sz="1200" dirty="0"/>
              <a:t>der Ta&lt;g| will [</a:t>
            </a:r>
            <a:r>
              <a:rPr lang="en-US" sz="1200" dirty="0" err="1"/>
              <a:t>ie</a:t>
            </a:r>
            <a:r>
              <a:rPr lang="en-US" sz="1200" dirty="0"/>
              <a:t>]&lt;</a:t>
            </a:r>
            <a:r>
              <a:rPr lang="en-US" sz="1200" dirty="0" err="1"/>
              <a:t>merst</a:t>
            </a:r>
            <a:r>
              <a:rPr lang="en-US" sz="1200" dirty="0"/>
              <a:t>| no&lt;| nit </a:t>
            </a:r>
            <a:r>
              <a:rPr lang="en-US" sz="1200" dirty="0" err="1"/>
              <a:t>cho</a:t>
            </a:r>
            <a:r>
              <a:rPr lang="en-US" sz="1200" dirty="0"/>
              <a:t>&lt;.|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de-DE" sz="1200" dirty="0"/>
              <a:t>Doch Go&lt;</a:t>
            </a:r>
            <a:r>
              <a:rPr lang="de-DE" sz="1200" dirty="0" err="1"/>
              <a:t>tt</a:t>
            </a:r>
            <a:r>
              <a:rPr lang="de-DE" sz="1200" dirty="0"/>
              <a:t>| im Hi&lt;</a:t>
            </a:r>
            <a:r>
              <a:rPr lang="de-DE" sz="1200" dirty="0" err="1"/>
              <a:t>mmel</a:t>
            </a:r>
            <a:r>
              <a:rPr lang="de-DE" sz="1200" dirty="0"/>
              <a:t>| le&lt;</a:t>
            </a:r>
            <a:r>
              <a:rPr lang="de-DE" sz="1200" dirty="0" err="1"/>
              <a:t>bt</a:t>
            </a:r>
            <a:r>
              <a:rPr lang="de-DE" sz="1200" dirty="0"/>
              <a:t>| und </a:t>
            </a:r>
            <a:r>
              <a:rPr lang="de-DE" sz="1200" dirty="0" err="1"/>
              <a:t>wa</a:t>
            </a:r>
            <a:r>
              <a:rPr lang="de-DE" sz="1200" dirty="0"/>
              <a:t>&lt;</a:t>
            </a:r>
            <a:r>
              <a:rPr lang="de-DE" sz="1200" dirty="0" err="1"/>
              <a:t>cht</a:t>
            </a:r>
            <a:r>
              <a:rPr lang="de-DE" sz="1200" dirty="0"/>
              <a:t>,|</a:t>
            </a:r>
            <a:br>
              <a:rPr lang="de-DE" sz="1200" dirty="0"/>
            </a:b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de-DE" sz="1200" dirty="0"/>
              <a:t>er </a:t>
            </a:r>
            <a:r>
              <a:rPr lang="de-DE" sz="1200" dirty="0" err="1"/>
              <a:t>hö</a:t>
            </a:r>
            <a:r>
              <a:rPr lang="de-DE" sz="1200" dirty="0"/>
              <a:t>&lt;</a:t>
            </a:r>
            <a:r>
              <a:rPr lang="de-DE" sz="1200" dirty="0" err="1"/>
              <a:t>rt</a:t>
            </a:r>
            <a:r>
              <a:rPr lang="de-DE" sz="1200" dirty="0"/>
              <a:t>| wo&lt;hl,| </a:t>
            </a:r>
            <a:r>
              <a:rPr lang="de-DE" sz="1200" dirty="0" err="1"/>
              <a:t>we</a:t>
            </a:r>
            <a:r>
              <a:rPr lang="de-DE" sz="1200" dirty="0"/>
              <a:t>&lt;</a:t>
            </a:r>
            <a:r>
              <a:rPr lang="de-DE" sz="1200" dirty="0" err="1"/>
              <a:t>nn</a:t>
            </a:r>
            <a:r>
              <a:rPr lang="de-DE" sz="1200" dirty="0"/>
              <a:t> es| V[</a:t>
            </a:r>
            <a:r>
              <a:rPr lang="de-DE" sz="1200" dirty="0" err="1"/>
              <a:t>ie</a:t>
            </a:r>
            <a:r>
              <a:rPr lang="de-DE" sz="1200" dirty="0"/>
              <a:t>]&lt;</a:t>
            </a:r>
            <a:r>
              <a:rPr lang="de-DE" sz="1200" dirty="0" err="1"/>
              <a:t>ri</a:t>
            </a:r>
            <a:r>
              <a:rPr lang="de-DE" sz="1200" dirty="0"/>
              <a:t>| </a:t>
            </a:r>
            <a:r>
              <a:rPr lang="de-DE" sz="1200" dirty="0" err="1"/>
              <a:t>schla</a:t>
            </a:r>
            <a:r>
              <a:rPr lang="de-DE" sz="1200" dirty="0"/>
              <a:t>&lt;</a:t>
            </a:r>
            <a:r>
              <a:rPr lang="de-DE" sz="1200" dirty="0" err="1"/>
              <a:t>cht</a:t>
            </a:r>
            <a:r>
              <a:rPr lang="de-DE" sz="1200" dirty="0"/>
              <a:t>!“|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-\\\-\-\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По&lt;</a:t>
            </a:r>
            <a:r>
              <a:rPr lang="ru-RU" sz="1200" dirty="0" err="1"/>
              <a:t>лночь</a:t>
            </a:r>
            <a:r>
              <a:rPr lang="ru-RU" sz="1200" dirty="0"/>
              <a:t>| би&lt;</a:t>
            </a:r>
            <a:r>
              <a:rPr lang="ru-RU" sz="1200" dirty="0" err="1"/>
              <a:t>ло</a:t>
            </a:r>
            <a:r>
              <a:rPr lang="ru-RU" sz="1200" dirty="0"/>
              <a:t>;| в до&lt;</a:t>
            </a:r>
            <a:r>
              <a:rPr lang="ru-RU" sz="1200" dirty="0" err="1"/>
              <a:t>брый</a:t>
            </a:r>
            <a:r>
              <a:rPr lang="ru-RU" sz="1200" dirty="0"/>
              <a:t>| </a:t>
            </a:r>
            <a:r>
              <a:rPr lang="ru-RU" sz="1200" dirty="0" err="1"/>
              <a:t>ча</a:t>
            </a:r>
            <a:r>
              <a:rPr lang="ru-RU" sz="1200" dirty="0"/>
              <a:t>&lt;с!|</a:t>
            </a:r>
          </a:p>
          <a:p>
            <a:pPr marL="0" indent="0">
              <a:buNone/>
            </a:pPr>
            <a:r>
              <a:rPr lang="ru-RU" sz="1200" dirty="0"/>
              <a:t> </a:t>
            </a:r>
            <a:r>
              <a:rPr lang="ru-RU" sz="1400" dirty="0"/>
              <a:t>\-\-\-\</a:t>
            </a:r>
          </a:p>
          <a:p>
            <a:pPr marL="0" indent="0">
              <a:buNone/>
            </a:pPr>
            <a:r>
              <a:rPr lang="ru-RU" sz="1200" dirty="0"/>
              <a:t>Спи&lt;те,| </a:t>
            </a:r>
            <a:r>
              <a:rPr lang="ru-RU" sz="1200" dirty="0" err="1"/>
              <a:t>Бо</a:t>
            </a:r>
            <a:r>
              <a:rPr lang="ru-RU" sz="1200" dirty="0"/>
              <a:t>&lt;г| не спи&lt;т| за на&lt;с!|</a:t>
            </a:r>
          </a:p>
          <a:p>
            <a:pPr marL="0" indent="0">
              <a:buNone/>
            </a:pPr>
            <a:r>
              <a:rPr lang="ru-RU" sz="1400" dirty="0"/>
              <a:t>\-\-\-\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Еще&lt;| лежи&lt;т| на не&lt;</a:t>
            </a:r>
            <a:r>
              <a:rPr lang="ru-RU" sz="1200" dirty="0" err="1"/>
              <a:t>бе</a:t>
            </a:r>
            <a:r>
              <a:rPr lang="ru-RU" sz="1200" dirty="0"/>
              <a:t>| те&lt;</a:t>
            </a:r>
            <a:r>
              <a:rPr lang="ru-RU" sz="1200" dirty="0" err="1"/>
              <a:t>нь</a:t>
            </a:r>
            <a:r>
              <a:rPr lang="ru-RU" sz="1200" dirty="0"/>
              <a:t>;|</a:t>
            </a:r>
            <a:br>
              <a:rPr lang="ru-RU" sz="1200" dirty="0"/>
            </a:b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ru-RU" sz="1200" dirty="0"/>
              <a:t>Еще&lt;| </a:t>
            </a:r>
            <a:r>
              <a:rPr lang="ru-RU" sz="1200" dirty="0" err="1"/>
              <a:t>дале</a:t>
            </a:r>
            <a:r>
              <a:rPr lang="ru-RU" sz="1200" dirty="0"/>
              <a:t>&lt;ко| </a:t>
            </a:r>
            <a:r>
              <a:rPr lang="ru-RU" sz="1200" dirty="0" err="1"/>
              <a:t>све</a:t>
            </a:r>
            <a:r>
              <a:rPr lang="ru-RU" sz="1200" dirty="0"/>
              <a:t>&lt;</a:t>
            </a:r>
            <a:r>
              <a:rPr lang="ru-RU" sz="1200" dirty="0" err="1"/>
              <a:t>тлый</a:t>
            </a:r>
            <a:r>
              <a:rPr lang="ru-RU" sz="1200" dirty="0"/>
              <a:t>| де&lt;</a:t>
            </a:r>
            <a:r>
              <a:rPr lang="ru-RU" sz="1200" dirty="0" err="1"/>
              <a:t>нь</a:t>
            </a:r>
            <a:r>
              <a:rPr lang="ru-RU" sz="1200" dirty="0"/>
              <a:t>;|</a:t>
            </a:r>
            <a:br>
              <a:rPr lang="ru-RU" sz="1200" dirty="0"/>
            </a:b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ru-RU" sz="1200" dirty="0"/>
              <a:t>Но </a:t>
            </a:r>
            <a:r>
              <a:rPr lang="ru-RU" sz="1200" dirty="0" err="1"/>
              <a:t>жи</a:t>
            </a:r>
            <a:r>
              <a:rPr lang="ru-RU" sz="1200" dirty="0"/>
              <a:t>&lt;в| </a:t>
            </a:r>
            <a:r>
              <a:rPr lang="ru-RU" sz="1200" dirty="0" err="1"/>
              <a:t>Госпо</a:t>
            </a:r>
            <a:r>
              <a:rPr lang="ru-RU" sz="1200" dirty="0"/>
              <a:t>&lt;</a:t>
            </a:r>
            <a:r>
              <a:rPr lang="ru-RU" sz="1200" dirty="0" err="1"/>
              <a:t>дь</a:t>
            </a:r>
            <a:r>
              <a:rPr lang="ru-RU" sz="1200" dirty="0"/>
              <a:t>,| он </a:t>
            </a:r>
            <a:r>
              <a:rPr lang="ru-RU" sz="1200" dirty="0" err="1"/>
              <a:t>зна</a:t>
            </a:r>
            <a:r>
              <a:rPr lang="ru-RU" sz="1200" dirty="0"/>
              <a:t>&lt;</a:t>
            </a:r>
            <a:r>
              <a:rPr lang="ru-RU" sz="1200" dirty="0" err="1"/>
              <a:t>ет</a:t>
            </a:r>
            <a:r>
              <a:rPr lang="ru-RU" sz="1200" dirty="0"/>
              <a:t>| </a:t>
            </a:r>
            <a:r>
              <a:rPr lang="ru-RU" sz="1200" dirty="0" err="1"/>
              <a:t>сро</a:t>
            </a:r>
            <a:r>
              <a:rPr lang="ru-RU" sz="1200" dirty="0"/>
              <a:t>&lt;к:|</a:t>
            </a:r>
            <a:br>
              <a:rPr lang="ru-RU" sz="1200" dirty="0"/>
            </a:b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-\-\-\-\</a:t>
            </a:r>
          </a:p>
          <a:p>
            <a:pPr marL="0" indent="0">
              <a:buNone/>
            </a:pPr>
            <a:r>
              <a:rPr lang="ru-RU" sz="1200" dirty="0"/>
              <a:t>Он вы&lt;шлет| у&lt;</a:t>
            </a:r>
            <a:r>
              <a:rPr lang="ru-RU" sz="1200" dirty="0" err="1"/>
              <a:t>тро</a:t>
            </a:r>
            <a:r>
              <a:rPr lang="ru-RU" sz="1200" dirty="0"/>
              <a:t>| на </a:t>
            </a:r>
            <a:r>
              <a:rPr lang="ru-RU" sz="1200" dirty="0" err="1"/>
              <a:t>восто</a:t>
            </a:r>
            <a:r>
              <a:rPr lang="ru-RU" sz="1200" dirty="0"/>
              <a:t>&lt;к.|</a:t>
            </a:r>
            <a:br>
              <a:rPr lang="ru-RU" sz="1200" dirty="0"/>
            </a:br>
            <a:endParaRPr lang="ru-RU" sz="1200" dirty="0"/>
          </a:p>
          <a:p>
            <a:pPr marL="0" indent="0">
              <a:buNone/>
            </a:pPr>
            <a:r>
              <a:rPr lang="ru-RU" sz="1400" dirty="0"/>
              <a:t>-\-\---\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29745" y="868218"/>
            <a:ext cx="9237" cy="51816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71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ächterruf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884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de-DE" i="1" dirty="0" err="1"/>
              <a:t>Loſet</a:t>
            </a:r>
            <a:r>
              <a:rPr lang="de-DE" i="1" dirty="0"/>
              <a:t>, was i euch will </a:t>
            </a:r>
            <a:r>
              <a:rPr lang="de-DE" i="1" dirty="0" err="1"/>
              <a:t>ſage</a:t>
            </a:r>
            <a:r>
              <a:rPr lang="de-DE" i="1" dirty="0"/>
              <a:t>!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</a:t>
            </a:r>
            <a:r>
              <a:rPr lang="de-DE" i="1" dirty="0" err="1"/>
              <a:t>Zehni</a:t>
            </a:r>
            <a:r>
              <a:rPr lang="de-DE" i="1" dirty="0"/>
              <a:t> </a:t>
            </a:r>
            <a:r>
              <a:rPr lang="de-DE" i="1" dirty="0" err="1"/>
              <a:t>gſchlage</a:t>
            </a:r>
            <a:r>
              <a:rPr lang="de-DE" i="1" dirty="0"/>
              <a:t>.</a:t>
            </a:r>
            <a:br>
              <a:rPr lang="de-DE" dirty="0"/>
            </a:br>
            <a:r>
              <a:rPr lang="de-DE" dirty="0" err="1"/>
              <a:t>Jez</a:t>
            </a:r>
            <a:r>
              <a:rPr lang="de-DE" dirty="0"/>
              <a:t> betet, und </a:t>
            </a:r>
            <a:r>
              <a:rPr lang="de-DE" dirty="0" err="1"/>
              <a:t>iez</a:t>
            </a:r>
            <a:r>
              <a:rPr lang="de-DE" dirty="0"/>
              <a:t> </a:t>
            </a:r>
            <a:r>
              <a:rPr lang="de-DE" dirty="0" err="1"/>
              <a:t>goͤhnt</a:t>
            </a:r>
            <a:r>
              <a:rPr lang="de-DE" dirty="0"/>
              <a:t> ins Bett,</a:t>
            </a:r>
            <a:br>
              <a:rPr lang="de-DE" dirty="0"/>
            </a:br>
            <a:r>
              <a:rPr lang="de-DE" dirty="0"/>
              <a:t>und wer e </a:t>
            </a:r>
            <a:r>
              <a:rPr lang="de-DE" dirty="0" err="1"/>
              <a:t>ruͤeihig</a:t>
            </a:r>
            <a:r>
              <a:rPr lang="de-DE" dirty="0"/>
              <a:t> </a:t>
            </a:r>
            <a:r>
              <a:rPr lang="de-DE" dirty="0" err="1"/>
              <a:t>Gwiſſe</a:t>
            </a:r>
            <a:r>
              <a:rPr lang="de-DE" dirty="0"/>
              <a:t> </a:t>
            </a:r>
            <a:r>
              <a:rPr lang="de-DE" dirty="0" err="1"/>
              <a:t>het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ſchloft</a:t>
            </a:r>
            <a:r>
              <a:rPr lang="de-DE" dirty="0"/>
              <a:t> </a:t>
            </a:r>
            <a:r>
              <a:rPr lang="de-DE" dirty="0" err="1"/>
              <a:t>ſanft</a:t>
            </a:r>
            <a:r>
              <a:rPr lang="de-DE" dirty="0"/>
              <a:t> und wohl! Im Himmel wacht</a:t>
            </a:r>
            <a:br>
              <a:rPr lang="de-DE" dirty="0"/>
            </a:br>
            <a:r>
              <a:rPr lang="de-DE" dirty="0"/>
              <a:t>e heiter Aug die </a:t>
            </a:r>
            <a:r>
              <a:rPr lang="de-DE" dirty="0" err="1"/>
              <a:t>ganzi</a:t>
            </a:r>
            <a:r>
              <a:rPr lang="de-DE" dirty="0"/>
              <a:t> Nacht.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Loſet</a:t>
            </a:r>
            <a:r>
              <a:rPr lang="de-DE" i="1" dirty="0"/>
              <a:t>, was i euch will </a:t>
            </a:r>
            <a:r>
              <a:rPr lang="de-DE" i="1" dirty="0" err="1"/>
              <a:t>ſage</a:t>
            </a:r>
            <a:r>
              <a:rPr lang="de-DE" i="1" dirty="0"/>
              <a:t>!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</a:t>
            </a:r>
            <a:r>
              <a:rPr lang="de-DE" i="1" dirty="0" err="1"/>
              <a:t>Oelfi</a:t>
            </a:r>
            <a:r>
              <a:rPr lang="de-DE" i="1" dirty="0"/>
              <a:t> </a:t>
            </a:r>
            <a:r>
              <a:rPr lang="de-DE" i="1" dirty="0" err="1"/>
              <a:t>gſchlage</a:t>
            </a:r>
            <a:r>
              <a:rPr lang="de-DE" i="1" dirty="0"/>
              <a:t>.</a:t>
            </a:r>
            <a:br>
              <a:rPr lang="de-DE" dirty="0"/>
            </a:br>
            <a:r>
              <a:rPr lang="de-DE" dirty="0"/>
              <a:t>Und wer </a:t>
            </a:r>
            <a:r>
              <a:rPr lang="de-DE" dirty="0" err="1"/>
              <a:t>no</a:t>
            </a:r>
            <a:r>
              <a:rPr lang="de-DE" dirty="0"/>
              <a:t> an der </a:t>
            </a:r>
            <a:r>
              <a:rPr lang="de-DE" dirty="0" err="1"/>
              <a:t>Arbet</a:t>
            </a:r>
            <a:r>
              <a:rPr lang="de-DE" dirty="0"/>
              <a:t> </a:t>
            </a:r>
            <a:r>
              <a:rPr lang="de-DE" dirty="0" err="1"/>
              <a:t>ſchwitzt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und wer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de Charte </a:t>
            </a:r>
            <a:r>
              <a:rPr lang="de-DE" dirty="0" err="1"/>
              <a:t>ſizt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dem </a:t>
            </a:r>
            <a:r>
              <a:rPr lang="de-DE" dirty="0" err="1"/>
              <a:t>bieti</a:t>
            </a:r>
            <a:r>
              <a:rPr lang="de-DE" dirty="0"/>
              <a:t> </a:t>
            </a:r>
            <a:r>
              <a:rPr lang="de-DE" dirty="0" err="1"/>
              <a:t>iez</a:t>
            </a:r>
            <a:r>
              <a:rPr lang="de-DE" dirty="0"/>
              <a:t> zum </a:t>
            </a:r>
            <a:r>
              <a:rPr lang="de-DE" dirty="0" err="1"/>
              <a:t>leztemol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’s </a:t>
            </a:r>
            <a:r>
              <a:rPr lang="de-DE" dirty="0" err="1"/>
              <a:t>iſch</a:t>
            </a:r>
            <a:r>
              <a:rPr lang="de-DE" dirty="0"/>
              <a:t> </a:t>
            </a:r>
            <a:r>
              <a:rPr lang="de-DE" dirty="0" err="1"/>
              <a:t>hochi</a:t>
            </a:r>
            <a:r>
              <a:rPr lang="de-DE" dirty="0"/>
              <a:t> </a:t>
            </a:r>
            <a:r>
              <a:rPr lang="de-DE" dirty="0" err="1"/>
              <a:t>Zit</a:t>
            </a:r>
            <a:r>
              <a:rPr lang="de-DE" dirty="0"/>
              <a:t>! Und </a:t>
            </a:r>
            <a:r>
              <a:rPr lang="de-DE" dirty="0" err="1"/>
              <a:t>ſchlofet</a:t>
            </a:r>
            <a:r>
              <a:rPr lang="de-DE" dirty="0"/>
              <a:t> wohl!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i="1" dirty="0" err="1"/>
              <a:t>Loſet</a:t>
            </a:r>
            <a:r>
              <a:rPr lang="de-DE" b="1" i="1" dirty="0"/>
              <a:t>, was i euch will </a:t>
            </a:r>
            <a:r>
              <a:rPr lang="de-DE" b="1" i="1" dirty="0" err="1"/>
              <a:t>ſage</a:t>
            </a:r>
            <a:r>
              <a:rPr lang="de-DE" b="1" i="1" dirty="0"/>
              <a:t>!</a:t>
            </a:r>
            <a:br>
              <a:rPr lang="de-DE" b="1" i="1" dirty="0"/>
            </a:br>
            <a:r>
              <a:rPr lang="de-DE" b="1" i="1" dirty="0"/>
              <a:t>D’ Glocke </a:t>
            </a:r>
            <a:r>
              <a:rPr lang="de-DE" b="1" i="1" dirty="0" err="1"/>
              <a:t>het</a:t>
            </a:r>
            <a:r>
              <a:rPr lang="de-DE" b="1" i="1" dirty="0"/>
              <a:t> </a:t>
            </a:r>
            <a:r>
              <a:rPr lang="de-DE" b="1" i="1" dirty="0" err="1"/>
              <a:t>Zwoͤlfi</a:t>
            </a:r>
            <a:r>
              <a:rPr lang="de-DE" b="1" i="1" dirty="0"/>
              <a:t> </a:t>
            </a:r>
            <a:r>
              <a:rPr lang="de-DE" b="1" i="1" dirty="0" err="1"/>
              <a:t>gſchlage</a:t>
            </a:r>
            <a:r>
              <a:rPr lang="de-DE" b="1" i="1" dirty="0"/>
              <a:t>.</a:t>
            </a:r>
            <a:br>
              <a:rPr lang="de-DE" dirty="0"/>
            </a:br>
            <a:r>
              <a:rPr lang="de-DE" dirty="0"/>
              <a:t>Und wo </a:t>
            </a:r>
            <a:r>
              <a:rPr lang="de-DE" dirty="0" err="1"/>
              <a:t>no</a:t>
            </a:r>
            <a:r>
              <a:rPr lang="de-DE" dirty="0"/>
              <a:t> in der Mitternacht</a:t>
            </a:r>
            <a:br>
              <a:rPr lang="de-DE" dirty="0"/>
            </a:br>
            <a:r>
              <a:rPr lang="de-DE" dirty="0"/>
              <a:t>e </a:t>
            </a:r>
            <a:r>
              <a:rPr lang="de-DE" dirty="0" err="1"/>
              <a:t>Gmuͤeth</a:t>
            </a:r>
            <a:r>
              <a:rPr lang="de-DE" dirty="0"/>
              <a:t> in Schmerz und </a:t>
            </a:r>
            <a:r>
              <a:rPr lang="de-DE" dirty="0" err="1"/>
              <a:t>Chummer</a:t>
            </a:r>
            <a:r>
              <a:rPr lang="de-DE" dirty="0"/>
              <a:t> wacht,</a:t>
            </a:r>
            <a:br>
              <a:rPr lang="de-DE" dirty="0"/>
            </a:br>
            <a:r>
              <a:rPr lang="de-DE" dirty="0" err="1"/>
              <a:t>ſe</a:t>
            </a:r>
            <a:r>
              <a:rPr lang="de-DE" dirty="0"/>
              <a:t> </a:t>
            </a:r>
            <a:r>
              <a:rPr lang="de-DE" dirty="0" err="1"/>
              <a:t>geb</a:t>
            </a:r>
            <a:r>
              <a:rPr lang="de-DE" dirty="0"/>
              <a:t> der Gott </a:t>
            </a:r>
            <a:r>
              <a:rPr lang="de-DE" dirty="0">
                <a:solidFill>
                  <a:schemeClr val="accent5"/>
                </a:solidFill>
              </a:rPr>
              <a:t>e </a:t>
            </a:r>
            <a:r>
              <a:rPr lang="de-DE" dirty="0" err="1">
                <a:solidFill>
                  <a:schemeClr val="accent5"/>
                </a:solidFill>
              </a:rPr>
              <a:t>ruͤeihige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 err="1">
                <a:solidFill>
                  <a:schemeClr val="accent5"/>
                </a:solidFill>
              </a:rPr>
              <a:t>Stund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спокойный/мирный час)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und mach di wieder froh und </a:t>
            </a:r>
            <a:r>
              <a:rPr lang="de-DE" dirty="0" err="1"/>
              <a:t>gſund</a:t>
            </a:r>
            <a:r>
              <a:rPr lang="de-DE" dirty="0"/>
              <a:t>!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de-DE" i="1" dirty="0" err="1"/>
              <a:t>Loſet</a:t>
            </a:r>
            <a:r>
              <a:rPr lang="de-DE" i="1" dirty="0"/>
              <a:t>,. was i euch will </a:t>
            </a:r>
            <a:r>
              <a:rPr lang="de-DE" i="1" dirty="0" err="1"/>
              <a:t>ſage</a:t>
            </a:r>
            <a:r>
              <a:rPr lang="de-DE" i="1" dirty="0"/>
              <a:t>!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Eis </a:t>
            </a:r>
            <a:r>
              <a:rPr lang="de-DE" i="1" dirty="0" err="1"/>
              <a:t>gſchlage</a:t>
            </a:r>
            <a:br>
              <a:rPr lang="de-DE" dirty="0"/>
            </a:br>
            <a:r>
              <a:rPr lang="de-DE" dirty="0"/>
              <a:t>Und wo mit Satans </a:t>
            </a:r>
            <a:r>
              <a:rPr lang="de-DE" dirty="0" err="1"/>
              <a:t>G’heiß</a:t>
            </a:r>
            <a:r>
              <a:rPr lang="de-DE" dirty="0"/>
              <a:t> und Roth</a:t>
            </a:r>
            <a:br>
              <a:rPr lang="de-DE" dirty="0"/>
            </a:br>
            <a:r>
              <a:rPr lang="de-DE" dirty="0"/>
              <a:t>e Dieb </a:t>
            </a:r>
            <a:r>
              <a:rPr lang="de-DE" dirty="0" err="1"/>
              <a:t>uf</a:t>
            </a:r>
            <a:r>
              <a:rPr lang="de-DE" dirty="0"/>
              <a:t> dunkle Pfade </a:t>
            </a:r>
            <a:r>
              <a:rPr lang="de-DE" dirty="0" err="1"/>
              <a:t>goht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— i </a:t>
            </a:r>
            <a:r>
              <a:rPr lang="de-DE" dirty="0" err="1"/>
              <a:t>wills</a:t>
            </a:r>
            <a:r>
              <a:rPr lang="de-DE" dirty="0"/>
              <a:t> </a:t>
            </a:r>
            <a:r>
              <a:rPr lang="de-DE" dirty="0" err="1"/>
              <a:t>nit</a:t>
            </a:r>
            <a:r>
              <a:rPr lang="de-DE" dirty="0"/>
              <a:t> hoffe, aber </a:t>
            </a:r>
            <a:r>
              <a:rPr lang="de-DE" dirty="0" err="1"/>
              <a:t>gſchiehts</a:t>
            </a:r>
            <a:r>
              <a:rPr lang="de-DE" dirty="0"/>
              <a:t> —</a:t>
            </a:r>
            <a:br>
              <a:rPr lang="de-DE" dirty="0"/>
            </a:br>
            <a:r>
              <a:rPr lang="de-DE" dirty="0"/>
              <a:t>Gang heim! Der </a:t>
            </a:r>
            <a:r>
              <a:rPr lang="de-DE" dirty="0" err="1"/>
              <a:t>himmliſch</a:t>
            </a:r>
            <a:r>
              <a:rPr lang="de-DE" dirty="0"/>
              <a:t> Richter </a:t>
            </a:r>
            <a:r>
              <a:rPr lang="de-DE" dirty="0" err="1"/>
              <a:t>ſieht’s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Loſet</a:t>
            </a:r>
            <a:r>
              <a:rPr lang="de-DE" i="1" dirty="0"/>
              <a:t>, was i euch will </a:t>
            </a:r>
            <a:r>
              <a:rPr lang="de-DE" i="1" dirty="0" err="1"/>
              <a:t>ſage</a:t>
            </a:r>
            <a:r>
              <a:rPr lang="de-DE" i="1" dirty="0"/>
              <a:t>!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</a:t>
            </a:r>
            <a:r>
              <a:rPr lang="de-DE" i="1" dirty="0" err="1"/>
              <a:t>Zwey</a:t>
            </a:r>
            <a:r>
              <a:rPr lang="de-DE" i="1" dirty="0"/>
              <a:t> </a:t>
            </a:r>
            <a:r>
              <a:rPr lang="de-DE" i="1" dirty="0" err="1"/>
              <a:t>gſchlage</a:t>
            </a:r>
            <a:r>
              <a:rPr lang="de-DE" i="1" dirty="0"/>
              <a:t>.</a:t>
            </a:r>
            <a:br>
              <a:rPr lang="de-DE" dirty="0"/>
            </a:br>
            <a:r>
              <a:rPr lang="de-DE" dirty="0"/>
              <a:t>Und wem </a:t>
            </a:r>
            <a:r>
              <a:rPr lang="de-DE" dirty="0" err="1"/>
              <a:t>ſcho</a:t>
            </a:r>
            <a:r>
              <a:rPr lang="de-DE" dirty="0"/>
              <a:t> wieder, </a:t>
            </a:r>
            <a:r>
              <a:rPr lang="de-DE" dirty="0" err="1"/>
              <a:t>eb’s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tagt,</a:t>
            </a:r>
            <a:br>
              <a:rPr lang="de-DE" dirty="0"/>
            </a:br>
            <a:r>
              <a:rPr lang="de-DE" dirty="0"/>
              <a:t>die </a:t>
            </a:r>
            <a:r>
              <a:rPr lang="de-DE" dirty="0" err="1"/>
              <a:t>ſchweri</a:t>
            </a:r>
            <a:r>
              <a:rPr lang="de-DE" dirty="0"/>
              <a:t> Sorg am Herze nagt,</a:t>
            </a:r>
            <a:br>
              <a:rPr lang="de-DE" dirty="0"/>
            </a:br>
            <a:r>
              <a:rPr lang="de-DE" dirty="0"/>
              <a:t>du arme Tropf, di </a:t>
            </a:r>
            <a:r>
              <a:rPr lang="de-DE" dirty="0" err="1"/>
              <a:t>Schlof</a:t>
            </a:r>
            <a:r>
              <a:rPr lang="de-DE" dirty="0"/>
              <a:t> </a:t>
            </a:r>
            <a:r>
              <a:rPr lang="de-DE" dirty="0" err="1"/>
              <a:t>iſch</a:t>
            </a:r>
            <a:r>
              <a:rPr lang="de-DE" dirty="0"/>
              <a:t> hi’!</a:t>
            </a:r>
            <a:br>
              <a:rPr lang="de-DE" dirty="0"/>
            </a:br>
            <a:r>
              <a:rPr lang="de-DE" dirty="0">
                <a:solidFill>
                  <a:schemeClr val="accent5"/>
                </a:solidFill>
              </a:rPr>
              <a:t>Gott </a:t>
            </a:r>
            <a:r>
              <a:rPr lang="de-DE" dirty="0" err="1">
                <a:solidFill>
                  <a:schemeClr val="accent5"/>
                </a:solidFill>
              </a:rPr>
              <a:t>ſorgt</a:t>
            </a:r>
            <a:r>
              <a:rPr lang="de-DE" dirty="0">
                <a:solidFill>
                  <a:schemeClr val="accent5"/>
                </a:solidFill>
              </a:rPr>
              <a:t>![</a:t>
            </a:r>
            <a:r>
              <a:rPr lang="ru-RU" dirty="0">
                <a:solidFill>
                  <a:schemeClr val="accent5"/>
                </a:solidFill>
              </a:rPr>
              <a:t>Бог заботится</a:t>
            </a:r>
            <a:r>
              <a:rPr lang="de-DE" dirty="0">
                <a:solidFill>
                  <a:schemeClr val="accent5"/>
                </a:solidFill>
              </a:rPr>
              <a:t>] </a:t>
            </a:r>
            <a:r>
              <a:rPr lang="de-DE" dirty="0"/>
              <a:t>Es </a:t>
            </a:r>
            <a:r>
              <a:rPr lang="de-DE" dirty="0" err="1"/>
              <a:t>waͤr</a:t>
            </a:r>
            <a:r>
              <a:rPr lang="de-DE" dirty="0"/>
              <a:t> </a:t>
            </a:r>
            <a:r>
              <a:rPr lang="de-DE" dirty="0" err="1"/>
              <a:t>nit</a:t>
            </a:r>
            <a:r>
              <a:rPr lang="de-DE" dirty="0"/>
              <a:t> </a:t>
            </a:r>
            <a:r>
              <a:rPr lang="de-DE" dirty="0" err="1"/>
              <a:t>noͤthig</a:t>
            </a:r>
            <a:r>
              <a:rPr lang="de-DE" dirty="0"/>
              <a:t> </a:t>
            </a:r>
            <a:r>
              <a:rPr lang="de-DE" dirty="0" err="1"/>
              <a:t>gſi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Loſet</a:t>
            </a:r>
            <a:r>
              <a:rPr lang="de-DE" i="1" dirty="0"/>
              <a:t>, was i euch will </a:t>
            </a:r>
            <a:r>
              <a:rPr lang="de-DE" i="1" dirty="0" err="1"/>
              <a:t>ſage</a:t>
            </a:r>
            <a:r>
              <a:rPr lang="de-DE" i="1" dirty="0"/>
              <a:t>,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Druͤ </a:t>
            </a:r>
            <a:r>
              <a:rPr lang="de-DE" i="1" dirty="0" err="1"/>
              <a:t>gſchlage</a:t>
            </a:r>
            <a:r>
              <a:rPr lang="de-DE" i="1" dirty="0"/>
              <a:t>.</a:t>
            </a:r>
            <a:br>
              <a:rPr lang="de-DE" dirty="0"/>
            </a:br>
            <a:r>
              <a:rPr lang="de-DE" dirty="0"/>
              <a:t>Die </a:t>
            </a:r>
            <a:r>
              <a:rPr lang="de-DE" dirty="0" err="1"/>
              <a:t>Morgeſtund</a:t>
            </a:r>
            <a:r>
              <a:rPr lang="de-DE" dirty="0"/>
              <a:t> am Himmel </a:t>
            </a:r>
            <a:r>
              <a:rPr lang="de-DE" dirty="0" err="1"/>
              <a:t>ſchwebt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und wer im Friede der Tag erlebt,</a:t>
            </a:r>
            <a:br>
              <a:rPr lang="de-DE" dirty="0"/>
            </a:br>
            <a:r>
              <a:rPr lang="de-DE" dirty="0"/>
              <a:t>dank Gott, und </a:t>
            </a:r>
            <a:r>
              <a:rPr lang="de-DE" dirty="0" err="1"/>
              <a:t>faß</a:t>
            </a:r>
            <a:r>
              <a:rPr lang="de-DE" dirty="0"/>
              <a:t> e frohe </a:t>
            </a:r>
            <a:r>
              <a:rPr lang="de-DE" dirty="0" err="1"/>
              <a:t>Mueth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und gang ans </a:t>
            </a:r>
            <a:r>
              <a:rPr lang="de-DE" dirty="0" err="1"/>
              <a:t>Gſchaͤft</a:t>
            </a:r>
            <a:r>
              <a:rPr lang="de-DE" dirty="0"/>
              <a:t>, und — halt di </a:t>
            </a:r>
            <a:r>
              <a:rPr lang="de-DE" dirty="0" err="1"/>
              <a:t>guet</a:t>
            </a:r>
            <a:r>
              <a:rPr lang="de-DE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260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Тленность (1816)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/>
              <a:t>Деревенский</a:t>
            </a:r>
            <a:r>
              <a:rPr lang="ru-RU" dirty="0"/>
              <a:t> сторож в полночь (1816)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Утренняя звезда (1818)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Летний вечер (1818)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Воскресное утро </a:t>
            </a:r>
            <a:r>
              <a:rPr lang="ru-RU" i="1" dirty="0"/>
              <a:t>в деревне </a:t>
            </a:r>
            <a:r>
              <a:rPr lang="ru-RU" dirty="0"/>
              <a:t>(1831)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/>
              <a:t>Переводчик в прозе – раб, переводчик в стихах – соперник</a:t>
            </a:r>
          </a:p>
          <a:p>
            <a:pPr marL="0" indent="0" algn="r">
              <a:buNone/>
            </a:pPr>
            <a:r>
              <a:rPr lang="ru-RU" dirty="0"/>
              <a:t>(В.А. Жуковский)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439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Список использованной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Hebel, J. </a:t>
            </a:r>
            <a:r>
              <a:rPr lang="de-DE" dirty="0" err="1"/>
              <a:t>Allemannische</a:t>
            </a:r>
            <a:r>
              <a:rPr lang="de-DE" dirty="0"/>
              <a:t> Gedichte. Für Freunde ländlicher Natur und Sitten. </a:t>
            </a:r>
            <a:r>
              <a:rPr lang="ru-RU" dirty="0" err="1"/>
              <a:t>Karlsruhe</a:t>
            </a:r>
            <a:r>
              <a:rPr lang="ru-RU" dirty="0"/>
              <a:t>: </a:t>
            </a:r>
            <a:r>
              <a:rPr lang="ru-RU" dirty="0" err="1"/>
              <a:t>Macklots</a:t>
            </a:r>
            <a:r>
              <a:rPr lang="ru-RU" dirty="0"/>
              <a:t> </a:t>
            </a:r>
            <a:r>
              <a:rPr lang="ru-RU" dirty="0" err="1"/>
              <a:t>Hofbuchhandlung</a:t>
            </a:r>
            <a:r>
              <a:rPr lang="ru-RU" dirty="0"/>
              <a:t>, 1803.</a:t>
            </a:r>
          </a:p>
          <a:p>
            <a:pPr lvl="0"/>
            <a:r>
              <a:rPr lang="ru-RU" dirty="0"/>
              <a:t>Еськова, Н.А. Нормы русского литературного языка XVIII—XIX веков: Ударение. Грамматические формы. Варианты слов. Словарь. Пояснительные статьи. М.: Рукописные памятники Древней Руси, 2008. </a:t>
            </a:r>
          </a:p>
          <a:p>
            <a:pPr lvl="0"/>
            <a:r>
              <a:rPr lang="ru-RU" dirty="0" err="1"/>
              <a:t>Казарцев</a:t>
            </a:r>
            <a:r>
              <a:rPr lang="ru-RU" dirty="0"/>
              <a:t>, Е. В. Сравнительное стиховедение: метрика и ритмика. СПб.: Изд-ва РГПУ им. А. И. Герцена, 2017.</a:t>
            </a:r>
          </a:p>
          <a:p>
            <a:pPr lvl="0"/>
            <a:r>
              <a:rPr lang="ru-RU" dirty="0" err="1"/>
              <a:t>Тарановский</a:t>
            </a:r>
            <a:r>
              <a:rPr lang="ru-RU" dirty="0"/>
              <a:t>, К. Ф. Русские двусложные размеры. М.: Языки славянских культур, 2010.</a:t>
            </a:r>
          </a:p>
          <a:p>
            <a:pPr lvl="0"/>
            <a:r>
              <a:rPr lang="ru-RU" dirty="0"/>
              <a:t>Жуковский</a:t>
            </a:r>
            <a:r>
              <a:rPr lang="de-DE" dirty="0"/>
              <a:t>, </a:t>
            </a:r>
            <a:r>
              <a:rPr lang="ru-RU" dirty="0"/>
              <a:t>В</a:t>
            </a:r>
            <a:r>
              <a:rPr lang="de-DE" dirty="0"/>
              <a:t>. </a:t>
            </a:r>
            <a:r>
              <a:rPr lang="ru-RU" dirty="0"/>
              <a:t>А</a:t>
            </a:r>
            <a:r>
              <a:rPr lang="de-DE" dirty="0"/>
              <a:t>. Für Wenige. </a:t>
            </a:r>
            <a:r>
              <a:rPr lang="ru-RU" dirty="0"/>
              <a:t>Для немногих. В 4 т. Т. 3. М.: Типография Августа Семена, 1818.</a:t>
            </a:r>
          </a:p>
          <a:p>
            <a:pPr lvl="0"/>
            <a:r>
              <a:rPr lang="ru-RU" dirty="0"/>
              <a:t>Жуковский</a:t>
            </a:r>
            <a:r>
              <a:rPr lang="de-DE" dirty="0"/>
              <a:t>, </a:t>
            </a:r>
            <a:r>
              <a:rPr lang="ru-RU" dirty="0"/>
              <a:t>В</a:t>
            </a:r>
            <a:r>
              <a:rPr lang="de-DE" dirty="0"/>
              <a:t>. </a:t>
            </a:r>
            <a:r>
              <a:rPr lang="ru-RU" dirty="0"/>
              <a:t>А</a:t>
            </a:r>
            <a:r>
              <a:rPr lang="de-DE" dirty="0"/>
              <a:t>. Für Wenige. </a:t>
            </a:r>
            <a:r>
              <a:rPr lang="ru-RU" dirty="0"/>
              <a:t>Для немногих. В 4 т. Т. 4. М.: Типография Августа Семена, 1818.</a:t>
            </a:r>
          </a:p>
          <a:p>
            <a:pPr lvl="0"/>
            <a:r>
              <a:rPr lang="ru-RU" dirty="0"/>
              <a:t>Жуковский, В.А. Полное собрание сочинений и писем: в 20 т. Т. 1. М.: Языки русской культуры, 1999.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847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9060C72-947F-4FDB-8A23-6A954E59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996" y="1825625"/>
            <a:ext cx="100798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3993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B00C0-57AB-413C-86F3-06DF0B88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Немецкий четырёхстопный ямб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FEC1577-2E52-476C-BB63-F1F88123A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461764"/>
              </p:ext>
            </p:extLst>
          </p:nvPr>
        </p:nvGraphicFramePr>
        <p:xfrm>
          <a:off x="1043683" y="1690688"/>
          <a:ext cx="772017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287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Der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Sommerabend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/Летний вечер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773842"/>
              </p:ext>
            </p:extLst>
          </p:nvPr>
        </p:nvGraphicFramePr>
        <p:xfrm>
          <a:off x="838201" y="1825625"/>
          <a:ext cx="7188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1956F5-4782-41FE-A7F8-5C6D040D4446}"/>
              </a:ext>
            </a:extLst>
          </p:cNvPr>
          <p:cNvSpPr txBox="1"/>
          <p:nvPr/>
        </p:nvSpPr>
        <p:spPr>
          <a:xfrm>
            <a:off x="8435083" y="2003461"/>
            <a:ext cx="32158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Построчно совпадающие формы: 35%</a:t>
            </a:r>
          </a:p>
          <a:p>
            <a:endParaRPr lang="ru-RU" dirty="0"/>
          </a:p>
          <a:p>
            <a:endParaRPr lang="ru-RU" sz="1800" dirty="0"/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Der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Sommerabend</a:t>
            </a:r>
            <a:endParaRPr lang="ru-RU" dirty="0"/>
          </a:p>
          <a:p>
            <a:pPr marL="0" indent="0">
              <a:buNone/>
            </a:pPr>
            <a:r>
              <a:rPr lang="ru-RU" sz="1800" dirty="0" err="1"/>
              <a:t>Полноударность</a:t>
            </a:r>
            <a:r>
              <a:rPr lang="ru-RU" sz="1800" dirty="0"/>
              <a:t>: 81%</a:t>
            </a:r>
          </a:p>
          <a:p>
            <a:pPr marL="0" indent="0">
              <a:buNone/>
            </a:pPr>
            <a:r>
              <a:rPr lang="ru-RU" sz="1800" dirty="0"/>
              <a:t>Форма 4: 11%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Летний вечер</a:t>
            </a:r>
            <a:endParaRPr lang="ru-RU" sz="1800" dirty="0"/>
          </a:p>
          <a:p>
            <a:pPr marL="0" indent="0">
              <a:buNone/>
            </a:pPr>
            <a:r>
              <a:rPr lang="ru-RU" sz="1800" dirty="0" err="1"/>
              <a:t>Полноударность</a:t>
            </a:r>
            <a:r>
              <a:rPr lang="ru-RU" sz="1800" dirty="0"/>
              <a:t>: 25%</a:t>
            </a:r>
          </a:p>
          <a:p>
            <a:pPr marL="0" indent="0">
              <a:buNone/>
            </a:pPr>
            <a:r>
              <a:rPr lang="ru-RU" sz="1800" dirty="0"/>
              <a:t>Форма 4: 56%</a:t>
            </a:r>
          </a:p>
          <a:p>
            <a:pPr marL="0" indent="0">
              <a:buNone/>
            </a:pPr>
            <a:endParaRPr lang="ru-RU" sz="1800" dirty="0"/>
          </a:p>
          <a:p>
            <a:endParaRPr lang="de-DE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46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Der Morgen-Stern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/Утренняя звезда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129605"/>
              </p:ext>
            </p:extLst>
          </p:nvPr>
        </p:nvGraphicFramePr>
        <p:xfrm>
          <a:off x="838201" y="1825625"/>
          <a:ext cx="7188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79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Der Morgen-Stern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/Утренняя звезда. Формы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86327" y="1831686"/>
            <a:ext cx="612370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1600" dirty="0"/>
              <a:t>[51] : Form 1 </a:t>
            </a:r>
            <a:r>
              <a:rPr lang="de-DE" sz="1600" dirty="0">
                <a:solidFill>
                  <a:schemeClr val="accent5"/>
                </a:solidFill>
              </a:rPr>
              <a:t>(-\-\-\-\ )</a:t>
            </a:r>
            <a:r>
              <a:rPr lang="de-DE" sz="1600" dirty="0"/>
              <a:t>:      Doch </a:t>
            </a:r>
            <a:r>
              <a:rPr lang="de-DE" sz="1600" dirty="0" err="1"/>
              <a:t>we</a:t>
            </a:r>
            <a:r>
              <a:rPr lang="de-DE" sz="1600" dirty="0"/>
              <a:t>&lt;</a:t>
            </a:r>
            <a:r>
              <a:rPr lang="de-DE" sz="1600" dirty="0" err="1"/>
              <a:t>nn</a:t>
            </a:r>
            <a:r>
              <a:rPr lang="de-DE" sz="1600" dirty="0"/>
              <a:t>| er </a:t>
            </a:r>
            <a:r>
              <a:rPr lang="de-DE" sz="1600" dirty="0" err="1"/>
              <a:t>sch</a:t>
            </a:r>
            <a:r>
              <a:rPr lang="de-DE" sz="1600" dirty="0"/>
              <a:t>[</a:t>
            </a:r>
            <a:r>
              <a:rPr lang="de-DE" sz="1600" dirty="0" err="1"/>
              <a:t>ie</a:t>
            </a:r>
            <a:r>
              <a:rPr lang="de-DE" sz="1600" dirty="0"/>
              <a:t>]&lt;r| gar bi&lt;</a:t>
            </a:r>
            <a:r>
              <a:rPr lang="de-DE" sz="1600" dirty="0" err="1"/>
              <a:t>nem</a:t>
            </a:r>
            <a:r>
              <a:rPr lang="de-DE" sz="1600" dirty="0"/>
              <a:t>| </a:t>
            </a:r>
            <a:r>
              <a:rPr lang="de-DE" sz="1600" dirty="0" err="1"/>
              <a:t>wä</a:t>
            </a:r>
            <a:r>
              <a:rPr lang="de-DE" sz="1600" dirty="0"/>
              <a:t>&lt;r,|</a:t>
            </a:r>
            <a:endParaRPr lang="ru-RU" sz="1600" dirty="0"/>
          </a:p>
          <a:p>
            <a:pPr marL="0" indent="0">
              <a:buNone/>
            </a:pPr>
            <a:r>
              <a:rPr lang="de-DE" sz="1600" dirty="0"/>
              <a:t>[52] : Form 4 </a:t>
            </a:r>
            <a:r>
              <a:rPr lang="de-DE" sz="1600" dirty="0">
                <a:solidFill>
                  <a:schemeClr val="accent4"/>
                </a:solidFill>
              </a:rPr>
              <a:t>(-\-\---\ )</a:t>
            </a:r>
            <a:r>
              <a:rPr lang="de-DE" sz="1600" dirty="0"/>
              <a:t>: </a:t>
            </a:r>
            <a:r>
              <a:rPr lang="de-DE" sz="1600" dirty="0" err="1"/>
              <a:t>verwa</a:t>
            </a:r>
            <a:r>
              <a:rPr lang="de-DE" sz="1600" dirty="0"/>
              <a:t>&lt;</a:t>
            </a:r>
            <a:r>
              <a:rPr lang="de-DE" sz="1600" dirty="0" err="1"/>
              <a:t>cht</a:t>
            </a:r>
            <a:r>
              <a:rPr lang="de-DE" sz="1600" dirty="0"/>
              <a:t>| si M[</a:t>
            </a:r>
            <a:r>
              <a:rPr lang="de-DE" sz="1600" dirty="0" err="1"/>
              <a:t>ue</a:t>
            </a:r>
            <a:r>
              <a:rPr lang="de-DE" sz="1600" dirty="0"/>
              <a:t>]&lt;</a:t>
            </a:r>
            <a:r>
              <a:rPr lang="de-DE" sz="1600" dirty="0" err="1"/>
              <a:t>tter</a:t>
            </a:r>
            <a:r>
              <a:rPr lang="de-DE" sz="1600" dirty="0"/>
              <a:t>| </a:t>
            </a:r>
            <a:r>
              <a:rPr lang="de-DE" sz="1600" dirty="0" err="1"/>
              <a:t>handumche</a:t>
            </a:r>
            <a:r>
              <a:rPr lang="de-DE" sz="1600" dirty="0"/>
              <a:t>&lt;</a:t>
            </a:r>
            <a:r>
              <a:rPr lang="de-DE" sz="1600" dirty="0" err="1"/>
              <a:t>hr</a:t>
            </a:r>
            <a:r>
              <a:rPr lang="de-DE" sz="1600" dirty="0"/>
              <a:t>,</a:t>
            </a:r>
            <a:endParaRPr lang="ru-RU" sz="1600" dirty="0"/>
          </a:p>
          <a:p>
            <a:pPr marL="0" indent="0">
              <a:buNone/>
            </a:pPr>
            <a:r>
              <a:rPr lang="de-DE" sz="1600" dirty="0"/>
              <a:t>[53] : Form 4 </a:t>
            </a:r>
            <a:r>
              <a:rPr lang="de-DE" sz="1600" dirty="0">
                <a:solidFill>
                  <a:schemeClr val="accent4"/>
                </a:solidFill>
              </a:rPr>
              <a:t>(-\-\---\ )</a:t>
            </a:r>
            <a:r>
              <a:rPr lang="de-DE" sz="1600" dirty="0"/>
              <a:t>: und </a:t>
            </a:r>
            <a:r>
              <a:rPr lang="de-DE" sz="1600" dirty="0" err="1"/>
              <a:t>we</a:t>
            </a:r>
            <a:r>
              <a:rPr lang="de-DE" sz="1600" dirty="0"/>
              <a:t>&lt;</a:t>
            </a:r>
            <a:r>
              <a:rPr lang="de-DE" sz="1600" dirty="0" err="1"/>
              <a:t>nn</a:t>
            </a:r>
            <a:r>
              <a:rPr lang="de-DE" sz="1600" dirty="0"/>
              <a:t>| sie r[</a:t>
            </a:r>
            <a:r>
              <a:rPr lang="de-DE" sz="1600" dirty="0" err="1"/>
              <a:t>üe</a:t>
            </a:r>
            <a:r>
              <a:rPr lang="de-DE" sz="1600" dirty="0"/>
              <a:t>]&lt;</a:t>
            </a:r>
            <a:r>
              <a:rPr lang="de-DE" sz="1600" dirty="0" err="1"/>
              <a:t>ft</a:t>
            </a:r>
            <a:r>
              <a:rPr lang="de-DE" sz="1600" dirty="0"/>
              <a:t>| </a:t>
            </a:r>
            <a:r>
              <a:rPr lang="de-DE" sz="1600" dirty="0" err="1"/>
              <a:t>enanderno</a:t>
            </a:r>
            <a:r>
              <a:rPr lang="de-DE" sz="1600" dirty="0"/>
              <a:t>&lt;,|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[54] : Form 1 </a:t>
            </a:r>
            <a:r>
              <a:rPr lang="en-US" sz="1600" dirty="0">
                <a:solidFill>
                  <a:schemeClr val="accent5"/>
                </a:solidFill>
              </a:rPr>
              <a:t>(-\-\-\-\ )</a:t>
            </a:r>
            <a:r>
              <a:rPr lang="en-US" sz="1600" dirty="0"/>
              <a:t>: </a:t>
            </a:r>
            <a:r>
              <a:rPr lang="en-US" sz="1600" dirty="0" err="1"/>
              <a:t>sen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&lt;</a:t>
            </a:r>
            <a:r>
              <a:rPr lang="en-US" sz="1600" dirty="0" err="1"/>
              <a:t>sch</a:t>
            </a:r>
            <a:r>
              <a:rPr lang="en-US" sz="1600" dirty="0"/>
              <a:t>| mi </a:t>
            </a:r>
            <a:r>
              <a:rPr lang="en-US" sz="1600" dirty="0" err="1"/>
              <a:t>Bü</a:t>
            </a:r>
            <a:r>
              <a:rPr lang="en-US" sz="1600" dirty="0"/>
              <a:t>&lt;</a:t>
            </a:r>
            <a:r>
              <a:rPr lang="en-US" sz="1600" dirty="0" err="1"/>
              <a:t>rstli</a:t>
            </a:r>
            <a:r>
              <a:rPr lang="en-US" sz="1600" dirty="0"/>
              <a:t>| </a:t>
            </a:r>
            <a:r>
              <a:rPr lang="de-DE" sz="1600" dirty="0"/>
              <a:t>n[</a:t>
            </a:r>
            <a:r>
              <a:rPr lang="de-DE" sz="1600" dirty="0" err="1"/>
              <a:t>ie</a:t>
            </a:r>
            <a:r>
              <a:rPr lang="de-DE" sz="1600" dirty="0"/>
              <a:t>]</a:t>
            </a:r>
            <a:r>
              <a:rPr lang="en-US" sz="1600" dirty="0"/>
              <a:t>&lt;ne| do&lt;.|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[55] : Form 1 (\\-\-\-\ ): </a:t>
            </a:r>
            <a:r>
              <a:rPr lang="de-DE" sz="1600" dirty="0"/>
              <a:t>Dru&lt;f| </a:t>
            </a:r>
            <a:r>
              <a:rPr lang="de-DE" sz="1600" dirty="0" err="1"/>
              <a:t>fli</a:t>
            </a:r>
            <a:r>
              <a:rPr lang="de-DE" sz="1600" dirty="0"/>
              <a:t>&lt;</a:t>
            </a:r>
            <a:r>
              <a:rPr lang="de-DE" sz="1600" dirty="0" err="1"/>
              <a:t>cht</a:t>
            </a:r>
            <a:r>
              <a:rPr lang="de-DE" sz="1600" dirty="0"/>
              <a:t>| s[</a:t>
            </a:r>
            <a:r>
              <a:rPr lang="de-DE" sz="1600" dirty="0" err="1"/>
              <a:t>ie</a:t>
            </a:r>
            <a:r>
              <a:rPr lang="de-DE" sz="1600" dirty="0"/>
              <a:t>] i&lt;</a:t>
            </a:r>
            <a:r>
              <a:rPr lang="de-DE" sz="1600" dirty="0" err="1"/>
              <a:t>hre</a:t>
            </a:r>
            <a:r>
              <a:rPr lang="de-DE" sz="1600" dirty="0"/>
              <a:t>| </a:t>
            </a:r>
            <a:r>
              <a:rPr lang="de-DE" sz="1600" dirty="0" err="1"/>
              <a:t>Chra</a:t>
            </a:r>
            <a:r>
              <a:rPr lang="de-DE" sz="1600" dirty="0"/>
              <a:t>&lt;</a:t>
            </a:r>
            <a:r>
              <a:rPr lang="de-DE" sz="1600" dirty="0" err="1"/>
              <a:t>nz</a:t>
            </a:r>
            <a:r>
              <a:rPr lang="de-DE" sz="1600" dirty="0"/>
              <a:t>| ins H[</a:t>
            </a:r>
            <a:r>
              <a:rPr lang="de-DE" sz="1600" dirty="0" err="1"/>
              <a:t>oo</a:t>
            </a:r>
            <a:r>
              <a:rPr lang="de-DE" sz="1600" dirty="0"/>
              <a:t>]&lt;r,|</a:t>
            </a:r>
          </a:p>
          <a:p>
            <a:pPr marL="0" indent="0">
              <a:buNone/>
            </a:pPr>
            <a:r>
              <a:rPr lang="en-US" sz="1600" dirty="0"/>
              <a:t>[56] : Form 1 (-\-\-\-\ ): und l[</a:t>
            </a:r>
            <a:r>
              <a:rPr lang="en-US" sz="1600" dirty="0" err="1"/>
              <a:t>ue</a:t>
            </a:r>
            <a:r>
              <a:rPr lang="en-US" sz="1600" dirty="0"/>
              <a:t>]&lt;get| hi&lt;</a:t>
            </a:r>
            <a:r>
              <a:rPr lang="en-US" sz="1600" dirty="0" err="1"/>
              <a:t>nt</a:t>
            </a:r>
            <a:r>
              <a:rPr lang="en-US" sz="1600" dirty="0"/>
              <a:t>-r| de Be&lt;</a:t>
            </a:r>
            <a:r>
              <a:rPr lang="en-US" sz="1600" dirty="0" err="1"/>
              <a:t>rge</a:t>
            </a:r>
            <a:r>
              <a:rPr lang="en-US" sz="1600" dirty="0"/>
              <a:t>| </a:t>
            </a:r>
            <a:r>
              <a:rPr lang="en-US" sz="1600" dirty="0" err="1"/>
              <a:t>vo</a:t>
            </a:r>
            <a:r>
              <a:rPr lang="en-US" sz="1600" dirty="0"/>
              <a:t>&lt;r.|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ru-RU" sz="1600" dirty="0" err="1"/>
              <a:t>Полноударность</a:t>
            </a:r>
            <a:r>
              <a:rPr lang="ru-RU" sz="1600" dirty="0"/>
              <a:t>: 77%</a:t>
            </a:r>
          </a:p>
          <a:p>
            <a:pPr marL="0" indent="0">
              <a:buNone/>
            </a:pPr>
            <a:r>
              <a:rPr lang="ru-RU" sz="1600" dirty="0"/>
              <a:t>Форма 4: 14%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Построчно совпадающие формы: 31%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511636" y="1825625"/>
            <a:ext cx="568036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dirty="0"/>
              <a:t>[51] : </a:t>
            </a:r>
            <a:r>
              <a:rPr lang="ru-RU" sz="1600" dirty="0" err="1"/>
              <a:t>Form</a:t>
            </a:r>
            <a:r>
              <a:rPr lang="ru-RU" sz="1600" dirty="0"/>
              <a:t> 4 </a:t>
            </a:r>
            <a:r>
              <a:rPr lang="ru-RU" sz="1600" dirty="0">
                <a:solidFill>
                  <a:schemeClr val="accent4"/>
                </a:solidFill>
              </a:rPr>
              <a:t>(-\-\---\ ): </a:t>
            </a:r>
            <a:r>
              <a:rPr lang="ru-RU" sz="1600" dirty="0"/>
              <a:t>Но что&lt; ж?| </a:t>
            </a:r>
            <a:r>
              <a:rPr lang="ru-RU" sz="1600" dirty="0" err="1"/>
              <a:t>Уви</a:t>
            </a:r>
            <a:r>
              <a:rPr lang="ru-RU" sz="1600" dirty="0"/>
              <a:t>&lt;деться ли?..| Не&lt;т.|</a:t>
            </a:r>
          </a:p>
          <a:p>
            <a:pPr marL="0" indent="0">
              <a:buNone/>
            </a:pPr>
            <a:r>
              <a:rPr lang="ru-RU" sz="1600" dirty="0"/>
              <a:t>[52] : </a:t>
            </a:r>
            <a:r>
              <a:rPr lang="ru-RU" sz="1600" dirty="0" err="1"/>
              <a:t>Form</a:t>
            </a:r>
            <a:r>
              <a:rPr lang="ru-RU" sz="1600" dirty="0"/>
              <a:t> 1 </a:t>
            </a:r>
            <a:r>
              <a:rPr lang="ru-RU" sz="1600" dirty="0">
                <a:solidFill>
                  <a:schemeClr val="accent5"/>
                </a:solidFill>
              </a:rPr>
              <a:t>(-\-\-\-\ )</a:t>
            </a:r>
            <a:r>
              <a:rPr lang="ru-RU" sz="1600" dirty="0"/>
              <a:t>: Спеши&lt;т| за ни&lt;ми| со&lt;</a:t>
            </a:r>
            <a:r>
              <a:rPr lang="ru-RU" sz="1600" dirty="0" err="1"/>
              <a:t>лнце</a:t>
            </a:r>
            <a:r>
              <a:rPr lang="ru-RU" sz="1600" dirty="0"/>
              <a:t>| </a:t>
            </a:r>
            <a:r>
              <a:rPr lang="ru-RU" sz="1600" dirty="0" err="1"/>
              <a:t>всле</a:t>
            </a:r>
            <a:r>
              <a:rPr lang="ru-RU" sz="1600" dirty="0"/>
              <a:t>&lt;д.|</a:t>
            </a:r>
          </a:p>
          <a:p>
            <a:pPr marL="0" indent="0">
              <a:buNone/>
            </a:pPr>
            <a:r>
              <a:rPr lang="ru-RU" sz="1600" dirty="0"/>
              <a:t>[53] : </a:t>
            </a:r>
            <a:r>
              <a:rPr lang="ru-RU" sz="1600" dirty="0" err="1"/>
              <a:t>Form</a:t>
            </a:r>
            <a:r>
              <a:rPr lang="ru-RU" sz="1600" dirty="0"/>
              <a:t> 1 </a:t>
            </a:r>
            <a:r>
              <a:rPr lang="ru-RU" sz="1600" dirty="0">
                <a:solidFill>
                  <a:schemeClr val="accent5"/>
                </a:solidFill>
              </a:rPr>
              <a:t>(-\-\-\-\ )</a:t>
            </a:r>
            <a:r>
              <a:rPr lang="ru-RU" sz="1600" dirty="0"/>
              <a:t>: Уж во&lt;т| оно&lt;:| </a:t>
            </a:r>
            <a:r>
              <a:rPr lang="ru-RU" sz="1600" dirty="0" err="1"/>
              <a:t>восто</a:t>
            </a:r>
            <a:r>
              <a:rPr lang="ru-RU" sz="1600" dirty="0"/>
              <a:t>&lt;к| зажгло&lt;,|</a:t>
            </a:r>
          </a:p>
          <a:p>
            <a:pPr marL="0" indent="0">
              <a:buNone/>
            </a:pPr>
            <a:r>
              <a:rPr lang="ru-RU" sz="1600" dirty="0"/>
              <a:t>[54] : </a:t>
            </a:r>
            <a:r>
              <a:rPr lang="ru-RU" sz="1600" dirty="0" err="1"/>
              <a:t>Form</a:t>
            </a:r>
            <a:r>
              <a:rPr lang="ru-RU" sz="1600" dirty="0"/>
              <a:t> 4 </a:t>
            </a:r>
            <a:r>
              <a:rPr lang="ru-RU" sz="1600" dirty="0">
                <a:solidFill>
                  <a:schemeClr val="accent4"/>
                </a:solidFill>
              </a:rPr>
              <a:t>(-\-\---\ )</a:t>
            </a:r>
            <a:r>
              <a:rPr lang="ru-RU" sz="1600" dirty="0"/>
              <a:t>: Свой а&lt;</a:t>
            </a:r>
            <a:r>
              <a:rPr lang="ru-RU" sz="1600" dirty="0" err="1"/>
              <a:t>лый</a:t>
            </a:r>
            <a:r>
              <a:rPr lang="ru-RU" sz="1600" dirty="0"/>
              <a:t>| за&lt;вес| подняло&lt;,|</a:t>
            </a:r>
          </a:p>
          <a:p>
            <a:pPr marL="0" indent="0">
              <a:buNone/>
            </a:pPr>
            <a:r>
              <a:rPr lang="ru-RU" sz="1600" dirty="0"/>
              <a:t>[55] : </a:t>
            </a:r>
            <a:r>
              <a:rPr lang="ru-RU" sz="1600" dirty="0" err="1"/>
              <a:t>Form</a:t>
            </a:r>
            <a:r>
              <a:rPr lang="ru-RU" sz="1600" dirty="0"/>
              <a:t> 1 (-\-\-\-\ ): Наде&lt;</a:t>
            </a:r>
            <a:r>
              <a:rPr lang="ru-RU" sz="1600" dirty="0" err="1"/>
              <a:t>ло</a:t>
            </a:r>
            <a:r>
              <a:rPr lang="ru-RU" sz="1600" dirty="0"/>
              <a:t>| </a:t>
            </a:r>
            <a:r>
              <a:rPr lang="ru-RU" sz="1600" dirty="0" err="1"/>
              <a:t>зно</a:t>
            </a:r>
            <a:r>
              <a:rPr lang="ru-RU" sz="1600" dirty="0"/>
              <a:t>&lt;</a:t>
            </a:r>
            <a:r>
              <a:rPr lang="ru-RU" sz="1600" dirty="0" err="1"/>
              <a:t>йный</a:t>
            </a:r>
            <a:r>
              <a:rPr lang="ru-RU" sz="1600" dirty="0"/>
              <a:t>| </a:t>
            </a:r>
            <a:r>
              <a:rPr lang="ru-RU" sz="1600" dirty="0" err="1"/>
              <a:t>сво</a:t>
            </a:r>
            <a:r>
              <a:rPr lang="ru-RU" sz="1600" dirty="0"/>
              <a:t>&lt;й| </a:t>
            </a:r>
            <a:r>
              <a:rPr lang="ru-RU" sz="1600" dirty="0" err="1"/>
              <a:t>убо</a:t>
            </a:r>
            <a:r>
              <a:rPr lang="ru-RU" sz="1600" dirty="0"/>
              <a:t>&lt;р|</a:t>
            </a:r>
          </a:p>
          <a:p>
            <a:pPr marL="0" indent="0">
              <a:buNone/>
            </a:pPr>
            <a:r>
              <a:rPr lang="ru-RU" sz="1600" dirty="0"/>
              <a:t>[56] : </a:t>
            </a:r>
            <a:r>
              <a:rPr lang="ru-RU" sz="1600" dirty="0" err="1"/>
              <a:t>Form</a:t>
            </a:r>
            <a:r>
              <a:rPr lang="ru-RU" sz="1600" dirty="0"/>
              <a:t> 4 (-\-\---\ ): И я&lt;</a:t>
            </a:r>
            <a:r>
              <a:rPr lang="ru-RU" sz="1600" dirty="0" err="1"/>
              <a:t>рко</a:t>
            </a:r>
            <a:r>
              <a:rPr lang="ru-RU" sz="1600" dirty="0"/>
              <a:t>| </a:t>
            </a:r>
            <a:r>
              <a:rPr lang="ru-RU" sz="1600" dirty="0" err="1"/>
              <a:t>смо</a:t>
            </a:r>
            <a:r>
              <a:rPr lang="ru-RU" sz="1600" dirty="0"/>
              <a:t>&lt;</a:t>
            </a:r>
            <a:r>
              <a:rPr lang="ru-RU" sz="1600" dirty="0" err="1"/>
              <a:t>трят</a:t>
            </a:r>
            <a:r>
              <a:rPr lang="ru-RU" sz="1600" dirty="0"/>
              <a:t>| из-за </a:t>
            </a:r>
            <a:r>
              <a:rPr lang="ru-RU" sz="1600" dirty="0" err="1"/>
              <a:t>го</a:t>
            </a:r>
            <a:r>
              <a:rPr lang="ru-RU" sz="1600" dirty="0"/>
              <a:t>&lt;р.|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err="1"/>
              <a:t>Полноударность</a:t>
            </a:r>
            <a:r>
              <a:rPr lang="ru-RU" sz="1600" dirty="0"/>
              <a:t>: 27%</a:t>
            </a:r>
          </a:p>
          <a:p>
            <a:pPr marL="0" indent="0">
              <a:buNone/>
            </a:pPr>
            <a:r>
              <a:rPr lang="ru-RU" sz="1600" dirty="0"/>
              <a:t>Форма 4: 58%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65818" y="1825625"/>
            <a:ext cx="4922982" cy="640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65818" y="2585389"/>
            <a:ext cx="4922982" cy="640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2585389"/>
            <a:ext cx="5470236" cy="640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1825625"/>
            <a:ext cx="5470236" cy="640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4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Der Morgen-Stern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/Утренняя звезда. Формы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1673" y="1825625"/>
            <a:ext cx="65116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/>
              <a:t>[</a:t>
            </a:r>
            <a:r>
              <a:rPr lang="ru-RU" sz="1600" dirty="0"/>
              <a:t>7</a:t>
            </a:r>
            <a:r>
              <a:rPr lang="de-DE" sz="1600" dirty="0"/>
              <a:t>8] : Form 1 (-\-\-\-\ ):      Was </a:t>
            </a:r>
            <a:r>
              <a:rPr lang="de-DE" sz="1600" dirty="0" err="1"/>
              <a:t>wa</a:t>
            </a:r>
            <a:r>
              <a:rPr lang="de-DE" sz="1600" dirty="0"/>
              <a:t>&lt;</a:t>
            </a:r>
            <a:r>
              <a:rPr lang="de-DE" sz="1600" dirty="0" err="1"/>
              <a:t>ndlet</a:t>
            </a:r>
            <a:r>
              <a:rPr lang="de-DE" sz="1600" dirty="0"/>
              <a:t>| </a:t>
            </a:r>
            <a:r>
              <a:rPr lang="de-DE" sz="1600" dirty="0" err="1"/>
              <a:t>dö</a:t>
            </a:r>
            <a:r>
              <a:rPr lang="de-DE" sz="1600" dirty="0"/>
              <a:t>&lt;</a:t>
            </a:r>
            <a:r>
              <a:rPr lang="de-DE" sz="1600" dirty="0" err="1"/>
              <a:t>rt</a:t>
            </a:r>
            <a:r>
              <a:rPr lang="de-DE" sz="1600" dirty="0"/>
              <a:t>| im Mo&lt;</a:t>
            </a:r>
            <a:r>
              <a:rPr lang="de-DE" sz="1600" dirty="0" err="1"/>
              <a:t>rge</a:t>
            </a:r>
            <a:r>
              <a:rPr lang="de-DE" sz="1600" dirty="0"/>
              <a:t>-| </a:t>
            </a:r>
            <a:r>
              <a:rPr lang="de-DE" sz="1600" dirty="0" err="1"/>
              <a:t>Stra</a:t>
            </a:r>
            <a:r>
              <a:rPr lang="de-DE" sz="1600" dirty="0"/>
              <a:t>&lt;hl|</a:t>
            </a:r>
            <a:endParaRPr lang="ru-RU" sz="1600" dirty="0"/>
          </a:p>
          <a:p>
            <a:pPr marL="0" indent="0">
              <a:buNone/>
            </a:pPr>
            <a:r>
              <a:rPr lang="de-DE" sz="1600" dirty="0"/>
              <a:t>[</a:t>
            </a:r>
            <a:r>
              <a:rPr lang="ru-RU" sz="1600" dirty="0"/>
              <a:t>79</a:t>
            </a:r>
            <a:r>
              <a:rPr lang="de-DE" sz="1600" dirty="0"/>
              <a:t>] : Form 1 (-\-\-\-\ ): mit T[</a:t>
            </a:r>
            <a:r>
              <a:rPr lang="de-DE" sz="1600" dirty="0" err="1"/>
              <a:t>ue</a:t>
            </a:r>
            <a:r>
              <a:rPr lang="de-DE" sz="1600" dirty="0"/>
              <a:t>]&lt;</a:t>
            </a:r>
            <a:r>
              <a:rPr lang="de-DE" sz="1600" dirty="0" err="1"/>
              <a:t>ch</a:t>
            </a:r>
            <a:r>
              <a:rPr lang="de-DE" sz="1600" dirty="0"/>
              <a:t>| und Cho&lt;</a:t>
            </a:r>
            <a:r>
              <a:rPr lang="de-DE" sz="1600" dirty="0" err="1"/>
              <a:t>rb</a:t>
            </a:r>
            <a:r>
              <a:rPr lang="de-DE" sz="1600" dirty="0"/>
              <a:t>| </a:t>
            </a:r>
            <a:r>
              <a:rPr lang="de-DE" sz="1600" dirty="0" err="1"/>
              <a:t>dur’s</a:t>
            </a:r>
            <a:r>
              <a:rPr lang="de-DE" sz="1600" dirty="0"/>
              <a:t> Ma&lt;</a:t>
            </a:r>
            <a:r>
              <a:rPr lang="de-DE" sz="1600" dirty="0" err="1"/>
              <a:t>tte</a:t>
            </a:r>
            <a:r>
              <a:rPr lang="de-DE" sz="1600" dirty="0"/>
              <a:t>-| </a:t>
            </a:r>
            <a:r>
              <a:rPr lang="de-DE" sz="1600" dirty="0" err="1"/>
              <a:t>Tha</a:t>
            </a:r>
            <a:r>
              <a:rPr lang="de-DE" sz="1600" dirty="0"/>
              <a:t>&lt;l?|</a:t>
            </a:r>
            <a:endParaRPr lang="ru-RU" sz="1600" dirty="0"/>
          </a:p>
          <a:p>
            <a:pPr marL="0" indent="0">
              <a:buNone/>
            </a:pPr>
            <a:r>
              <a:rPr lang="de-DE" sz="1600" dirty="0"/>
              <a:t>[8</a:t>
            </a:r>
            <a:r>
              <a:rPr lang="ru-RU" sz="1600" dirty="0"/>
              <a:t>0</a:t>
            </a:r>
            <a:r>
              <a:rPr lang="de-DE" sz="1600" dirty="0"/>
              <a:t>] : Form 1 (-\-\-\-\ ): ’s sind </a:t>
            </a:r>
            <a:r>
              <a:rPr lang="de-DE" sz="1600" dirty="0" err="1"/>
              <a:t>d’M</a:t>
            </a:r>
            <a:r>
              <a:rPr lang="de-DE" sz="1600" dirty="0"/>
              <a:t>[ei]&lt;dli| [</a:t>
            </a:r>
            <a:r>
              <a:rPr lang="de-DE" sz="1600" dirty="0" err="1"/>
              <a:t>ju</a:t>
            </a:r>
            <a:r>
              <a:rPr lang="de-DE" sz="1600" dirty="0"/>
              <a:t>]&lt;</a:t>
            </a:r>
            <a:r>
              <a:rPr lang="de-DE" sz="1600" dirty="0" err="1"/>
              <a:t>ng</a:t>
            </a:r>
            <a:r>
              <a:rPr lang="de-DE" sz="1600" dirty="0"/>
              <a:t>,| und </a:t>
            </a:r>
            <a:r>
              <a:rPr lang="de-DE" sz="1600" dirty="0" err="1"/>
              <a:t>fli</a:t>
            </a:r>
            <a:r>
              <a:rPr lang="de-DE" sz="1600" dirty="0"/>
              <a:t>&lt;</a:t>
            </a:r>
            <a:r>
              <a:rPr lang="de-DE" sz="1600" dirty="0" err="1"/>
              <a:t>nk</a:t>
            </a:r>
            <a:r>
              <a:rPr lang="de-DE" sz="1600" dirty="0"/>
              <a:t>| und </a:t>
            </a:r>
            <a:r>
              <a:rPr lang="de-DE" sz="1600" dirty="0" err="1"/>
              <a:t>fro</a:t>
            </a:r>
            <a:r>
              <a:rPr lang="de-DE" sz="1600" dirty="0"/>
              <a:t>&lt;h,|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[8</a:t>
            </a:r>
            <a:r>
              <a:rPr lang="ru-RU" sz="1600" dirty="0"/>
              <a:t>1</a:t>
            </a:r>
            <a:r>
              <a:rPr lang="en-US" sz="1600" dirty="0"/>
              <a:t>] : Form 1 (-\-\-\-\ ): s</a:t>
            </a:r>
            <a:r>
              <a:rPr lang="de-DE" sz="1600" dirty="0"/>
              <a:t>[</a:t>
            </a:r>
            <a:r>
              <a:rPr lang="de-DE" sz="1600" dirty="0" err="1"/>
              <a:t>ie</a:t>
            </a:r>
            <a:r>
              <a:rPr lang="de-DE" sz="1600" dirty="0"/>
              <a:t>]</a:t>
            </a:r>
            <a:r>
              <a:rPr lang="en-US" sz="1600" dirty="0"/>
              <a:t> </a:t>
            </a:r>
            <a:r>
              <a:rPr lang="en-US" sz="1600" dirty="0" err="1"/>
              <a:t>bri</a:t>
            </a:r>
            <a:r>
              <a:rPr lang="en-US" sz="1600" dirty="0"/>
              <a:t>&lt;</a:t>
            </a:r>
            <a:r>
              <a:rPr lang="en-US" sz="1600" dirty="0" err="1"/>
              <a:t>nge</a:t>
            </a:r>
            <a:r>
              <a:rPr lang="en-US" sz="1600" dirty="0"/>
              <a:t>| we&lt;</a:t>
            </a:r>
            <a:r>
              <a:rPr lang="en-US" sz="1600" dirty="0" err="1"/>
              <a:t>ger</a:t>
            </a:r>
            <a:r>
              <a:rPr lang="en-US" sz="1600" dirty="0"/>
              <a:t>| </a:t>
            </a:r>
            <a:r>
              <a:rPr lang="en-US" sz="1600" dirty="0" err="1"/>
              <a:t>d’Su</a:t>
            </a:r>
            <a:r>
              <a:rPr lang="en-US" sz="1600" dirty="0"/>
              <a:t>&lt;</a:t>
            </a:r>
            <a:r>
              <a:rPr lang="en-US" sz="1600" dirty="0" err="1"/>
              <a:t>ppe</a:t>
            </a:r>
            <a:r>
              <a:rPr lang="en-US" sz="1600" dirty="0"/>
              <a:t>| </a:t>
            </a:r>
            <a:r>
              <a:rPr lang="en-US" sz="1600" dirty="0" err="1"/>
              <a:t>scho</a:t>
            </a:r>
            <a:r>
              <a:rPr lang="en-US" sz="1600" dirty="0"/>
              <a:t>&lt;,|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[8</a:t>
            </a:r>
            <a:r>
              <a:rPr lang="ru-RU" sz="1600" dirty="0"/>
              <a:t>2</a:t>
            </a:r>
            <a:r>
              <a:rPr lang="en-US" sz="1600" dirty="0"/>
              <a:t>] : Form 1 (-\-\-\-\ ): und ’s A&lt;</a:t>
            </a:r>
            <a:r>
              <a:rPr lang="en-US" sz="1600" dirty="0" err="1"/>
              <a:t>nne</a:t>
            </a:r>
            <a:r>
              <a:rPr lang="en-US" sz="1600" dirty="0"/>
              <a:t>| </a:t>
            </a:r>
            <a:r>
              <a:rPr lang="de-DE" sz="1600" dirty="0"/>
              <a:t>M[ei]</a:t>
            </a:r>
            <a:r>
              <a:rPr lang="en-US" sz="1600" dirty="0"/>
              <a:t>&lt;li| </a:t>
            </a:r>
            <a:r>
              <a:rPr lang="en-US" sz="1600" dirty="0" err="1"/>
              <a:t>vo</a:t>
            </a:r>
            <a:r>
              <a:rPr lang="en-US" sz="1600" dirty="0"/>
              <a:t>&lt;</a:t>
            </a:r>
            <a:r>
              <a:rPr lang="en-US" sz="1600" dirty="0" err="1"/>
              <a:t>rnen</a:t>
            </a:r>
            <a:r>
              <a:rPr lang="en-US" sz="1600" dirty="0"/>
              <a:t>| a&lt;,|</a:t>
            </a:r>
            <a:endParaRPr lang="ru-RU" sz="1600" dirty="0"/>
          </a:p>
          <a:p>
            <a:pPr marL="0" indent="0">
              <a:buNone/>
            </a:pPr>
            <a:r>
              <a:rPr lang="de-DE" sz="1600" dirty="0"/>
              <a:t>[8</a:t>
            </a:r>
            <a:r>
              <a:rPr lang="ru-RU" sz="1600" dirty="0"/>
              <a:t>3</a:t>
            </a:r>
            <a:r>
              <a:rPr lang="de-DE" sz="1600" dirty="0"/>
              <a:t>] : Form 1 (-\-\-\-\ ): es la&lt;</a:t>
            </a:r>
            <a:r>
              <a:rPr lang="de-DE" sz="1600" dirty="0" err="1"/>
              <a:t>cht</a:t>
            </a:r>
            <a:r>
              <a:rPr lang="de-DE" sz="1600" dirty="0"/>
              <a:t>| mi </a:t>
            </a:r>
            <a:r>
              <a:rPr lang="de-DE" sz="1600" dirty="0" err="1"/>
              <a:t>scho</a:t>
            </a:r>
            <a:r>
              <a:rPr lang="de-DE" sz="1600" dirty="0"/>
              <a:t>&lt;| </a:t>
            </a:r>
            <a:r>
              <a:rPr lang="de-DE" sz="1600" dirty="0" err="1"/>
              <a:t>vo</a:t>
            </a:r>
            <a:r>
              <a:rPr lang="de-DE" sz="1600" dirty="0"/>
              <a:t> </a:t>
            </a:r>
            <a:r>
              <a:rPr lang="de-DE" sz="1600" dirty="0" err="1"/>
              <a:t>wi</a:t>
            </a:r>
            <a:r>
              <a:rPr lang="de-DE" sz="1600" dirty="0"/>
              <a:t>&lt;</a:t>
            </a:r>
            <a:r>
              <a:rPr lang="de-DE" sz="1600" dirty="0" err="1"/>
              <a:t>tem</a:t>
            </a:r>
            <a:r>
              <a:rPr lang="de-DE" sz="1600" dirty="0"/>
              <a:t>| a&lt;.|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56926" y="1825625"/>
            <a:ext cx="56318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[78] : </a:t>
            </a:r>
            <a:r>
              <a:rPr lang="ru-RU" sz="1600" dirty="0" err="1"/>
              <a:t>Form</a:t>
            </a:r>
            <a:r>
              <a:rPr lang="ru-RU" sz="1600" dirty="0"/>
              <a:t> 4 (-\-\---\ ): Но кто&lt; там| в у&lt;</a:t>
            </a:r>
            <a:r>
              <a:rPr lang="ru-RU" sz="1600" dirty="0" err="1"/>
              <a:t>тренних</a:t>
            </a:r>
            <a:r>
              <a:rPr lang="ru-RU" sz="1600" dirty="0"/>
              <a:t>| луча&lt;х|</a:t>
            </a:r>
          </a:p>
          <a:p>
            <a:pPr marL="0" indent="0">
              <a:buNone/>
            </a:pPr>
            <a:r>
              <a:rPr lang="ru-RU" sz="1600" dirty="0"/>
              <a:t>[79] : </a:t>
            </a:r>
            <a:r>
              <a:rPr lang="ru-RU" sz="1600" dirty="0" err="1"/>
              <a:t>Form</a:t>
            </a:r>
            <a:r>
              <a:rPr lang="ru-RU" sz="1600" dirty="0"/>
              <a:t> 4 (-\-\---\ ): Мелькну&lt;л| и </a:t>
            </a:r>
            <a:r>
              <a:rPr lang="ru-RU" sz="1600" dirty="0" err="1"/>
              <a:t>спря</a:t>
            </a:r>
            <a:r>
              <a:rPr lang="ru-RU" sz="1600" dirty="0"/>
              <a:t>&lt;</a:t>
            </a:r>
            <a:r>
              <a:rPr lang="ru-RU" sz="1600" dirty="0" err="1"/>
              <a:t>тался</a:t>
            </a:r>
            <a:r>
              <a:rPr lang="ru-RU" sz="1600" dirty="0"/>
              <a:t>| в куста&lt;х?|</a:t>
            </a:r>
          </a:p>
          <a:p>
            <a:pPr marL="0" indent="0">
              <a:buNone/>
            </a:pPr>
            <a:r>
              <a:rPr lang="ru-RU" sz="1600" dirty="0"/>
              <a:t>[80] : </a:t>
            </a:r>
            <a:r>
              <a:rPr lang="ru-RU" sz="1600" dirty="0" err="1"/>
              <a:t>Form</a:t>
            </a:r>
            <a:r>
              <a:rPr lang="ru-RU" sz="1600" dirty="0"/>
              <a:t> 4 (-\-\---\ ): С </a:t>
            </a:r>
            <a:r>
              <a:rPr lang="ru-RU" sz="1600" dirty="0" err="1"/>
              <a:t>ветве</a:t>
            </a:r>
            <a:r>
              <a:rPr lang="ru-RU" sz="1600" dirty="0"/>
              <a:t>&lt;й| </a:t>
            </a:r>
            <a:r>
              <a:rPr lang="ru-RU" sz="1600" dirty="0" err="1"/>
              <a:t>посы</a:t>
            </a:r>
            <a:r>
              <a:rPr lang="ru-RU" sz="1600" dirty="0"/>
              <a:t>&lt;палась| роса&lt;.|</a:t>
            </a:r>
          </a:p>
          <a:p>
            <a:pPr marL="0" indent="0">
              <a:buNone/>
            </a:pPr>
            <a:r>
              <a:rPr lang="ru-RU" sz="1600" dirty="0"/>
              <a:t>[81] : </a:t>
            </a:r>
            <a:r>
              <a:rPr lang="ru-RU" sz="1600" dirty="0" err="1"/>
              <a:t>Form</a:t>
            </a:r>
            <a:r>
              <a:rPr lang="ru-RU" sz="1600" dirty="0"/>
              <a:t> 4 (-\-\---\ ): Не ты&lt; ли,| де&lt;вица-| краса&lt;,|</a:t>
            </a:r>
          </a:p>
          <a:p>
            <a:pPr marL="0" indent="0">
              <a:buNone/>
            </a:pPr>
            <a:r>
              <a:rPr lang="ru-RU" sz="1600" dirty="0"/>
              <a:t>[82] : </a:t>
            </a:r>
            <a:r>
              <a:rPr lang="ru-RU" sz="1600" dirty="0" err="1"/>
              <a:t>Form</a:t>
            </a:r>
            <a:r>
              <a:rPr lang="ru-RU" sz="1600" dirty="0"/>
              <a:t> 4 (-\-\---\ ): Душе&lt;| сказа&lt;</a:t>
            </a:r>
            <a:r>
              <a:rPr lang="ru-RU" sz="1600" dirty="0" err="1"/>
              <a:t>лася</a:t>
            </a:r>
            <a:r>
              <a:rPr lang="ru-RU" sz="1600" dirty="0"/>
              <a:t>| мое&lt;й|</a:t>
            </a:r>
          </a:p>
          <a:p>
            <a:pPr marL="0" indent="0">
              <a:buNone/>
            </a:pPr>
            <a:r>
              <a:rPr lang="ru-RU" sz="1600" dirty="0"/>
              <a:t>[83] : </a:t>
            </a:r>
            <a:r>
              <a:rPr lang="ru-RU" sz="1600" dirty="0" err="1"/>
              <a:t>Form</a:t>
            </a:r>
            <a:r>
              <a:rPr lang="ru-RU" sz="1600" dirty="0"/>
              <a:t> 4 (-\-\---\ ): Весе&lt;</a:t>
            </a:r>
            <a:r>
              <a:rPr lang="ru-RU" sz="1600" dirty="0" err="1"/>
              <a:t>лой</a:t>
            </a:r>
            <a:r>
              <a:rPr lang="ru-RU" sz="1600" dirty="0"/>
              <a:t>| пре&lt;лестью| свое&lt;й?|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36" y="1825625"/>
            <a:ext cx="1480127" cy="205364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90326" y="1825625"/>
            <a:ext cx="1480127" cy="205364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1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Пятистопный ямб И.П. Гебеля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67020BA-89A2-4BD5-A933-F9F60278A6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375778"/>
              </p:ext>
            </p:extLst>
          </p:nvPr>
        </p:nvGraphicFramePr>
        <p:xfrm>
          <a:off x="838200" y="1197528"/>
          <a:ext cx="9660875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28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B5CA2-A1DF-499E-BAE6-2AAB6271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Пятистопный ямб И.П. Гебеля в сравнении с немецкой традицией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E1D766F-B500-4A65-BF3A-E515E0549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093666"/>
              </p:ext>
            </p:extLst>
          </p:nvPr>
        </p:nvGraphicFramePr>
        <p:xfrm>
          <a:off x="838199" y="1825625"/>
          <a:ext cx="11004933" cy="438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538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2834</Words>
  <Application>Microsoft Office PowerPoint</Application>
  <PresentationFormat>Широкоэкранный</PresentationFormat>
  <Paragraphs>253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Тема Office</vt:lpstr>
      <vt:lpstr>Алеманнские ямбы И. П. Гебеля в переводах В. А. Жуковского: применение методов компьютерного анализа*</vt:lpstr>
      <vt:lpstr>Русский четырёхстопный ямб</vt:lpstr>
      <vt:lpstr>Немецкий четырёхстопный ямб </vt:lpstr>
      <vt:lpstr>Der Sommerabend/Летний вечер</vt:lpstr>
      <vt:lpstr>Der Morgen-Stern/Утренняя звезда</vt:lpstr>
      <vt:lpstr>Der Morgen-Stern/Утренняя звезда. Формы</vt:lpstr>
      <vt:lpstr>Der Morgen-Stern/Утренняя звезда. Формы</vt:lpstr>
      <vt:lpstr>Пятистопный ямб И.П. Гебеля</vt:lpstr>
      <vt:lpstr>Пятистопный ямб И.П. Гебеля в сравнении с немецкой традицией</vt:lpstr>
      <vt:lpstr>Русский пятистопный ямб</vt:lpstr>
      <vt:lpstr>Die Vergänglichkeit/Тленность</vt:lpstr>
      <vt:lpstr>Переводы с немецкого</vt:lpstr>
      <vt:lpstr>Die Vergänglichkeit/Тленность</vt:lpstr>
      <vt:lpstr>Цезура в Я5 В.А. Жуковского</vt:lpstr>
      <vt:lpstr>А.С. Пушкин. Пародия на «Тленность»</vt:lpstr>
      <vt:lpstr>Белый Я5 в «Борисе Годунове»</vt:lpstr>
      <vt:lpstr>Der Wächter in der Mitternacht/Деревенский сторож в полночь </vt:lpstr>
      <vt:lpstr>Вставные фрагменты </vt:lpstr>
      <vt:lpstr>Wächterruf</vt:lpstr>
      <vt:lpstr>Вставные фрагменты </vt:lpstr>
      <vt:lpstr>Wächterruf</vt:lpstr>
      <vt:lpstr>Выводы</vt:lpstr>
      <vt:lpstr>Список использованной литературы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ритмики текстов И.П. Гебеля и их переводов, сделанных В.А. Жуковским</dc:title>
  <dc:creator>Диана Романова</dc:creator>
  <cp:lastModifiedBy>Диана Романова</cp:lastModifiedBy>
  <cp:revision>92</cp:revision>
  <dcterms:created xsi:type="dcterms:W3CDTF">2020-04-23T17:21:55Z</dcterms:created>
  <dcterms:modified xsi:type="dcterms:W3CDTF">2021-12-22T12:30:43Z</dcterms:modified>
</cp:coreProperties>
</file>