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Образец заголовка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рисунка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Образец заголовка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водяным знако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x-none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x-none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водяным знак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x-none" smtClean="0"/>
              <a:t>Образец заголовка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D7D8837-BCA3-6F4E-8ABF-983E8CE2FD06}" type="datetimeFigureOut">
              <a:rPr lang="ru-RU" smtClean="0"/>
              <a:t>03.11.22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C217467-7D41-364D-811F-3D5A7114DF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88626" y="1760497"/>
            <a:ext cx="8455900" cy="278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900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I</a:t>
            </a:r>
            <a:r>
              <a:rPr lang="en-US" sz="4900" b="1" dirty="0" smtClean="0">
                <a:latin typeface="Century Schoolbook"/>
                <a:cs typeface="Century Schoolbook"/>
              </a:rPr>
              <a:t>n </a:t>
            </a:r>
            <a:r>
              <a:rPr lang="en-US" sz="4900" b="1" dirty="0" err="1" smtClean="0">
                <a:latin typeface="Century Schoolbook"/>
                <a:cs typeface="Century Schoolbook"/>
              </a:rPr>
              <a:t>taberna</a:t>
            </a:r>
            <a:r>
              <a:rPr lang="en-US" sz="4900" b="1" dirty="0" smtClean="0">
                <a:latin typeface="Century Schoolbook"/>
                <a:cs typeface="Century Schoolbook"/>
              </a:rPr>
              <a:t> </a:t>
            </a:r>
            <a:r>
              <a:rPr lang="en-US" sz="4900" b="1" dirty="0" err="1" smtClean="0">
                <a:latin typeface="Century Schoolbook"/>
                <a:cs typeface="Century Schoolbook"/>
              </a:rPr>
              <a:t>quando</a:t>
            </a:r>
            <a:r>
              <a:rPr lang="en-US" sz="4900" b="1" dirty="0" smtClean="0">
                <a:latin typeface="Century Schoolbook"/>
                <a:cs typeface="Century Schoolbook"/>
              </a:rPr>
              <a:t> </a:t>
            </a:r>
            <a:r>
              <a:rPr lang="en-US" sz="4900" b="1" dirty="0" err="1" smtClean="0">
                <a:latin typeface="Century Schoolbook"/>
                <a:cs typeface="Century Schoolbook"/>
              </a:rPr>
              <a:t>sumus</a:t>
            </a:r>
            <a:r>
              <a:rPr lang="en-US" sz="4900" b="1" dirty="0" smtClean="0">
                <a:latin typeface="Century Schoolbook"/>
                <a:cs typeface="Century Schoolbook"/>
              </a:rPr>
              <a:t> </a:t>
            </a:r>
            <a:r>
              <a:rPr lang="en-US" sz="5300" dirty="0" smtClean="0">
                <a:latin typeface="Lucida Blackletter"/>
                <a:cs typeface="Lucida Blackletter"/>
              </a:rPr>
              <a:t/>
            </a:r>
            <a:br>
              <a:rPr lang="en-US" sz="5300" dirty="0" smtClean="0">
                <a:latin typeface="Lucida Blackletter"/>
                <a:cs typeface="Lucida Blackletter"/>
              </a:rPr>
            </a:br>
            <a:r>
              <a:rPr lang="en-US" sz="4500" dirty="0" smtClean="0">
                <a:latin typeface="Century Schoolbook"/>
                <a:cs typeface="Century Schoolbook"/>
              </a:rPr>
              <a:t>as </a:t>
            </a:r>
            <a:r>
              <a:rPr lang="en-US" sz="4500" dirty="0" err="1" smtClean="0">
                <a:latin typeface="Century Schoolbook"/>
                <a:cs typeface="Century Schoolbook"/>
              </a:rPr>
              <a:t>parodia</a:t>
            </a:r>
            <a:r>
              <a:rPr lang="en-US" sz="4500" dirty="0" smtClean="0">
                <a:latin typeface="Century Schoolbook"/>
                <a:cs typeface="Century Schoolbook"/>
              </a:rPr>
              <a:t> sacra: cultural and historical commentary </a:t>
            </a:r>
            <a:endParaRPr lang="ru-RU" dirty="0">
              <a:latin typeface="Century Schoolbook"/>
              <a:cs typeface="Century Schoolbook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343726" y="454771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err="1" smtClean="0">
                <a:latin typeface="Century Schoolbook"/>
                <a:cs typeface="Century Schoolbook"/>
              </a:rPr>
              <a:t>Natalia</a:t>
            </a:r>
            <a:r>
              <a:rPr lang="ru-RU" sz="2000" dirty="0" smtClean="0">
                <a:latin typeface="Century Schoolbook"/>
                <a:cs typeface="Century Schoolbook"/>
              </a:rPr>
              <a:t> </a:t>
            </a:r>
            <a:r>
              <a:rPr lang="ru-RU" sz="2000" dirty="0" err="1" smtClean="0">
                <a:latin typeface="Century Schoolbook"/>
                <a:cs typeface="Century Schoolbook"/>
              </a:rPr>
              <a:t>Dolgorukova</a:t>
            </a:r>
            <a:r>
              <a:rPr lang="ru-RU" sz="2000" dirty="0">
                <a:latin typeface="Century Schoolbook"/>
                <a:cs typeface="Century Schoolbook"/>
              </a:rPr>
              <a:t/>
            </a:r>
            <a:br>
              <a:rPr lang="ru-RU" sz="2000" dirty="0">
                <a:latin typeface="Century Schoolbook"/>
                <a:cs typeface="Century Schoolbook"/>
              </a:rPr>
            </a:br>
            <a:r>
              <a:rPr lang="en-US" sz="2000" i="1" dirty="0" err="1">
                <a:latin typeface="Century Schoolbook"/>
                <a:cs typeface="Century Schoolbook"/>
              </a:rPr>
              <a:t>natalia.dolgoroukova@gmail.com</a:t>
            </a:r>
            <a:endParaRPr lang="ru-RU" sz="2000" i="1" dirty="0" smtClean="0">
              <a:latin typeface="Century Schoolbook"/>
              <a:cs typeface="Century Schoolbook"/>
            </a:endParaRPr>
          </a:p>
          <a:p>
            <a:pPr marL="0" indent="0" algn="r">
              <a:buNone/>
            </a:pPr>
            <a:r>
              <a:rPr lang="ru-RU" sz="2000" dirty="0" err="1" smtClean="0">
                <a:latin typeface="Century Schoolbook"/>
                <a:cs typeface="Century Schoolbook"/>
              </a:rPr>
              <a:t>Kseniia</a:t>
            </a:r>
            <a:r>
              <a:rPr lang="ru-RU" sz="2000" dirty="0" smtClean="0">
                <a:latin typeface="Century Schoolbook"/>
                <a:cs typeface="Century Schoolbook"/>
              </a:rPr>
              <a:t> </a:t>
            </a:r>
            <a:r>
              <a:rPr lang="ru-RU" sz="2000" dirty="0" err="1" smtClean="0">
                <a:latin typeface="Century Schoolbook"/>
                <a:cs typeface="Century Schoolbook"/>
              </a:rPr>
              <a:t>Babenko</a:t>
            </a:r>
            <a:r>
              <a:rPr lang="ru-RU" sz="2000" dirty="0">
                <a:latin typeface="Century Schoolbook"/>
                <a:cs typeface="Century Schoolbook"/>
              </a:rPr>
              <a:t/>
            </a:r>
            <a:br>
              <a:rPr lang="ru-RU" sz="2000" dirty="0">
                <a:latin typeface="Century Schoolbook"/>
                <a:cs typeface="Century Schoolbook"/>
              </a:rPr>
            </a:br>
            <a:r>
              <a:rPr lang="en-US" sz="2000" i="1" dirty="0" err="1" smtClean="0">
                <a:latin typeface="Century Schoolbook"/>
                <a:cs typeface="Century Schoolbook"/>
              </a:rPr>
              <a:t>ksieniya.babenko</a:t>
            </a:r>
            <a:r>
              <a:rPr lang="en-US" sz="2000" i="1" dirty="0" err="1">
                <a:latin typeface="Century Schoolbook"/>
                <a:cs typeface="Century Schoolbook"/>
              </a:rPr>
              <a:t>@gmail.com</a:t>
            </a:r>
            <a:endParaRPr lang="ru-RU" sz="2000" i="1" dirty="0" smtClean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45943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13655"/>
            <a:ext cx="7313613" cy="86836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Century Schoolbook"/>
                <a:cs typeface="Century Schoolbook"/>
              </a:rPr>
              <a:t>T</a:t>
            </a:r>
            <a:r>
              <a:rPr lang="ru-RU" dirty="0" err="1" smtClean="0">
                <a:latin typeface="Century Schoolbook"/>
                <a:cs typeface="Century Schoolbook"/>
              </a:rPr>
              <a:t>he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context</a:t>
            </a:r>
            <a:endParaRPr lang="ru-RU" dirty="0">
              <a:latin typeface="Century Schoolbook"/>
              <a:cs typeface="Century Schoolbook"/>
            </a:endParaRPr>
          </a:p>
        </p:txBody>
      </p:sp>
      <p:pic>
        <p:nvPicPr>
          <p:cNvPr id="4" name="Изображение 3" descr="carmina-burana-fragmenta-burana-facsimile-edition-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t="34253" r="10017" b="31830"/>
          <a:stretch/>
        </p:blipFill>
        <p:spPr>
          <a:xfrm>
            <a:off x="535521" y="882018"/>
            <a:ext cx="8063397" cy="2570542"/>
          </a:xfrm>
          <a:prstGeom prst="rect">
            <a:avLst/>
          </a:prstGeom>
        </p:spPr>
      </p:pic>
      <p:pic>
        <p:nvPicPr>
          <p:cNvPr id="5" name="Изображение 4" descr="carmina-burana-fragmenta-burana-facsimile-edition-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32927" r="3116" b="7340"/>
          <a:stretch/>
        </p:blipFill>
        <p:spPr>
          <a:xfrm>
            <a:off x="1342759" y="3613293"/>
            <a:ext cx="6885254" cy="32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8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Century Schoolbook"/>
                <a:cs typeface="Century Schoolbook"/>
              </a:rPr>
              <a:t>C</a:t>
            </a:r>
            <a:r>
              <a:rPr lang="ru-RU" dirty="0" err="1" smtClean="0">
                <a:latin typeface="Century Schoolbook"/>
                <a:cs typeface="Century Schoolbook"/>
              </a:rPr>
              <a:t>onclusion</a:t>
            </a:r>
            <a:endParaRPr lang="ru-RU" dirty="0">
              <a:latin typeface="Century Schoolbook"/>
              <a:cs typeface="Century Schoolbook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836766"/>
              </p:ext>
            </p:extLst>
          </p:nvPr>
        </p:nvGraphicFramePr>
        <p:xfrm>
          <a:off x="472520" y="1521129"/>
          <a:ext cx="8180502" cy="498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0251"/>
                <a:gridCol w="4090251"/>
              </a:tblGrid>
              <a:tr h="5201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Church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Tavern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201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God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Money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201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Work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Drinking</a:t>
                      </a:r>
                      <a:r>
                        <a:rPr lang="ru-RU" sz="2400" dirty="0" smtClean="0"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2400" baseline="0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2400" baseline="0" dirty="0" err="1" smtClean="0">
                          <a:latin typeface="Century Schoolbook"/>
                          <a:cs typeface="Century Schoolbook"/>
                        </a:rPr>
                        <a:t>g</a:t>
                      </a:r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ambling</a:t>
                      </a:r>
                      <a:r>
                        <a:rPr lang="ru-RU" sz="2400" dirty="0" smtClean="0"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2400" baseline="0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2400" baseline="0" dirty="0" err="1" smtClean="0">
                          <a:latin typeface="Century Schoolbook"/>
                          <a:cs typeface="Century Schoolbook"/>
                        </a:rPr>
                        <a:t>debauchery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201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Liturgical</a:t>
                      </a:r>
                      <a:r>
                        <a:rPr lang="ru-RU" sz="2400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wine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Profane</a:t>
                      </a:r>
                      <a:r>
                        <a:rPr lang="ru-RU" sz="2400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wine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20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Liturgical</a:t>
                      </a:r>
                      <a:r>
                        <a:rPr lang="ru-RU" sz="2400" baseline="0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2400" baseline="0" dirty="0" err="1" smtClean="0">
                          <a:latin typeface="Century Schoolbook"/>
                          <a:cs typeface="Century Schoolbook"/>
                        </a:rPr>
                        <a:t>bread</a:t>
                      </a:r>
                      <a:endParaRPr lang="ru-RU" sz="2400" dirty="0" smtClean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baseline="0" dirty="0" smtClean="0">
                          <a:latin typeface="Century Schoolbook"/>
                          <a:cs typeface="Century Schoolbook"/>
                        </a:rPr>
                        <a:t>–</a:t>
                      </a:r>
                      <a:r>
                        <a:rPr lang="ru-RU" sz="2400" baseline="0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201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Christ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Bacchus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201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Christians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Libertins</a:t>
                      </a:r>
                      <a:r>
                        <a:rPr lang="ru-RU" sz="2400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201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Prays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Toasts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201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Non-drinkers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entury Schoolbook"/>
                          <a:cs typeface="Century Schoolbook"/>
                        </a:rPr>
                        <a:t>Pagans</a:t>
                      </a:r>
                      <a:endParaRPr lang="ru-RU" sz="2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08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Century Schoolbook"/>
                <a:cs typeface="Century Schoolbook"/>
              </a:rPr>
              <a:t>C</a:t>
            </a:r>
            <a:r>
              <a:rPr lang="ru-RU" dirty="0" err="1" smtClean="0">
                <a:latin typeface="Century Schoolbook"/>
                <a:cs typeface="Century Schoolbook"/>
              </a:rPr>
              <a:t>armina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Burana</a:t>
            </a:r>
            <a:endParaRPr lang="ru-RU" dirty="0">
              <a:latin typeface="Century Schoolbook"/>
              <a:cs typeface="Century Schoolbook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2243" y="1735138"/>
            <a:ext cx="4605770" cy="405606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ru-RU" dirty="0" smtClean="0">
                <a:latin typeface="Century Schoolbook"/>
                <a:cs typeface="Century Schoolbook"/>
              </a:rPr>
              <a:t>1230s, </a:t>
            </a:r>
            <a:r>
              <a:rPr lang="ru-RU" dirty="0" err="1" smtClean="0">
                <a:latin typeface="Century Schoolbook"/>
                <a:cs typeface="Century Schoolbook"/>
              </a:rPr>
              <a:t>South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Tyrol</a:t>
            </a:r>
            <a:endParaRPr lang="ru-RU" dirty="0" smtClean="0">
              <a:latin typeface="Century Schoolbook"/>
              <a:cs typeface="Century Schoolbook"/>
            </a:endParaRPr>
          </a:p>
          <a:p>
            <a:pPr>
              <a:buFont typeface="Wingdings" charset="2"/>
              <a:buChar char="v"/>
            </a:pPr>
            <a:r>
              <a:rPr lang="ru-RU" dirty="0" err="1" smtClean="0">
                <a:latin typeface="Century Schoolbook"/>
                <a:cs typeface="Century Schoolbook"/>
              </a:rPr>
              <a:t>Sections</a:t>
            </a:r>
            <a:r>
              <a:rPr lang="ru-RU" dirty="0" smtClean="0">
                <a:latin typeface="Century Schoolbook"/>
                <a:cs typeface="Century Schoolbook"/>
              </a:rPr>
              <a:t>: </a:t>
            </a:r>
            <a:r>
              <a:rPr lang="en-US" dirty="0" err="1" smtClean="0">
                <a:latin typeface="Century Schoolbook"/>
                <a:cs typeface="Century Schoolbook"/>
              </a:rPr>
              <a:t>carmina</a:t>
            </a:r>
            <a:r>
              <a:rPr lang="en-US" dirty="0" smtClean="0">
                <a:latin typeface="Century Schoolbook"/>
                <a:cs typeface="Century Schoolbook"/>
              </a:rPr>
              <a:t> </a:t>
            </a:r>
            <a:r>
              <a:rPr lang="en-US" dirty="0" err="1">
                <a:latin typeface="Century Schoolbook"/>
                <a:cs typeface="Century Schoolbook"/>
              </a:rPr>
              <a:t>moralia</a:t>
            </a:r>
            <a:r>
              <a:rPr lang="en-US" dirty="0">
                <a:latin typeface="Century Schoolbook"/>
                <a:cs typeface="Century Schoolbook"/>
              </a:rPr>
              <a:t> et </a:t>
            </a:r>
            <a:r>
              <a:rPr lang="en-US" dirty="0" err="1" smtClean="0">
                <a:latin typeface="Century Schoolbook"/>
                <a:cs typeface="Century Schoolbook"/>
              </a:rPr>
              <a:t>satirica</a:t>
            </a:r>
            <a:r>
              <a:rPr lang="en-US" dirty="0" smtClean="0">
                <a:latin typeface="Century Schoolbook"/>
                <a:cs typeface="Century Schoolbook"/>
              </a:rPr>
              <a:t> (CB1</a:t>
            </a:r>
            <a:r>
              <a:rPr lang="mr-IN" dirty="0" smtClean="0">
                <a:latin typeface="Century Schoolbook"/>
                <a:cs typeface="Century Schoolbook"/>
              </a:rPr>
              <a:t>–</a:t>
            </a:r>
            <a:r>
              <a:rPr lang="en-US" dirty="0" smtClean="0">
                <a:latin typeface="Century Schoolbook"/>
                <a:cs typeface="Century Schoolbook"/>
              </a:rPr>
              <a:t>55), </a:t>
            </a:r>
            <a:r>
              <a:rPr lang="en-US" dirty="0" err="1" smtClean="0">
                <a:latin typeface="Century Schoolbook"/>
                <a:cs typeface="Century Schoolbook"/>
              </a:rPr>
              <a:t>carmina</a:t>
            </a:r>
            <a:r>
              <a:rPr lang="en-US" dirty="0" smtClean="0">
                <a:latin typeface="Century Schoolbook"/>
                <a:cs typeface="Century Schoolbook"/>
              </a:rPr>
              <a:t> </a:t>
            </a:r>
            <a:r>
              <a:rPr lang="en-US" dirty="0" err="1" smtClean="0">
                <a:latin typeface="Century Schoolbook"/>
                <a:cs typeface="Century Schoolbook"/>
              </a:rPr>
              <a:t>amatoria</a:t>
            </a:r>
            <a:r>
              <a:rPr lang="en-US" dirty="0" smtClean="0">
                <a:latin typeface="Century Schoolbook"/>
                <a:cs typeface="Century Schoolbook"/>
              </a:rPr>
              <a:t> (</a:t>
            </a:r>
            <a:r>
              <a:rPr lang="en-US" dirty="0">
                <a:latin typeface="Century Schoolbook"/>
                <a:cs typeface="Century Schoolbook"/>
              </a:rPr>
              <a:t>CB56</a:t>
            </a:r>
            <a:r>
              <a:rPr lang="mr-IN" dirty="0">
                <a:latin typeface="Century Schoolbook"/>
                <a:cs typeface="Century Schoolbook"/>
              </a:rPr>
              <a:t>–</a:t>
            </a:r>
            <a:r>
              <a:rPr lang="en-US" dirty="0">
                <a:latin typeface="Century Schoolbook"/>
                <a:cs typeface="Century Schoolbook"/>
              </a:rPr>
              <a:t>186</a:t>
            </a:r>
            <a:r>
              <a:rPr lang="en-US" dirty="0" smtClean="0">
                <a:latin typeface="Century Schoolbook"/>
                <a:cs typeface="Century Schoolbook"/>
              </a:rPr>
              <a:t>), </a:t>
            </a:r>
            <a:r>
              <a:rPr lang="en-US" u="sng" dirty="0" err="1" smtClean="0">
                <a:latin typeface="Century Schoolbook"/>
                <a:cs typeface="Century Schoolbook"/>
              </a:rPr>
              <a:t>carmina</a:t>
            </a:r>
            <a:r>
              <a:rPr lang="en-US" u="sng" dirty="0" smtClean="0">
                <a:latin typeface="Century Schoolbook"/>
                <a:cs typeface="Century Schoolbook"/>
              </a:rPr>
              <a:t> </a:t>
            </a:r>
            <a:r>
              <a:rPr lang="en-US" u="sng" dirty="0" err="1" smtClean="0">
                <a:latin typeface="Century Schoolbook"/>
                <a:cs typeface="Century Schoolbook"/>
              </a:rPr>
              <a:t>potoria</a:t>
            </a:r>
            <a:r>
              <a:rPr lang="en-US" u="sng" dirty="0" smtClean="0">
                <a:latin typeface="Century Schoolbook"/>
                <a:cs typeface="Century Schoolbook"/>
              </a:rPr>
              <a:t> </a:t>
            </a:r>
            <a:r>
              <a:rPr lang="en-US" u="sng" dirty="0">
                <a:latin typeface="Century Schoolbook"/>
                <a:cs typeface="Century Schoolbook"/>
              </a:rPr>
              <a:t>(</a:t>
            </a:r>
            <a:r>
              <a:rPr lang="en-US" u="sng" dirty="0" smtClean="0">
                <a:latin typeface="Century Schoolbook"/>
                <a:cs typeface="Century Schoolbook"/>
              </a:rPr>
              <a:t>CB187</a:t>
            </a:r>
            <a:r>
              <a:rPr lang="mr-IN" u="sng" dirty="0" smtClean="0">
                <a:latin typeface="Century Schoolbook"/>
                <a:cs typeface="Century Schoolbook"/>
              </a:rPr>
              <a:t>–</a:t>
            </a:r>
            <a:r>
              <a:rPr lang="en-US" u="sng" dirty="0" smtClean="0">
                <a:latin typeface="Century Schoolbook"/>
                <a:cs typeface="Century Schoolbook"/>
              </a:rPr>
              <a:t>226)</a:t>
            </a:r>
            <a:r>
              <a:rPr lang="en-US" dirty="0" smtClean="0">
                <a:latin typeface="Century Schoolbook"/>
                <a:cs typeface="Century Schoolbook"/>
              </a:rPr>
              <a:t>, </a:t>
            </a:r>
            <a:r>
              <a:rPr lang="en-US" dirty="0" err="1" smtClean="0">
                <a:latin typeface="Century Schoolbook"/>
                <a:cs typeface="Century Schoolbook"/>
              </a:rPr>
              <a:t>ludi</a:t>
            </a:r>
            <a:r>
              <a:rPr lang="en-US" dirty="0" smtClean="0">
                <a:latin typeface="Century Schoolbook"/>
                <a:cs typeface="Century Schoolbook"/>
              </a:rPr>
              <a:t> (CB227</a:t>
            </a:r>
            <a:r>
              <a:rPr lang="mr-IN" dirty="0" smtClean="0">
                <a:latin typeface="Century Schoolbook"/>
                <a:cs typeface="Century Schoolbook"/>
              </a:rPr>
              <a:t>–</a:t>
            </a:r>
            <a:r>
              <a:rPr lang="en-US" dirty="0" smtClean="0">
                <a:latin typeface="Century Schoolbook"/>
                <a:cs typeface="Century Schoolbook"/>
              </a:rPr>
              <a:t>228)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latin typeface="Century Schoolbook"/>
                <a:cs typeface="Century Schoolbook"/>
              </a:rPr>
              <a:t>In </a:t>
            </a:r>
            <a:r>
              <a:rPr lang="en-US" dirty="0" err="1" smtClean="0">
                <a:latin typeface="Century Schoolbook"/>
                <a:cs typeface="Century Schoolbook"/>
              </a:rPr>
              <a:t>taberna</a:t>
            </a:r>
            <a:r>
              <a:rPr lang="en-US" dirty="0" smtClean="0">
                <a:latin typeface="Century Schoolbook"/>
                <a:cs typeface="Century Schoolbook"/>
              </a:rPr>
              <a:t> </a:t>
            </a:r>
            <a:r>
              <a:rPr lang="en-US" dirty="0" err="1" smtClean="0">
                <a:latin typeface="Century Schoolbook"/>
                <a:cs typeface="Century Schoolbook"/>
              </a:rPr>
              <a:t>quando</a:t>
            </a:r>
            <a:r>
              <a:rPr lang="en-US" dirty="0" smtClean="0">
                <a:latin typeface="Century Schoolbook"/>
                <a:cs typeface="Century Schoolbook"/>
              </a:rPr>
              <a:t> </a:t>
            </a:r>
            <a:r>
              <a:rPr lang="en-US" dirty="0" err="1" smtClean="0">
                <a:latin typeface="Century Schoolbook"/>
                <a:cs typeface="Century Schoolbook"/>
              </a:rPr>
              <a:t>sumus</a:t>
            </a:r>
            <a:r>
              <a:rPr lang="en-US" dirty="0" smtClean="0">
                <a:latin typeface="Century Schoolbook"/>
                <a:cs typeface="Century Schoolbook"/>
              </a:rPr>
              <a:t> (CB196)</a:t>
            </a:r>
            <a:endParaRPr lang="ru-RU" dirty="0">
              <a:latin typeface="Century Schoolbook"/>
              <a:cs typeface="Century Schoolbook"/>
            </a:endParaRPr>
          </a:p>
        </p:txBody>
      </p:sp>
      <p:pic>
        <p:nvPicPr>
          <p:cNvPr id="4" name="Изображение 3" descr="CarminaBurana_whee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8" y="1735138"/>
            <a:ext cx="3302935" cy="47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1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416658"/>
            <a:ext cx="7313613" cy="86836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Century Schoolbook"/>
                <a:cs typeface="Century Schoolbook"/>
              </a:rPr>
              <a:t>P</a:t>
            </a:r>
            <a:r>
              <a:rPr lang="ru-RU" dirty="0" err="1" smtClean="0">
                <a:latin typeface="Century Schoolbook"/>
                <a:cs typeface="Century Schoolbook"/>
              </a:rPr>
              <a:t>arodia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sacra</a:t>
            </a:r>
            <a:endParaRPr lang="ru-RU" dirty="0">
              <a:latin typeface="Century Schoolbook"/>
              <a:cs typeface="Century Schoolbook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350" y="1446538"/>
            <a:ext cx="8629887" cy="405606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ru-RU" dirty="0" err="1" smtClean="0">
                <a:latin typeface="Century Schoolbook"/>
                <a:cs typeface="Century Schoolbook"/>
              </a:rPr>
              <a:t>Textual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parody</a:t>
            </a:r>
            <a:r>
              <a:rPr lang="ru-RU" dirty="0" smtClean="0">
                <a:latin typeface="Century Schoolbook"/>
                <a:cs typeface="Century Schoolbook"/>
              </a:rPr>
              <a:t> (</a:t>
            </a:r>
            <a:r>
              <a:rPr lang="ru-RU" dirty="0" err="1" smtClean="0">
                <a:latin typeface="Century Schoolbook"/>
                <a:cs typeface="Century Schoolbook"/>
              </a:rPr>
              <a:t>literary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genres</a:t>
            </a:r>
            <a:r>
              <a:rPr lang="ru-RU" dirty="0" smtClean="0">
                <a:latin typeface="Century Schoolbook"/>
                <a:cs typeface="Century Schoolbook"/>
              </a:rPr>
              <a:t>, </a:t>
            </a:r>
            <a:r>
              <a:rPr lang="ru-RU" dirty="0" err="1" smtClean="0">
                <a:latin typeface="Century Schoolbook"/>
                <a:cs typeface="Century Schoolbook"/>
              </a:rPr>
              <a:t>styles</a:t>
            </a:r>
            <a:r>
              <a:rPr lang="ru-RU" dirty="0" smtClean="0">
                <a:latin typeface="Century Schoolbook"/>
                <a:cs typeface="Century Schoolbook"/>
              </a:rPr>
              <a:t>, </a:t>
            </a:r>
            <a:r>
              <a:rPr lang="ru-RU" dirty="0" err="1" smtClean="0">
                <a:latin typeface="Century Schoolbook"/>
                <a:cs typeface="Century Schoolbook"/>
              </a:rPr>
              <a:t>authors</a:t>
            </a:r>
            <a:r>
              <a:rPr lang="ru-RU" dirty="0" smtClean="0">
                <a:latin typeface="Century Schoolbook"/>
                <a:cs typeface="Century Schoolbook"/>
              </a:rPr>
              <a:t>, </a:t>
            </a:r>
            <a:r>
              <a:rPr lang="ru-RU" dirty="0" err="1" smtClean="0">
                <a:latin typeface="Century Schoolbook"/>
                <a:cs typeface="Century Schoolbook"/>
              </a:rPr>
              <a:t>or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specific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texts</a:t>
            </a:r>
            <a:r>
              <a:rPr lang="ru-RU" dirty="0" smtClean="0">
                <a:latin typeface="Century Schoolbook"/>
                <a:cs typeface="Century Schoolbook"/>
              </a:rPr>
              <a:t>)</a:t>
            </a:r>
          </a:p>
          <a:p>
            <a:pPr>
              <a:buFont typeface="Wingdings" charset="2"/>
              <a:buChar char="v"/>
            </a:pPr>
            <a:r>
              <a:rPr lang="ru-RU" dirty="0" err="1" smtClean="0">
                <a:latin typeface="Century Schoolbook"/>
                <a:cs typeface="Century Schoolbook"/>
              </a:rPr>
              <a:t>Social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parody</a:t>
            </a:r>
            <a:r>
              <a:rPr lang="ru-RU" dirty="0" smtClean="0">
                <a:latin typeface="Century Schoolbook"/>
                <a:cs typeface="Century Schoolbook"/>
              </a:rPr>
              <a:t> (</a:t>
            </a:r>
            <a:r>
              <a:rPr lang="ru-RU" dirty="0" err="1" smtClean="0">
                <a:latin typeface="Century Schoolbook"/>
                <a:cs typeface="Century Schoolbook"/>
              </a:rPr>
              <a:t>customs</a:t>
            </a:r>
            <a:r>
              <a:rPr lang="ru-RU" dirty="0" smtClean="0">
                <a:latin typeface="Century Schoolbook"/>
                <a:cs typeface="Century Schoolbook"/>
              </a:rPr>
              <a:t>, </a:t>
            </a:r>
            <a:r>
              <a:rPr lang="ru-RU" dirty="0" err="1" smtClean="0">
                <a:latin typeface="Century Schoolbook"/>
                <a:cs typeface="Century Schoolbook"/>
              </a:rPr>
              <a:t>events</a:t>
            </a:r>
            <a:r>
              <a:rPr lang="ru-RU" dirty="0" smtClean="0">
                <a:latin typeface="Century Schoolbook"/>
                <a:cs typeface="Century Schoolbook"/>
              </a:rPr>
              <a:t>, </a:t>
            </a:r>
            <a:r>
              <a:rPr lang="ru-RU" dirty="0" err="1" smtClean="0">
                <a:latin typeface="Century Schoolbook"/>
                <a:cs typeface="Century Schoolbook"/>
              </a:rPr>
              <a:t>or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persons</a:t>
            </a:r>
            <a:r>
              <a:rPr lang="ru-RU" dirty="0" smtClean="0">
                <a:latin typeface="Century Schoolbook"/>
                <a:cs typeface="Century Schoolbook"/>
              </a:rPr>
              <a:t>)</a:t>
            </a:r>
          </a:p>
        </p:txBody>
      </p:sp>
      <p:pic>
        <p:nvPicPr>
          <p:cNvPr id="4" name="Изображение 3" descr="holly_sh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8" b="4412"/>
          <a:stretch/>
        </p:blipFill>
        <p:spPr>
          <a:xfrm>
            <a:off x="1269948" y="3088332"/>
            <a:ext cx="6623943" cy="35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5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Century Schoolbook"/>
                <a:cs typeface="Century Schoolbook"/>
              </a:rPr>
              <a:t>H</a:t>
            </a:r>
            <a:r>
              <a:rPr lang="ru-RU" dirty="0" err="1" smtClean="0">
                <a:latin typeface="Century Schoolbook"/>
                <a:cs typeface="Century Schoolbook"/>
              </a:rPr>
              <a:t>ow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to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date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the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song</a:t>
            </a:r>
            <a:r>
              <a:rPr lang="ru-RU" dirty="0" smtClean="0">
                <a:latin typeface="Century Schoolbook"/>
                <a:cs typeface="Century Schoolbook"/>
              </a:rPr>
              <a:t>?</a:t>
            </a:r>
            <a:endParaRPr lang="ru-RU" dirty="0">
              <a:latin typeface="Century Schoolbook"/>
              <a:cs typeface="Century Schoolbook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5416" y="1521129"/>
            <a:ext cx="7988541" cy="50507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 smtClean="0">
                <a:latin typeface="Century Schoolbook"/>
                <a:cs typeface="Century Schoolbook"/>
              </a:rPr>
              <a:t>Bibit</a:t>
            </a:r>
            <a:r>
              <a:rPr lang="en-US" dirty="0" smtClean="0">
                <a:latin typeface="Century Schoolbook"/>
                <a:cs typeface="Century Schoolbook"/>
              </a:rPr>
              <a:t> </a:t>
            </a:r>
            <a:r>
              <a:rPr lang="en-US" dirty="0" err="1">
                <a:latin typeface="Century Schoolbook"/>
                <a:cs typeface="Century Schoolbook"/>
              </a:rPr>
              <a:t>ista</a:t>
            </a:r>
            <a:r>
              <a:rPr lang="en-US" dirty="0">
                <a:latin typeface="Century Schoolbook"/>
                <a:cs typeface="Century Schoolbook"/>
              </a:rPr>
              <a:t>, </a:t>
            </a:r>
            <a:r>
              <a:rPr lang="en-US" dirty="0" err="1">
                <a:latin typeface="Century Schoolbook"/>
                <a:cs typeface="Century Schoolbook"/>
              </a:rPr>
              <a:t>bibit</a:t>
            </a:r>
            <a:r>
              <a:rPr lang="en-US" dirty="0">
                <a:latin typeface="Century Schoolbook"/>
                <a:cs typeface="Century Schoolbook"/>
              </a:rPr>
              <a:t> </a:t>
            </a:r>
            <a:r>
              <a:rPr lang="en-US" dirty="0" err="1">
                <a:latin typeface="Century Schoolbook"/>
                <a:cs typeface="Century Schoolbook"/>
              </a:rPr>
              <a:t>ille</a:t>
            </a:r>
            <a:r>
              <a:rPr lang="en-US" dirty="0">
                <a:latin typeface="Century Schoolbook"/>
                <a:cs typeface="Century Schoolbook"/>
              </a:rPr>
              <a:t>, </a:t>
            </a:r>
            <a:r>
              <a:rPr lang="en-US" dirty="0" smtClean="0">
                <a:latin typeface="Century Schoolbook"/>
                <a:cs typeface="Century Schoolbook"/>
              </a:rPr>
              <a:t/>
            </a:r>
            <a:br>
              <a:rPr lang="en-US" dirty="0" smtClean="0">
                <a:latin typeface="Century Schoolbook"/>
                <a:cs typeface="Century Schoolbook"/>
              </a:rPr>
            </a:br>
            <a:r>
              <a:rPr lang="en-US" dirty="0" err="1" smtClean="0">
                <a:latin typeface="Century Schoolbook"/>
                <a:cs typeface="Century Schoolbook"/>
              </a:rPr>
              <a:t>bibunt</a:t>
            </a:r>
            <a:r>
              <a:rPr lang="en-US" dirty="0" smtClean="0">
                <a:latin typeface="Century Schoolbook"/>
                <a:cs typeface="Century Schoolbook"/>
              </a:rPr>
              <a:t> </a:t>
            </a:r>
            <a:r>
              <a:rPr lang="en-US" dirty="0">
                <a:latin typeface="Century Schoolbook"/>
                <a:cs typeface="Century Schoolbook"/>
              </a:rPr>
              <a:t>centum, </a:t>
            </a:r>
            <a:r>
              <a:rPr lang="en-US" dirty="0" err="1">
                <a:latin typeface="Century Schoolbook"/>
                <a:cs typeface="Century Schoolbook"/>
              </a:rPr>
              <a:t>bibunt</a:t>
            </a:r>
            <a:r>
              <a:rPr lang="en-US" dirty="0">
                <a:latin typeface="Century Schoolbook"/>
                <a:cs typeface="Century Schoolbook"/>
              </a:rPr>
              <a:t> </a:t>
            </a:r>
            <a:r>
              <a:rPr lang="en-US" dirty="0" smtClean="0">
                <a:latin typeface="Century Schoolbook"/>
                <a:cs typeface="Century Schoolbook"/>
              </a:rPr>
              <a:t>mille.</a:t>
            </a:r>
          </a:p>
          <a:p>
            <a:pPr marL="0" indent="0" algn="r">
              <a:buNone/>
            </a:pPr>
            <a:r>
              <a:rPr lang="en-US" i="1" dirty="0" smtClean="0">
                <a:latin typeface="Century Schoolbook"/>
                <a:cs typeface="Century Schoolbook"/>
              </a:rPr>
              <a:t>(CB196)</a:t>
            </a:r>
          </a:p>
          <a:p>
            <a:pPr marL="0" indent="0" algn="ctr">
              <a:buNone/>
            </a:pPr>
            <a:r>
              <a:rPr lang="ru-RU" dirty="0" err="1">
                <a:latin typeface="Century Schoolbook"/>
                <a:cs typeface="Century Schoolbook"/>
              </a:rPr>
              <a:t>Saltat</a:t>
            </a:r>
            <a:r>
              <a:rPr lang="ru-RU" dirty="0">
                <a:latin typeface="Century Schoolbook"/>
                <a:cs typeface="Century Schoolbook"/>
              </a:rPr>
              <a:t> </a:t>
            </a:r>
            <a:r>
              <a:rPr lang="ru-RU" dirty="0" err="1">
                <a:latin typeface="Century Schoolbook"/>
                <a:cs typeface="Century Schoolbook"/>
              </a:rPr>
              <a:t>iste</a:t>
            </a:r>
            <a:r>
              <a:rPr lang="ru-RU" dirty="0">
                <a:latin typeface="Century Schoolbook"/>
                <a:cs typeface="Century Schoolbook"/>
              </a:rPr>
              <a:t>, </a:t>
            </a:r>
            <a:r>
              <a:rPr lang="ru-RU" dirty="0" err="1">
                <a:latin typeface="Century Schoolbook"/>
                <a:cs typeface="Century Schoolbook"/>
              </a:rPr>
              <a:t>saltat</a:t>
            </a:r>
            <a:r>
              <a:rPr lang="ru-RU" dirty="0">
                <a:latin typeface="Century Schoolbook"/>
                <a:cs typeface="Century Schoolbook"/>
              </a:rPr>
              <a:t> </a:t>
            </a:r>
            <a:r>
              <a:rPr lang="ru-RU" dirty="0" err="1">
                <a:latin typeface="Century Schoolbook"/>
                <a:cs typeface="Century Schoolbook"/>
              </a:rPr>
              <a:t>ille</a:t>
            </a:r>
            <a:r>
              <a:rPr lang="ru-RU" dirty="0" smtClean="0">
                <a:latin typeface="Century Schoolbook"/>
                <a:cs typeface="Century Schoolbook"/>
              </a:rPr>
              <a:t>,</a:t>
            </a:r>
            <a:br>
              <a:rPr lang="ru-RU" dirty="0" smtClean="0">
                <a:latin typeface="Century Schoolbook"/>
                <a:cs typeface="Century Schoolbook"/>
              </a:rPr>
            </a:b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>
                <a:latin typeface="Century Schoolbook"/>
                <a:cs typeface="Century Schoolbook"/>
              </a:rPr>
              <a:t>resaltant</a:t>
            </a:r>
            <a:r>
              <a:rPr lang="ru-RU" dirty="0">
                <a:latin typeface="Century Schoolbook"/>
                <a:cs typeface="Century Schoolbook"/>
              </a:rPr>
              <a:t> </a:t>
            </a:r>
            <a:r>
              <a:rPr lang="ru-RU" dirty="0" err="1">
                <a:latin typeface="Century Schoolbook"/>
                <a:cs typeface="Century Schoolbook"/>
              </a:rPr>
              <a:t>cohortes</a:t>
            </a:r>
            <a:r>
              <a:rPr lang="ru-RU" dirty="0">
                <a:latin typeface="Century Schoolbook"/>
                <a:cs typeface="Century Schoolbook"/>
              </a:rPr>
              <a:t> </a:t>
            </a:r>
            <a:r>
              <a:rPr lang="ru-RU" dirty="0" err="1">
                <a:latin typeface="Century Schoolbook"/>
                <a:cs typeface="Century Schoolbook"/>
              </a:rPr>
              <a:t>mille</a:t>
            </a:r>
            <a:r>
              <a:rPr lang="ru-RU" dirty="0" smtClean="0">
                <a:latin typeface="Century Schoolbook"/>
                <a:cs typeface="Century Schoolbook"/>
              </a:rPr>
              <a:t>,</a:t>
            </a:r>
            <a:br>
              <a:rPr lang="ru-RU" dirty="0" smtClean="0">
                <a:latin typeface="Century Schoolbook"/>
                <a:cs typeface="Century Schoolbook"/>
              </a:rPr>
            </a:br>
            <a:r>
              <a:rPr lang="ru-RU" dirty="0" err="1" smtClean="0">
                <a:latin typeface="Century Schoolbook"/>
                <a:cs typeface="Century Schoolbook"/>
              </a:rPr>
              <a:t>saltat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>
                <a:latin typeface="Century Schoolbook"/>
                <a:cs typeface="Century Schoolbook"/>
              </a:rPr>
              <a:t>Chorus</a:t>
            </a:r>
            <a:r>
              <a:rPr lang="ru-RU" dirty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dominarum</a:t>
            </a:r>
            <a:r>
              <a:rPr lang="ru-RU" dirty="0">
                <a:latin typeface="Century Schoolbook"/>
                <a:cs typeface="Century Schoolbook"/>
              </a:rPr>
              <a:t/>
            </a:r>
            <a:br>
              <a:rPr lang="ru-RU" dirty="0">
                <a:latin typeface="Century Schoolbook"/>
                <a:cs typeface="Century Schoolbook"/>
              </a:rPr>
            </a:br>
            <a:r>
              <a:rPr lang="ru-RU" dirty="0" err="1" smtClean="0">
                <a:latin typeface="Century Schoolbook"/>
                <a:cs typeface="Century Schoolbook"/>
              </a:rPr>
              <a:t>saltat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>
                <a:latin typeface="Century Schoolbook"/>
                <a:cs typeface="Century Schoolbook"/>
              </a:rPr>
              <a:t>dux</a:t>
            </a:r>
            <a:r>
              <a:rPr lang="ru-RU" dirty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Venetiarum</a:t>
            </a:r>
            <a:r>
              <a:rPr lang="ru-RU" dirty="0">
                <a:latin typeface="Century Schoolbook"/>
                <a:cs typeface="Century Schoolbook"/>
              </a:rPr>
              <a:t>.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</a:p>
          <a:p>
            <a:pPr marL="0" indent="0" algn="r">
              <a:buNone/>
            </a:pPr>
            <a:r>
              <a:rPr lang="ru-RU" i="1" dirty="0" smtClean="0">
                <a:latin typeface="Century Schoolbook"/>
                <a:cs typeface="Century Schoolbook"/>
              </a:rPr>
              <a:t>(</a:t>
            </a:r>
            <a:r>
              <a:rPr lang="ru-RU" i="1" dirty="0" err="1" smtClean="0">
                <a:latin typeface="Century Schoolbook"/>
                <a:cs typeface="Century Schoolbook"/>
              </a:rPr>
              <a:t>Buoncampagni</a:t>
            </a:r>
            <a:r>
              <a:rPr lang="ru-RU" i="1" dirty="0" smtClean="0">
                <a:latin typeface="Century Schoolbook"/>
                <a:cs typeface="Century Schoolbook"/>
              </a:rPr>
              <a:t>, 1233)</a:t>
            </a:r>
          </a:p>
          <a:p>
            <a:pPr marL="0" indent="0" algn="ctr">
              <a:buNone/>
            </a:pPr>
            <a:r>
              <a:rPr lang="ru-RU" dirty="0" err="1" smtClean="0">
                <a:latin typeface="Century Schoolbook"/>
                <a:cs typeface="Century Schoolbook"/>
              </a:rPr>
              <a:t>Sumit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>
                <a:latin typeface="Century Schoolbook"/>
                <a:cs typeface="Century Schoolbook"/>
              </a:rPr>
              <a:t>unus</a:t>
            </a:r>
            <a:r>
              <a:rPr lang="ru-RU" dirty="0">
                <a:latin typeface="Century Schoolbook"/>
                <a:cs typeface="Century Schoolbook"/>
              </a:rPr>
              <a:t>, </a:t>
            </a:r>
            <a:r>
              <a:rPr lang="ru-RU" dirty="0" err="1">
                <a:latin typeface="Century Schoolbook"/>
                <a:cs typeface="Century Schoolbook"/>
              </a:rPr>
              <a:t>sumunt</a:t>
            </a:r>
            <a:r>
              <a:rPr lang="ru-RU" dirty="0">
                <a:latin typeface="Century Schoolbook"/>
                <a:cs typeface="Century Schoolbook"/>
              </a:rPr>
              <a:t> </a:t>
            </a:r>
            <a:r>
              <a:rPr lang="ru-RU" dirty="0" err="1">
                <a:latin typeface="Century Schoolbook"/>
                <a:cs typeface="Century Schoolbook"/>
              </a:rPr>
              <a:t>mille</a:t>
            </a:r>
            <a:r>
              <a:rPr lang="ru-RU" dirty="0">
                <a:latin typeface="Century Schoolbook"/>
                <a:cs typeface="Century Schoolbook"/>
              </a:rPr>
              <a:t>, </a:t>
            </a:r>
            <a:r>
              <a:rPr lang="ru-RU" dirty="0" smtClean="0">
                <a:latin typeface="Century Schoolbook"/>
                <a:cs typeface="Century Schoolbook"/>
              </a:rPr>
              <a:t/>
            </a:r>
            <a:br>
              <a:rPr lang="ru-RU" dirty="0" smtClean="0">
                <a:latin typeface="Century Schoolbook"/>
                <a:cs typeface="Century Schoolbook"/>
              </a:rPr>
            </a:br>
            <a:r>
              <a:rPr lang="en-US" dirty="0" smtClean="0">
                <a:latin typeface="Century Schoolbook"/>
                <a:cs typeface="Century Schoolbook"/>
              </a:rPr>
              <a:t>q</a:t>
            </a:r>
            <a:r>
              <a:rPr lang="ru-RU" dirty="0" err="1" smtClean="0">
                <a:latin typeface="Century Schoolbook"/>
                <a:cs typeface="Century Schoolbook"/>
              </a:rPr>
              <a:t>uantum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  <a:r>
              <a:rPr lang="ru-RU" dirty="0" err="1">
                <a:latin typeface="Century Schoolbook"/>
                <a:cs typeface="Century Schoolbook"/>
              </a:rPr>
              <a:t>isti</a:t>
            </a:r>
            <a:r>
              <a:rPr lang="ru-RU" dirty="0">
                <a:latin typeface="Century Schoolbook"/>
                <a:cs typeface="Century Schoolbook"/>
              </a:rPr>
              <a:t>, </a:t>
            </a:r>
            <a:r>
              <a:rPr lang="ru-RU" dirty="0" err="1">
                <a:latin typeface="Century Schoolbook"/>
                <a:cs typeface="Century Schoolbook"/>
              </a:rPr>
              <a:t>tantum</a:t>
            </a:r>
            <a:r>
              <a:rPr lang="ru-RU" dirty="0">
                <a:latin typeface="Century Schoolbook"/>
                <a:cs typeface="Century Schoolbook"/>
              </a:rPr>
              <a:t> </a:t>
            </a:r>
            <a:r>
              <a:rPr lang="ru-RU" dirty="0" err="1" smtClean="0">
                <a:latin typeface="Century Schoolbook"/>
                <a:cs typeface="Century Schoolbook"/>
              </a:rPr>
              <a:t>ille</a:t>
            </a:r>
            <a:r>
              <a:rPr lang="ru-RU" dirty="0" smtClean="0">
                <a:latin typeface="Century Schoolbook"/>
                <a:cs typeface="Century Schoolbook"/>
              </a:rPr>
              <a:t>.</a:t>
            </a:r>
            <a:br>
              <a:rPr lang="ru-RU" dirty="0" smtClean="0">
                <a:latin typeface="Century Schoolbook"/>
                <a:cs typeface="Century Schoolbook"/>
              </a:rPr>
            </a:br>
            <a:r>
              <a:rPr lang="mr-IN" dirty="0" smtClean="0">
                <a:latin typeface="Century Schoolbook"/>
                <a:cs typeface="Century Schoolbook"/>
              </a:rPr>
              <a:t>…</a:t>
            </a:r>
            <a:br>
              <a:rPr lang="mr-IN" dirty="0" smtClean="0">
                <a:latin typeface="Century Schoolbook"/>
                <a:cs typeface="Century Schoolbook"/>
              </a:rPr>
            </a:br>
            <a:r>
              <a:rPr lang="mr-IN" dirty="0" smtClean="0">
                <a:latin typeface="Century Schoolbook"/>
                <a:cs typeface="Century Schoolbook"/>
              </a:rPr>
              <a:t>Sumunt boni, sumunt mali.</a:t>
            </a:r>
            <a:r>
              <a:rPr lang="ru-RU" dirty="0" smtClean="0">
                <a:latin typeface="Century Schoolbook"/>
                <a:cs typeface="Century Schoolbook"/>
              </a:rPr>
              <a:t> </a:t>
            </a:r>
          </a:p>
          <a:p>
            <a:pPr marL="0" indent="0" algn="r">
              <a:buNone/>
            </a:pPr>
            <a:r>
              <a:rPr lang="ru-RU" i="1" dirty="0" smtClean="0">
                <a:latin typeface="Century Schoolbook"/>
                <a:cs typeface="Century Schoolbook"/>
              </a:rPr>
              <a:t>(</a:t>
            </a:r>
            <a:r>
              <a:rPr lang="ru-RU" i="1" dirty="0" err="1" smtClean="0">
                <a:latin typeface="Century Schoolbook"/>
                <a:cs typeface="Century Schoolbook"/>
              </a:rPr>
              <a:t>Thomas</a:t>
            </a:r>
            <a:r>
              <a:rPr lang="ru-RU" i="1" dirty="0">
                <a:latin typeface="Century Schoolbook"/>
                <a:cs typeface="Century Schoolbook"/>
              </a:rPr>
              <a:t> </a:t>
            </a:r>
            <a:r>
              <a:rPr lang="ru-RU" i="1" dirty="0" err="1" smtClean="0">
                <a:latin typeface="Century Schoolbook"/>
                <a:cs typeface="Century Schoolbook"/>
              </a:rPr>
              <a:t>Aquinas</a:t>
            </a:r>
            <a:r>
              <a:rPr lang="ru-RU" i="1" dirty="0" smtClean="0">
                <a:latin typeface="Century Schoolbook"/>
                <a:cs typeface="Century Schoolbook"/>
              </a:rPr>
              <a:t>, 1264)</a:t>
            </a:r>
          </a:p>
          <a:p>
            <a:pPr marL="0" indent="0" algn="r">
              <a:buNone/>
            </a:pPr>
            <a:endParaRPr lang="ru-RU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64105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17637"/>
              </p:ext>
            </p:extLst>
          </p:nvPr>
        </p:nvGraphicFramePr>
        <p:xfrm>
          <a:off x="280962" y="590305"/>
          <a:ext cx="8715376" cy="5974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688"/>
                <a:gridCol w="43576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In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taberna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quando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sumus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non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curamus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quid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humus</a:t>
                      </a:r>
                      <a:r>
                        <a:rPr lang="en-US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;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sed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ad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ludum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properamus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cui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semper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insudamus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…f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rigidus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exterius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mentis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estu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sudo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(CB191).</a:t>
                      </a:r>
                    </a:p>
                    <a:p>
                      <a:endParaRPr lang="ru-RU" sz="1800" kern="1200" baseline="0" dirty="0" smtClean="0">
                        <a:solidFill>
                          <a:schemeClr val="tx1"/>
                        </a:solidFill>
                        <a:effectLst/>
                        <a:latin typeface="Century Schoolbook"/>
                        <a:ea typeface="+mn-ea"/>
                        <a:cs typeface="Century Schoolbook"/>
                      </a:endParaRPr>
                    </a:p>
                    <a:p>
                      <a:r>
                        <a:rPr lang="mr-IN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…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in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sudore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vultus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tui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vesceris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pane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donec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revertaris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in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terram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de qua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sumptus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es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quia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pulvis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es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et in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pulverem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reverteris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Century Schoolbook"/>
                        </a:rPr>
                        <a:t> (Gen. 3:19).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effectLst/>
                        <a:latin typeface="Century Schoolbook"/>
                        <a:ea typeface="+mn-ea"/>
                        <a:cs typeface="Century Schoolbook"/>
                      </a:endParaRPr>
                    </a:p>
                    <a:p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Quid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agatur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in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taberna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ubi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nummus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est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pincerna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Nemo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potest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duobus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dominis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servire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aut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enim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unum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odio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habebit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et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alterum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diliget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aut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unum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sustinebit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et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alterum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contemnet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non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potestis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Deo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servire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et </a:t>
                      </a:r>
                      <a:r>
                        <a:rPr lang="en-US" b="1" dirty="0" err="1" smtClean="0">
                          <a:latin typeface="Century Schoolbook"/>
                          <a:cs typeface="Century Schoolbook"/>
                        </a:rPr>
                        <a:t>mamonae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(Matt. 6:24).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hoc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est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opus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ut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quaeratur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Sed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quid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loquar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audiatur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63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076915"/>
              </p:ext>
            </p:extLst>
          </p:nvPr>
        </p:nvGraphicFramePr>
        <p:xfrm>
          <a:off x="442986" y="487351"/>
          <a:ext cx="8210036" cy="6046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5018"/>
                <a:gridCol w="4105018"/>
              </a:tblGrid>
              <a:tr h="868661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Quidam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ludunt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quidam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bibunt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8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Century Schoolbook"/>
                          <a:cs typeface="Century Schoolbook"/>
                        </a:rPr>
                        <a:t>CB191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03272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quidam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indiscrete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vivunt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sz="18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8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84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entury Schoolbook"/>
                          <a:cs typeface="Century Schoolbook"/>
                        </a:rPr>
                        <a:t>Sed</a:t>
                      </a:r>
                      <a:r>
                        <a:rPr lang="ru-RU" sz="1800" dirty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Century Schoolbook"/>
                          <a:cs typeface="Century Schoolbook"/>
                        </a:rPr>
                        <a:t>in</a:t>
                      </a:r>
                      <a:r>
                        <a:rPr lang="ru-RU" sz="1800" dirty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Century Schoolbook"/>
                          <a:cs typeface="Century Schoolbook"/>
                        </a:rPr>
                        <a:t>ludo</a:t>
                      </a:r>
                      <a:r>
                        <a:rPr lang="ru-RU" sz="1800" dirty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Century Schoolbook"/>
                          <a:cs typeface="Century Schoolbook"/>
                        </a:rPr>
                        <a:t>qui</a:t>
                      </a:r>
                      <a:r>
                        <a:rPr lang="ru-RU" sz="1800" dirty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Century Schoolbook"/>
                          <a:cs typeface="Century Schoolbook"/>
                        </a:rPr>
                        <a:t>morantur</a:t>
                      </a:r>
                      <a:r>
                        <a:rPr lang="ru-RU" sz="1800" dirty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endParaRPr lang="ru-RU" sz="1800" dirty="0">
                        <a:effectLst/>
                        <a:latin typeface="Century Schoolbook"/>
                        <a:ea typeface="ＭＳ 明朝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03272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ex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his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quidam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denudantur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8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03272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quidam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ibi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vestiuntur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8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161322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quidam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saccis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induuntur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sz="18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8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Et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crediderunt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viri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ninevitae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in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Deo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et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praedicaverunt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ieiunium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et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vestiti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sunt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saccis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a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maiore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usque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ad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minorem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(Ion. 3:5).</a:t>
                      </a:r>
                    </a:p>
                    <a:p>
                      <a:endParaRPr lang="en-US" dirty="0" smtClean="0">
                        <a:latin typeface="Century Schoolbook"/>
                        <a:cs typeface="Century Schoolbook"/>
                      </a:endParaRPr>
                    </a:p>
                    <a:p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Etc.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503272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Ibi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nullus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timet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mortem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8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868661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sed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Baccho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mittunt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sortem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sz="18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8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Diviserunt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vestimenta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eius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b="1" dirty="0" err="1" smtClean="0">
                          <a:latin typeface="Century Schoolbook"/>
                          <a:cs typeface="Century Schoolbook"/>
                        </a:rPr>
                        <a:t>sortem</a:t>
                      </a:r>
                      <a:r>
                        <a:rPr lang="en-US" b="1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b="1" dirty="0" err="1" smtClean="0">
                          <a:latin typeface="Century Schoolbook"/>
                          <a:cs typeface="Century Schoolbook"/>
                        </a:rPr>
                        <a:t>mittentes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(Matt. 27:35).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10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224216"/>
              </p:ext>
            </p:extLst>
          </p:nvPr>
        </p:nvGraphicFramePr>
        <p:xfrm>
          <a:off x="295325" y="251059"/>
          <a:ext cx="8800685" cy="630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8666"/>
                <a:gridCol w="52420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Primo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nummata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vini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ex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hac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bibunt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libertini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Century Schoolbook"/>
                          <a:cs typeface="Century Schoolbook"/>
                        </a:rPr>
                        <a:t>christiani</a:t>
                      </a:r>
                      <a:endParaRPr lang="ru-RU" sz="1400" b="1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Semel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bibunt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captivis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pro </a:t>
                      </a:r>
                      <a:r>
                        <a:rPr lang="en-US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constituto</a:t>
                      </a:r>
                      <a:r>
                        <a:rPr lang="en-US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in </a:t>
                      </a:r>
                      <a:r>
                        <a:rPr lang="en-US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carcere</a:t>
                      </a:r>
                      <a:r>
                        <a:rPr lang="en-US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vel</a:t>
                      </a:r>
                      <a:r>
                        <a:rPr lang="en-US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in </a:t>
                      </a:r>
                      <a:r>
                        <a:rPr lang="en-US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captivitate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(MR)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 smtClean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post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haec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bibunt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ter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vivis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pro </a:t>
                      </a:r>
                      <a:r>
                        <a:rPr lang="en-US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salute </a:t>
                      </a:r>
                      <a:r>
                        <a:rPr lang="en-US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vivorum</a:t>
                      </a:r>
                      <a:r>
                        <a:rPr lang="ru-RU" sz="1400" b="1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(MR)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 smtClean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quater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Christianis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cunctis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quinquies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fidelibus</a:t>
                      </a:r>
                      <a:r>
                        <a:rPr lang="ru-RU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defunctis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in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commemoratione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omnium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fidelium</a:t>
                      </a:r>
                      <a:r>
                        <a:rPr lang="ru-RU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defunctorum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(MR)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sexies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sororibus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vanis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septies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militibus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silvanis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Octies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fratribus</a:t>
                      </a:r>
                      <a:r>
                        <a:rPr lang="ru-RU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perversis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entury Schoolbook"/>
                          <a:cs typeface="Century Schoolbook"/>
                        </a:rPr>
                        <a:t>fratres</a:t>
                      </a:r>
                      <a:r>
                        <a:rPr lang="en-US" sz="1400" b="1" baseline="0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entury Schoolbook"/>
                          <a:cs typeface="Century Schoolbook"/>
                        </a:rPr>
                        <a:t>conversi</a:t>
                      </a:r>
                      <a:endParaRPr lang="ru-RU" sz="1400" b="1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novies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monachis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dispersis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decies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navigantibus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navigantibus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(MR)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 smtClean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undecies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discordantibus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pro </a:t>
                      </a:r>
                      <a:r>
                        <a:rPr lang="en-US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inimicis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(MR)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 smtClean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duodecies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paenitentibus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p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publice</a:t>
                      </a:r>
                      <a:r>
                        <a:rPr lang="ru-RU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paenitentibus</a:t>
                      </a:r>
                      <a:r>
                        <a:rPr lang="ru-RU" sz="1400" b="1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(MR)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 smtClean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tredecies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iter</a:t>
                      </a:r>
                      <a:r>
                        <a:rPr lang="ru-RU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agentibus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p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peregrinantibus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et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iter</a:t>
                      </a:r>
                      <a:r>
                        <a:rPr lang="ru-RU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agentibus</a:t>
                      </a:r>
                      <a:r>
                        <a:rPr lang="ru-RU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(MR)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Tam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papa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quam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rege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pro </a:t>
                      </a:r>
                      <a:r>
                        <a:rPr lang="en-US" sz="14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papa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sz="1400" kern="1200" baseline="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Century Schoolbook"/>
                          <a:cs typeface="Century Schoolbook"/>
                        </a:rPr>
                        <a:t>pro</a:t>
                      </a:r>
                      <a:r>
                        <a:rPr lang="ru-RU" sz="1400" kern="1200" baseline="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b="1" kern="1200" baseline="0" dirty="0" err="1" smtClean="0">
                          <a:effectLst/>
                          <a:latin typeface="Century Schoolbook"/>
                          <a:cs typeface="Century Schoolbook"/>
                        </a:rPr>
                        <a:t>rege</a:t>
                      </a:r>
                      <a:r>
                        <a:rPr lang="ru-RU" sz="1400" kern="1200" baseline="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(MR)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 smtClean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bibunt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omnes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sine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lege</a:t>
                      </a:r>
                      <a:r>
                        <a:rPr lang="ru-RU" sz="14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77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802604"/>
              </p:ext>
            </p:extLst>
          </p:nvPr>
        </p:nvGraphicFramePr>
        <p:xfrm>
          <a:off x="324855" y="140169"/>
          <a:ext cx="8608725" cy="657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5020"/>
                <a:gridCol w="450370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hera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herus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miles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clerus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ille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illa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servus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cum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ancilla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velox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piger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albus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niger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Non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potes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unum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capillum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album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facere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aut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nigrum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(</a:t>
                      </a:r>
                      <a:r>
                        <a:rPr lang="ru-RU" dirty="0" err="1" smtClean="0">
                          <a:effectLst/>
                          <a:latin typeface="Century Schoolbook"/>
                          <a:cs typeface="Century Schoolbook"/>
                        </a:rPr>
                        <a:t>Matt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. 5:36).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constans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vagus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rudis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magus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pauper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aegrotus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exul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ignotus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puer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canus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praesul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decanus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soror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frater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anus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mater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ista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bibit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ille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b="1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b="1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bibunt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centum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,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bibunt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mille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b="1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b="1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57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65687"/>
              </p:ext>
            </p:extLst>
          </p:nvPr>
        </p:nvGraphicFramePr>
        <p:xfrm>
          <a:off x="369156" y="502122"/>
          <a:ext cx="8342930" cy="6134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1465"/>
                <a:gridCol w="4171465"/>
              </a:tblGrid>
              <a:tr h="7457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Parum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durant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sex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nummatae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7457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ubi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sic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immoderate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7457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bibunt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omnes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sine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meta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7457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quamvis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bibant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mente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l</a:t>
                      </a:r>
                      <a:r>
                        <a:rPr lang="en-US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a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eta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7457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Sic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nos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rodunt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omnes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gentes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Century Schoolbook"/>
                          <a:cs typeface="Century Schoolbook"/>
                        </a:rPr>
                        <a:t>O</a:t>
                      </a:r>
                      <a:r>
                        <a:rPr lang="en-US" b="1" dirty="0" err="1" smtClean="0">
                          <a:latin typeface="Century Schoolbook"/>
                          <a:cs typeface="Century Schoolbook"/>
                        </a:rPr>
                        <a:t>mnes</a:t>
                      </a:r>
                      <a:r>
                        <a:rPr lang="en-US" b="1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b="1" dirty="0" err="1" smtClean="0">
                          <a:latin typeface="Century Schoolbook"/>
                          <a:cs typeface="Century Schoolbook"/>
                        </a:rPr>
                        <a:t>gentes</a:t>
                      </a:r>
                      <a:r>
                        <a:rPr lang="en-US" b="1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plaudite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manibus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iubilate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Deo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in voce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exultationis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(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PsG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. 46:2).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7457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sic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erimus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egentes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.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7457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Qui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nos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rodunt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confundantur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,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  <a:tr h="7457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et</a:t>
                      </a:r>
                      <a:r>
                        <a:rPr lang="ru-RU" sz="1800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cum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iustis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non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ru-RU" sz="1800" b="1" kern="1200" dirty="0" err="1" smtClean="0">
                          <a:effectLst/>
                          <a:latin typeface="Century Schoolbook"/>
                          <a:cs typeface="Century Schoolbook"/>
                        </a:rPr>
                        <a:t>scribantur</a:t>
                      </a:r>
                      <a:r>
                        <a:rPr lang="ru-RU" sz="1800" b="1" kern="1200" dirty="0" smtClean="0">
                          <a:effectLst/>
                          <a:latin typeface="Century Schoolbook"/>
                          <a:cs typeface="Century Schoolbook"/>
                        </a:rPr>
                        <a:t>!</a:t>
                      </a:r>
                      <a:r>
                        <a:rPr lang="ru-RU" dirty="0" smtClean="0">
                          <a:effectLst/>
                          <a:latin typeface="Century Schoolbook"/>
                          <a:cs typeface="Century Schoolbook"/>
                        </a:rPr>
                        <a:t> </a:t>
                      </a:r>
                      <a:endParaRPr lang="ru-RU" dirty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Deleantur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de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libro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viventium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 et </a:t>
                      </a:r>
                      <a:r>
                        <a:rPr lang="en-US" b="1" dirty="0" smtClean="0">
                          <a:latin typeface="Century Schoolbook"/>
                          <a:cs typeface="Century Schoolbook"/>
                        </a:rPr>
                        <a:t>cum </a:t>
                      </a:r>
                      <a:r>
                        <a:rPr lang="en-US" b="1" dirty="0" err="1" smtClean="0">
                          <a:latin typeface="Century Schoolbook"/>
                          <a:cs typeface="Century Schoolbook"/>
                        </a:rPr>
                        <a:t>iustis</a:t>
                      </a:r>
                      <a:r>
                        <a:rPr lang="en-US" b="1" dirty="0" smtClean="0">
                          <a:latin typeface="Century Schoolbook"/>
                          <a:cs typeface="Century Schoolbook"/>
                        </a:rPr>
                        <a:t> non </a:t>
                      </a:r>
                      <a:r>
                        <a:rPr lang="en-US" b="1" dirty="0" err="1" smtClean="0">
                          <a:latin typeface="Century Schoolbook"/>
                          <a:cs typeface="Century Schoolbook"/>
                        </a:rPr>
                        <a:t>scribantur</a:t>
                      </a:r>
                      <a:r>
                        <a:rPr lang="en-US" b="1" dirty="0" smtClean="0"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(</a:t>
                      </a:r>
                      <a:r>
                        <a:rPr lang="en-US" dirty="0" err="1" smtClean="0">
                          <a:latin typeface="Century Schoolbook"/>
                          <a:cs typeface="Century Schoolbook"/>
                        </a:rPr>
                        <a:t>PsG</a:t>
                      </a:r>
                      <a:r>
                        <a:rPr lang="en-US" dirty="0" smtClean="0">
                          <a:latin typeface="Century Schoolbook"/>
                          <a:cs typeface="Century Schoolbook"/>
                        </a:rPr>
                        <a:t>. 68:29).</a:t>
                      </a:r>
                      <a:endParaRPr lang="ru-RU" dirty="0" smtClean="0">
                        <a:latin typeface="Century Schoolbook"/>
                        <a:cs typeface="Century Schoolbook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93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Чернильница">
  <a:themeElements>
    <a:clrScheme name="Чернильница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Чернильница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Чернильница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Чернильница.thmx</Template>
  <TotalTime>322</TotalTime>
  <Words>641</Words>
  <Application>Microsoft Macintosh PowerPoint</Application>
  <PresentationFormat>Экран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Чернильница</vt:lpstr>
      <vt:lpstr>Презентация PowerPoint</vt:lpstr>
      <vt:lpstr>Carmina Burana</vt:lpstr>
      <vt:lpstr>Parodia sacra</vt:lpstr>
      <vt:lpstr>How to date the song?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context</vt:lpstr>
      <vt:lpstr>Conclusion</vt:lpstr>
    </vt:vector>
  </TitlesOfParts>
  <Company>ВШЭ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taberna quando sumus as parodia sacra: the experience of cultural and historical commentary </dc:title>
  <dc:creator>Ксения Бабенко</dc:creator>
  <cp:lastModifiedBy>Ксения Бабенко</cp:lastModifiedBy>
  <cp:revision>26</cp:revision>
  <cp:lastPrinted>2022-11-03T13:40:04Z</cp:lastPrinted>
  <dcterms:created xsi:type="dcterms:W3CDTF">2022-11-03T11:42:47Z</dcterms:created>
  <dcterms:modified xsi:type="dcterms:W3CDTF">2022-11-03T17:15:14Z</dcterms:modified>
</cp:coreProperties>
</file>