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6" r:id="rId3"/>
    <p:sldId id="305" r:id="rId4"/>
    <p:sldId id="272" r:id="rId5"/>
    <p:sldId id="293" r:id="rId6"/>
    <p:sldId id="269" r:id="rId7"/>
    <p:sldId id="271" r:id="rId8"/>
    <p:sldId id="294" r:id="rId9"/>
    <p:sldId id="301" r:id="rId10"/>
    <p:sldId id="302" r:id="rId11"/>
    <p:sldId id="273" r:id="rId12"/>
    <p:sldId id="300" r:id="rId13"/>
    <p:sldId id="299" r:id="rId14"/>
    <p:sldId id="295" r:id="rId15"/>
    <p:sldId id="303" r:id="rId16"/>
    <p:sldId id="265" r:id="rId17"/>
    <p:sldId id="296" r:id="rId18"/>
    <p:sldId id="297" r:id="rId19"/>
    <p:sldId id="298" r:id="rId20"/>
    <p:sldId id="30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Ефимова" initials="МЕ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13F9C-57AA-478A-91C4-C5E37CB4272B}" v="77" dt="2022-11-06T22:56:31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22:32:36.185" idx="1">
    <p:pos x="7260" y="494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22:32:36.185" idx="3">
    <p:pos x="7260" y="494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22:32:36.185" idx="8">
    <p:pos x="7260" y="494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22:32:36.185" idx="2">
    <p:pos x="7260" y="494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22:32:36.185" idx="4">
    <p:pos x="7260" y="494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22:32:36.185" idx="7">
    <p:pos x="7260" y="494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C7150-EA9A-4B6A-9824-48152ED4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B26DEC-08F8-4372-9FCF-7CDF3AA16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1D957-15BC-4256-B304-E92E851D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02A5BC-E775-4E51-A048-D0550F22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F39B7-2F2A-4F86-A6C7-B9FE20EF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3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21EC9-38C8-4E9C-B69E-7AC9C5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1B0BD0-9E8A-4B07-8F6D-DFC26715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417C5-5C57-4837-9EB9-D38F1530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6A7E1-E159-491E-BEBF-0C2BE177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D0F81-0F4C-48FA-A014-A16BA9FF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2306C1-945F-4BE3-AEFF-250E6182D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7F8E05-9FB6-4551-8EA2-8E535973C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2613F-C63D-4245-BF83-047D592C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ADBA6-8314-43E4-8D7B-BDBCD5C9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1BFE4-8837-4312-9DC0-DAF0DBAF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6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99253-D38B-43F8-8B88-A408D2FF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B7BD5-A1B3-4B14-AA9E-78F6DD688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4F3D1-A017-456F-8770-B6FB9AC8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16DC2-52FD-4FF7-A49E-959F8DBD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1FD24-FF39-40BA-AE85-CFA4C779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1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8E86C-4A54-45A3-A06A-E0E79B3E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71982-203E-4341-9BC8-6806B264A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A2B98-D22C-4CA9-871F-07D51AB4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3DC7E-3416-4032-9DF2-2C94AB1C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22B6A-7B8A-4C87-A3E1-EB0ACD4E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0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DB5F2-9379-4A8F-BFA2-70889190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822AD-DEDD-4B1B-855C-8BBC0403D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5C940D-1233-486B-A12D-6A7E7EE6B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C20CE0-4814-4D54-8521-8B92F0D0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18728-AFD5-423C-885C-51841EB7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ED09B-ADD6-454C-A62A-CEF57494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473C7-3537-458B-9254-B0A7F054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50B25-3BBF-45D5-9E7D-1F5A58A61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96CE6-5C9B-435E-B6DE-8D2F4702C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F7B871-F9C1-42E7-80A9-092D08236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64556-D601-4821-9222-8590C1080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07D89C-756C-4F04-AEC0-382A051B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459CB2-1E31-4815-9B18-579DCBDC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2336D-AD96-42CD-8AE9-128E1CCC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8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98629-0A0D-4741-B2CF-8817BAF2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2A9F97-3BBD-480E-B21E-3A116B1D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4611B4-D4BB-4BD6-B7C8-E3B72C64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85A345-2846-48D3-8C81-8A67B766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B646CA-7AB1-4CF6-8186-BF79B983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5D580F-035E-4225-ABE1-5D6230F7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F7A349-E791-47DF-945F-6095036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1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38596-CA44-4D31-A86D-A6D732FB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30AB4-4AFA-4C37-91D6-215F67CA4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57216-8D15-40EA-BDE5-6FB0748A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51F79-4160-47EF-B069-B39236C4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9921E-1656-4CE2-979B-30F84822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3EF8B-6189-4F6C-917D-4AEEDD14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4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1C208-9ADC-48A6-9912-29F3C47C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85EFB3-DE32-4A87-98D7-A83A68000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6CCD10-C593-4638-ACC8-636BC4979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189CDF-E2F1-4DF8-902A-028A54CB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56546-4076-4208-9186-FF065EE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FB2C1-E205-4E84-B88C-1A8BA91A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3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E7C16-F955-44DB-A2B0-E76AF422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07520-1F5A-4C50-B1C4-DAF1B4A3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4BA1E-EA6E-4CD7-930F-437B7D43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33D6-E940-4E71-A375-FCB4A8FD407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52BE0-87A5-48C6-8D57-F324E2DE9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0F9F9-A16F-4EBB-94F8-79F6F241C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7E33-7466-43E3-85A3-E3AF2C91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D0411103-62DB-4319-B62E-7427BF391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id="{B1ACD8EC-C423-4904-B0A2-600393341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2" name="Рисунок 3">
            <a:extLst>
              <a:ext uri="{FF2B5EF4-FFF2-40B4-BE49-F238E27FC236}">
                <a16:creationId xmlns:a16="http://schemas.microsoft.com/office/drawing/2014/main" id="{35BC664E-2F3A-43F8-AA09-E641593F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">
            <a:extLst>
              <a:ext uri="{FF2B5EF4-FFF2-40B4-BE49-F238E27FC236}">
                <a16:creationId xmlns:a16="http://schemas.microsoft.com/office/drawing/2014/main" id="{17499685-4147-4334-B10E-9D5C5F04D8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FDCC46-4B0F-4ACF-9427-203062FDE8BF}"/>
              </a:ext>
            </a:extLst>
          </p:cNvPr>
          <p:cNvSpPr/>
          <p:nvPr/>
        </p:nvSpPr>
        <p:spPr>
          <a:xfrm>
            <a:off x="1074420" y="886120"/>
            <a:ext cx="9989820" cy="4547014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Пародийные коблы в лирике XII-XIII вв.: оборотная сторона </a:t>
            </a:r>
            <a:r>
              <a:rPr lang="ru-RU" sz="7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fin’amor</a:t>
            </a:r>
            <a:endParaRPr lang="ru-RU" sz="7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>
            <a:extLst>
              <a:ext uri="{FF2B5EF4-FFF2-40B4-BE49-F238E27FC236}">
                <a16:creationId xmlns:a16="http://schemas.microsoft.com/office/drawing/2014/main" id="{E4569DC3-AFD3-478E-8A1E-DEBAEAC07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Подзаголовок 8">
            <a:extLst>
              <a:ext uri="{FF2B5EF4-FFF2-40B4-BE49-F238E27FC236}">
                <a16:creationId xmlns:a16="http://schemas.microsoft.com/office/drawing/2014/main" id="{58CE45E2-F2CF-42FF-962A-479B4C607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41CEFD90-D671-4930-BE29-F6F3271B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C4EB2D55-DA6A-45F7-9A21-A28AF1DD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BACA5C-E8E7-49F4-8BD4-CD1FD04EE73F}"/>
              </a:ext>
            </a:extLst>
          </p:cNvPr>
          <p:cNvSpPr/>
          <p:nvPr/>
        </p:nvSpPr>
        <p:spPr>
          <a:xfrm>
            <a:off x="3585769" y="340060"/>
            <a:ext cx="4547143" cy="782303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Bernart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Ventadorn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9B4DD-852D-4969-AB76-E2981928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489" y="2487128"/>
            <a:ext cx="3001870" cy="4020798"/>
          </a:xfrm>
          <a:prstGeom prst="rect">
            <a:avLst/>
          </a:prstGeom>
        </p:spPr>
      </p:pic>
      <p:pic>
        <p:nvPicPr>
          <p:cNvPr id="2050" name="Picture 2" descr="Bernart de Ventadorn - Wikipedia">
            <a:extLst>
              <a:ext uri="{FF2B5EF4-FFF2-40B4-BE49-F238E27FC236}">
                <a16:creationId xmlns:a16="http://schemas.microsoft.com/office/drawing/2014/main" id="{15B5ADBF-A5CE-5CFC-7DCA-AD9C41E0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96" y="1462423"/>
            <a:ext cx="4201496" cy="50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0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>
            <a:extLst>
              <a:ext uri="{FF2B5EF4-FFF2-40B4-BE49-F238E27FC236}">
                <a16:creationId xmlns:a16="http://schemas.microsoft.com/office/drawing/2014/main" id="{BD35D597-A09E-41C3-B892-3CC28039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Подзаголовок 8">
            <a:extLst>
              <a:ext uri="{FF2B5EF4-FFF2-40B4-BE49-F238E27FC236}">
                <a16:creationId xmlns:a16="http://schemas.microsoft.com/office/drawing/2014/main" id="{6AE59E66-CF4A-4997-AF33-9DDA6BE7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DCAE76AB-A028-4223-B542-2857F088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5D85FD4F-F594-40B4-A18B-F99A2999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A8C17-401A-47A1-88BC-BDED4CCB1063}"/>
              </a:ext>
            </a:extLst>
          </p:cNvPr>
          <p:cNvSpPr/>
          <p:nvPr/>
        </p:nvSpPr>
        <p:spPr>
          <a:xfrm>
            <a:off x="6505266" y="1357745"/>
            <a:ext cx="5101246" cy="530494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lauzeta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mover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joi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alas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contral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rai,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s'oblid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e.s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laissa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chazer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doussor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c'al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vai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Ai tan grans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enveya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m'en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 cui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veya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jauzion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Meravilhas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ai, car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desse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dezirer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no.m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Когда я вижу, как жаворонок машет,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Радостный, крыльями в луче солнца,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будто забывшись, падает,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Из-за нежности, приходящей в сердце,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Увы! Как я завидую всем,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Кого я вижу счастливыми!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я удивляюсь, что тотчас же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Мое сердце не тает от любви.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AF756-BA11-44E2-A74C-369698CA09BB}"/>
              </a:ext>
            </a:extLst>
          </p:cNvPr>
          <p:cNvSpPr/>
          <p:nvPr/>
        </p:nvSpPr>
        <p:spPr>
          <a:xfrm>
            <a:off x="428625" y="1398277"/>
            <a:ext cx="5101246" cy="3783275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...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Бернарт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же прозвал ее "Жаворонком" из-за того, что был некий рыцарь, влюбленный в нее, которого она называла "Луч". И вот однажды рыцарь этот явился к герцогине и прямо прошел в ее покои. Дама же, завидев его, подняла подол своего платья, обернула им его шею и повалилась на постель.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Бернарт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все это увидел, ибо служанка дамы тайком дала ему подсмотреть, и по этому случаю сложил он такую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кансону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в каковой говорится: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C78B3-AD05-46A8-88B9-A24CBA1E4838}"/>
              </a:ext>
            </a:extLst>
          </p:cNvPr>
          <p:cNvSpPr/>
          <p:nvPr/>
        </p:nvSpPr>
        <p:spPr>
          <a:xfrm>
            <a:off x="6505266" y="248583"/>
            <a:ext cx="5101246" cy="1017087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Bernart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Ventadorn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it-I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Can vei la lauzeta mover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13FBC-C192-8DC7-4AA2-573DBEAACC31}"/>
              </a:ext>
            </a:extLst>
          </p:cNvPr>
          <p:cNvSpPr/>
          <p:nvPr/>
        </p:nvSpPr>
        <p:spPr>
          <a:xfrm>
            <a:off x="428625" y="285278"/>
            <a:ext cx="5101246" cy="1017087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Vida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>
            <a:extLst>
              <a:ext uri="{FF2B5EF4-FFF2-40B4-BE49-F238E27FC236}">
                <a16:creationId xmlns:a16="http://schemas.microsoft.com/office/drawing/2014/main" id="{BD35D597-A09E-41C3-B892-3CC28039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Подзаголовок 8">
            <a:extLst>
              <a:ext uri="{FF2B5EF4-FFF2-40B4-BE49-F238E27FC236}">
                <a16:creationId xmlns:a16="http://schemas.microsoft.com/office/drawing/2014/main" id="{6AE59E66-CF4A-4997-AF33-9DDA6BE7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DCAE76AB-A028-4223-B542-2857F088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5D85FD4F-F594-40B4-A18B-F99A2999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A8C17-401A-47A1-88BC-BDED4CCB1063}"/>
              </a:ext>
            </a:extLst>
          </p:cNvPr>
          <p:cNvSpPr/>
          <p:nvPr/>
        </p:nvSpPr>
        <p:spPr>
          <a:xfrm>
            <a:off x="428625" y="1285875"/>
            <a:ext cx="5430716" cy="549864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lauzeta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mover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joi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alas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contral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rai,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s'oblid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e.s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laissa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chazer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doussor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c'al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vai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Ai tan grans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enveya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m'en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 cui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veya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jauzion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Meravilhas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ai, car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desse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dezirer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no.m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Когда я вижу, как жаворонок машет,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Радостный, крыльями в луче солнца,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будто забывшись, падает,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Из-за нежности, приходящей в сердце,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Увы! Как я завидую всем,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Кого я вижу счастливыми!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я удивляюсь, что тотчас же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Мое сердце не тает от любви.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AF756-BA11-44E2-A74C-369698CA09BB}"/>
              </a:ext>
            </a:extLst>
          </p:cNvPr>
          <p:cNvSpPr/>
          <p:nvPr/>
        </p:nvSpPr>
        <p:spPr>
          <a:xfrm>
            <a:off x="6095999" y="1365535"/>
            <a:ext cx="5968752" cy="541898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Senher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adars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‘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us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venk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querer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Un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que’m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donetz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si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plai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vulh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vostr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’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almiral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esser</a:t>
            </a: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vostra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d’alai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si o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fatz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en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bona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fe</a:t>
            </a: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Qu’a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totas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las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naus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son</a:t>
            </a: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Eu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les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farai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tal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</a:t>
            </a: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(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totas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amon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Сеньор, теперь я хочу попросить вас,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Чтобы, если вам будет угодно,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стал вашим адмиралом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На Атлантическом море, которым вы владеете.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если вы исполните мою просьбу, клянусь,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На все корабли, что там есть,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выпущу из себя такие ветра,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Что все они сразу отправятся в плавание.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C78B3-AD05-46A8-88B9-A24CBA1E4838}"/>
              </a:ext>
            </a:extLst>
          </p:cNvPr>
          <p:cNvSpPr/>
          <p:nvPr/>
        </p:nvSpPr>
        <p:spPr>
          <a:xfrm>
            <a:off x="428625" y="195307"/>
            <a:ext cx="5430716" cy="1017087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Bernart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Ventadorn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it-I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Can vei la lauzeta mover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13FBC-C192-8DC7-4AA2-573DBEAACC31}"/>
              </a:ext>
            </a:extLst>
          </p:cNvPr>
          <p:cNvSpPr/>
          <p:nvPr/>
        </p:nvSpPr>
        <p:spPr>
          <a:xfrm>
            <a:off x="6096001" y="195309"/>
            <a:ext cx="5968752" cy="1017085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Arnaut et Alphonse X de Castille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Tenso</a:t>
            </a:r>
          </a:p>
        </p:txBody>
      </p:sp>
    </p:spTree>
    <p:extLst>
      <p:ext uri="{BB962C8B-B14F-4D97-AF65-F5344CB8AC3E}">
        <p14:creationId xmlns:p14="http://schemas.microsoft.com/office/powerpoint/2010/main" val="150333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7">
            <a:extLst>
              <a:ext uri="{FF2B5EF4-FFF2-40B4-BE49-F238E27FC236}">
                <a16:creationId xmlns:a16="http://schemas.microsoft.com/office/drawing/2014/main" id="{86E2742B-FB25-4579-9FED-E7E58491D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Подзаголовок 8">
            <a:extLst>
              <a:ext uri="{FF2B5EF4-FFF2-40B4-BE49-F238E27FC236}">
                <a16:creationId xmlns:a16="http://schemas.microsoft.com/office/drawing/2014/main" id="{6210D1ED-7A8D-4A52-9D83-CC420F344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FCC337C4-ED14-473B-A9BE-DC58CAC4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5273E301-52D6-4576-959A-6F09665E97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A8D8D3-1953-4A13-819E-64BAE94C2C79}"/>
              </a:ext>
            </a:extLst>
          </p:cNvPr>
          <p:cNvSpPr/>
          <p:nvPr/>
        </p:nvSpPr>
        <p:spPr>
          <a:xfrm>
            <a:off x="466504" y="1240971"/>
            <a:ext cx="5430716" cy="5298622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Et hac son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fer e lag,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escur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negre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cum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pegua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grossa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coma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tonela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et hac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cascuna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mamela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tan gran que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semblet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Engleza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Yeu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que la vi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malsabeza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cazec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mi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tota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brassa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тело у нее было страшное и уродливое,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Отвратительное и черное, как смола;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Была она толста, как бочка,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имела такие большие груди,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Что казалась англичанкой.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Я, когда увидел, сколь она омерзительна,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Был ошеломлен.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55B35E-EBE5-4ED9-B6B4-3D8DAEE39052}"/>
              </a:ext>
            </a:extLst>
          </p:cNvPr>
          <p:cNvSpPr/>
          <p:nvPr/>
        </p:nvSpPr>
        <p:spPr>
          <a:xfrm>
            <a:off x="6505266" y="1240971"/>
            <a:ext cx="5101246" cy="5298622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et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yeu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disshi·l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: "</a:t>
            </a:r>
            <a:r>
              <a:rPr lang="de-DE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Na </a:t>
            </a:r>
            <a:r>
              <a:rPr lang="de-DE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corteza</a:t>
            </a:r>
            <a:r>
              <a:rPr lang="de-DE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bela</a:t>
            </a:r>
            <a:r>
              <a:rPr lang="de-DE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res</a:t>
            </a:r>
            <a:r>
              <a:rPr lang="de-DE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de-DE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gent</a:t>
            </a:r>
            <a:r>
              <a:rPr lang="de-DE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apreza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digatz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si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n'etz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priucela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".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est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mieg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gonela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 grata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fortmen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brega</a:t>
            </a: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sieu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corcegas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mal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fag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si·l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pans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del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gannag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paregra·l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tota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plega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я сказал ей: «Любезная госпожа,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Красавица, с благородными манерами,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Скажите мне, невинны ли Вы?»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А она между тем под нижней туникой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Усердно чешет и потирает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Свое плохо сложенное тело: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если б не было на ней верхней одежды,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То снаружи виднелась бы ее щель.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58CC91-CB34-4489-BD67-1E16148797D5}"/>
              </a:ext>
            </a:extLst>
          </p:cNvPr>
          <p:cNvSpPr/>
          <p:nvPr/>
        </p:nvSpPr>
        <p:spPr>
          <a:xfrm>
            <a:off x="3308718" y="247986"/>
            <a:ext cx="5101246" cy="65212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Anonyme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porqueira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2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7">
            <a:extLst>
              <a:ext uri="{FF2B5EF4-FFF2-40B4-BE49-F238E27FC236}">
                <a16:creationId xmlns:a16="http://schemas.microsoft.com/office/drawing/2014/main" id="{86E2742B-FB25-4579-9FED-E7E58491D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Подзаголовок 8">
            <a:extLst>
              <a:ext uri="{FF2B5EF4-FFF2-40B4-BE49-F238E27FC236}">
                <a16:creationId xmlns:a16="http://schemas.microsoft.com/office/drawing/2014/main" id="{6210D1ED-7A8D-4A52-9D83-CC420F344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FCC337C4-ED14-473B-A9BE-DC58CAC4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5273E301-52D6-4576-959A-6F09665E97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A8D8D3-1953-4A13-819E-64BAE94C2C79}"/>
              </a:ext>
            </a:extLst>
          </p:cNvPr>
          <p:cNvSpPr/>
          <p:nvPr/>
        </p:nvSpPr>
        <p:spPr>
          <a:xfrm>
            <a:off x="428625" y="843377"/>
            <a:ext cx="5430716" cy="5841507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"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Porquiera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segon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semblan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l'amatz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d'amor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entiera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?"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"O,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yeu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que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porcz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aglan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cauls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trueja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porceliera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!«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«Свинарка, судя по всему,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Вы любите его совершенной любовью?»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«Да, больше, чем свиньи любят желуди,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А свиноматка – капусту».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"De la part,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fi·m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denan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toza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trop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prezentiera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 que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no·m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veyretz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d'ogan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passar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per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vostra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naviera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“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сказал: «Спереди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Вы, девица, слишком доступны,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Потому теперь вы не увидите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Меня, входящим через Вашу гавань».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58CC91-CB34-4489-BD67-1E16148797D5}"/>
              </a:ext>
            </a:extLst>
          </p:cNvPr>
          <p:cNvSpPr/>
          <p:nvPr/>
        </p:nvSpPr>
        <p:spPr>
          <a:xfrm>
            <a:off x="3308718" y="62384"/>
            <a:ext cx="5101246" cy="65212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Anonyme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porqueira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DFCD92-5984-5F42-3502-30BB9F40C0DF}"/>
              </a:ext>
            </a:extLst>
          </p:cNvPr>
          <p:cNvSpPr/>
          <p:nvPr/>
        </p:nvSpPr>
        <p:spPr>
          <a:xfrm>
            <a:off x="6096000" y="843377"/>
            <a:ext cx="5430716" cy="3346884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"Quar me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vezetz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solaciera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senher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pessatz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engan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vuelh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que lams me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fiera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falhimen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tan gran".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«Вы находите меня игривой,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Сеньор, и потому думаете о недопустимом;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Пусть лучше гром меня разразит,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Чем я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своершу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такой страшный грех».</a:t>
            </a:r>
          </a:p>
        </p:txBody>
      </p:sp>
    </p:spTree>
    <p:extLst>
      <p:ext uri="{BB962C8B-B14F-4D97-AF65-F5344CB8AC3E}">
        <p14:creationId xmlns:p14="http://schemas.microsoft.com/office/powerpoint/2010/main" val="374239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7">
            <a:extLst>
              <a:ext uri="{FF2B5EF4-FFF2-40B4-BE49-F238E27FC236}">
                <a16:creationId xmlns:a16="http://schemas.microsoft.com/office/drawing/2014/main" id="{86E2742B-FB25-4579-9FED-E7E58491D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Подзаголовок 8">
            <a:extLst>
              <a:ext uri="{FF2B5EF4-FFF2-40B4-BE49-F238E27FC236}">
                <a16:creationId xmlns:a16="http://schemas.microsoft.com/office/drawing/2014/main" id="{6210D1ED-7A8D-4A52-9D83-CC420F344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FCC337C4-ED14-473B-A9BE-DC58CAC4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5273E301-52D6-4576-959A-6F09665E97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A8D8D3-1953-4A13-819E-64BAE94C2C79}"/>
              </a:ext>
            </a:extLst>
          </p:cNvPr>
          <p:cNvSpPr/>
          <p:nvPr/>
        </p:nvSpPr>
        <p:spPr>
          <a:xfrm>
            <a:off x="428625" y="843377"/>
            <a:ext cx="5430716" cy="5841507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--Don,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hom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coitatz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follatge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Jur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pliu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promet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gatge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Si·m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fariatz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homenatge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Seigner,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so·m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dis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vilana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per un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pauc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d'intratge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vuoil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piucellatge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Camjar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per nom 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putana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Господин, охваченный безумием,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Клянется, и просит, и сыплет обещаниями: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Так бы вы принесли мне оммаж,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Сеньор, - сказала мне крестьянка!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Но я, за небольшую награду,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Не хочу свою девственность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Менять на имя потаскухи.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58CC91-CB34-4489-BD67-1E16148797D5}"/>
              </a:ext>
            </a:extLst>
          </p:cNvPr>
          <p:cNvSpPr/>
          <p:nvPr/>
        </p:nvSpPr>
        <p:spPr>
          <a:xfrm>
            <a:off x="2787588" y="111452"/>
            <a:ext cx="6427433" cy="65212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Marcabrun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-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L'autrier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jost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una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sebissa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DFCD92-5984-5F42-3502-30BB9F40C0DF}"/>
              </a:ext>
            </a:extLst>
          </p:cNvPr>
          <p:cNvSpPr/>
          <p:nvPr/>
        </p:nvSpPr>
        <p:spPr>
          <a:xfrm>
            <a:off x="6096000" y="843377"/>
            <a:ext cx="5430716" cy="584150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--Don,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 mas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segon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dreitura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Cerca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fols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follatura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Cortes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cortez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aventura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E·il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vilans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ab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vilana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tal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loc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sens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fraitura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hom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non garda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mezura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 ditz la gens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anciana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Да, господин! Но согласно правилу,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Глупец ищет свою глупость,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Куртуазный человек – куртуазное приключение,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А крестьянин крестьянку.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Плохо то место,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Где не соблюдается мера: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Так говорят древние.</a:t>
            </a:r>
          </a:p>
        </p:txBody>
      </p:sp>
    </p:spTree>
    <p:extLst>
      <p:ext uri="{BB962C8B-B14F-4D97-AF65-F5344CB8AC3E}">
        <p14:creationId xmlns:p14="http://schemas.microsoft.com/office/powerpoint/2010/main" val="74971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>
            <a:extLst>
              <a:ext uri="{FF2B5EF4-FFF2-40B4-BE49-F238E27FC236}">
                <a16:creationId xmlns:a16="http://schemas.microsoft.com/office/drawing/2014/main" id="{E4569DC3-AFD3-478E-8A1E-DEBAEAC07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Подзаголовок 8">
            <a:extLst>
              <a:ext uri="{FF2B5EF4-FFF2-40B4-BE49-F238E27FC236}">
                <a16:creationId xmlns:a16="http://schemas.microsoft.com/office/drawing/2014/main" id="{58CE45E2-F2CF-42FF-962A-479B4C607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41CEFD90-D671-4930-BE29-F6F3271B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C4EB2D55-DA6A-45F7-9A21-A28AF1DD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BACA5C-E8E7-49F4-8BD4-CD1FD04EE73F}"/>
              </a:ext>
            </a:extLst>
          </p:cNvPr>
          <p:cNvSpPr/>
          <p:nvPr/>
        </p:nvSpPr>
        <p:spPr>
          <a:xfrm>
            <a:off x="4029585" y="334503"/>
            <a:ext cx="3704641" cy="782303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Peirol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9B4DD-852D-4969-AB76-E2981928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456" y="1600200"/>
            <a:ext cx="3749770" cy="50225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>
            <a:extLst>
              <a:ext uri="{FF2B5EF4-FFF2-40B4-BE49-F238E27FC236}">
                <a16:creationId xmlns:a16="http://schemas.microsoft.com/office/drawing/2014/main" id="{BD35D597-A09E-41C3-B892-3CC28039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Подзаголовок 8">
            <a:extLst>
              <a:ext uri="{FF2B5EF4-FFF2-40B4-BE49-F238E27FC236}">
                <a16:creationId xmlns:a16="http://schemas.microsoft.com/office/drawing/2014/main" id="{6AE59E66-CF4A-4997-AF33-9DDA6BE7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DCAE76AB-A028-4223-B542-2857F088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5D85FD4F-F594-40B4-A18B-F99A2999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A8C17-401A-47A1-88BC-BDED4CCB1063}"/>
              </a:ext>
            </a:extLst>
          </p:cNvPr>
          <p:cNvSpPr/>
          <p:nvPr/>
        </p:nvSpPr>
        <p:spPr>
          <a:xfrm>
            <a:off x="419747" y="1285875"/>
            <a:ext cx="5430716" cy="549864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Del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tort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farai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esmenda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Lieys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que.m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fetz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partir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se,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Qu'enquer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talan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que.l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renda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Si.l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platz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mas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chansos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me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respieg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d'autra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merce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Sol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suefra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lieys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m'entenda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que.l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belh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nien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n'atenda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За ее оплошность я потребую возмещения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У той, что велела мне от нее отдалиться,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Ибо я все еще имею желание ей посвятить,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Если моей даме будет угодно, мои песни и себя самого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Без надежды на иную милость,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Покуда она терпит то, что я добиваюсь ее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жду от нее лишь ничтожной награды.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AF756-BA11-44E2-A74C-369698CA09BB}"/>
              </a:ext>
            </a:extLst>
          </p:cNvPr>
          <p:cNvSpPr/>
          <p:nvPr/>
        </p:nvSpPr>
        <p:spPr>
          <a:xfrm>
            <a:off x="6095999" y="1365535"/>
            <a:ext cx="5968752" cy="541898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Del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cap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li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trarai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landa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Si'lh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platz,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e'lh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pïolh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del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Però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non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s'escoissenda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còrn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(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),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es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blanc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len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portarai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li del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fen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Quant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irà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fazenda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 la camisa no’s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prenda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 ее волос я сниму гнид,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Если ей будет угодно, а с лобка – вшей,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Только б она не расцарапала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Свое тело (свой зад?), белое и гладкое,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принесу ей сена,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Когда она пойдет справлять нужду,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Чтобы ее туника не заледенела.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C78B3-AD05-46A8-88B9-A24CBA1E4838}"/>
              </a:ext>
            </a:extLst>
          </p:cNvPr>
          <p:cNvSpPr/>
          <p:nvPr/>
        </p:nvSpPr>
        <p:spPr>
          <a:xfrm>
            <a:off x="428625" y="195307"/>
            <a:ext cx="5430716" cy="1017087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Peirol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it-I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Del sieu tort farai esmenda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13FBC-C192-8DC7-4AA2-573DBEAACC31}"/>
              </a:ext>
            </a:extLst>
          </p:cNvPr>
          <p:cNvSpPr/>
          <p:nvPr/>
        </p:nvSpPr>
        <p:spPr>
          <a:xfrm>
            <a:off x="6096001" y="195309"/>
            <a:ext cx="5968752" cy="1017085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Anonyme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Cobla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parodique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5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>
            <a:extLst>
              <a:ext uri="{FF2B5EF4-FFF2-40B4-BE49-F238E27FC236}">
                <a16:creationId xmlns:a16="http://schemas.microsoft.com/office/drawing/2014/main" id="{BD35D597-A09E-41C3-B892-3CC28039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Подзаголовок 8">
            <a:extLst>
              <a:ext uri="{FF2B5EF4-FFF2-40B4-BE49-F238E27FC236}">
                <a16:creationId xmlns:a16="http://schemas.microsoft.com/office/drawing/2014/main" id="{6AE59E66-CF4A-4997-AF33-9DDA6BE7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DCAE76AB-A028-4223-B542-2857F088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5D85FD4F-F594-40B4-A18B-F99A2999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A8C17-401A-47A1-88BC-BDED4CCB1063}"/>
              </a:ext>
            </a:extLst>
          </p:cNvPr>
          <p:cNvSpPr/>
          <p:nvPr/>
        </p:nvSpPr>
        <p:spPr>
          <a:xfrm>
            <a:off x="419747" y="1003177"/>
            <a:ext cx="5430716" cy="5781344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vòlgra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mostrar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lo mal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sent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Et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als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autres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et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escondire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;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Qu'anc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no'us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pues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còr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celadament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;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Donc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s'ieu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no'm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cobrir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qui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m'èr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cubrire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?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Ni qui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m'èr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s'ieu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mi sui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traïre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?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non sap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non es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razós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Que'l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cil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 cui non es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nuls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pros.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Вам я хочу показать свое страдание,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А от других спрятать его и скрыть;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Ибо никогда Вам я не мог втайне открыть свое сердце;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Но если я сам не умею скрываться, кто меня скроет?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кто будет верен мне, если я сам себе предатель?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Ибо если кто не умеет скрываться, то нет никаких причин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Думать, что другие его укроют, не имея от этого выгоды.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AF756-BA11-44E2-A74C-369698CA09BB}"/>
              </a:ext>
            </a:extLst>
          </p:cNvPr>
          <p:cNvSpPr/>
          <p:nvPr/>
        </p:nvSpPr>
        <p:spPr>
          <a:xfrm>
            <a:off x="6095999" y="1365535"/>
            <a:ext cx="5968752" cy="541898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vòlgra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metre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que'm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pent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colhons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desobre'l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cul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assire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;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Eu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non o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dic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mais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per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ferir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sovent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Car en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fotre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ai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tot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albire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Que'l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chanta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quant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rire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per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paor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no'i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venga'l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gelós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Li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retenc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los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colhós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 Вас хочу я поместить мой член, который свисает,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А яйца поместить над задницей;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все это говорю только чтобы почаще сопрягаться,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Ибо все мои мысли – о совокуплении,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Не поет ли член, когда видит, как ему улыбается передок?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от страха, как бы не пришел ревнивец,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вставляю туда свой член, а яйца удерживаю.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C78B3-AD05-46A8-88B9-A24CBA1E4838}"/>
              </a:ext>
            </a:extLst>
          </p:cNvPr>
          <p:cNvSpPr/>
          <p:nvPr/>
        </p:nvSpPr>
        <p:spPr>
          <a:xfrm>
            <a:off x="428625" y="195308"/>
            <a:ext cx="5430716" cy="692460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Folquet de Marselha</a:t>
            </a:r>
            <a:endParaRPr lang="it-IT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13FBC-C192-8DC7-4AA2-573DBEAACC31}"/>
              </a:ext>
            </a:extLst>
          </p:cNvPr>
          <p:cNvSpPr/>
          <p:nvPr/>
        </p:nvSpPr>
        <p:spPr>
          <a:xfrm>
            <a:off x="6096001" y="195309"/>
            <a:ext cx="5968752" cy="1017085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Anonymous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Cobla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parodique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>
            <a:extLst>
              <a:ext uri="{FF2B5EF4-FFF2-40B4-BE49-F238E27FC236}">
                <a16:creationId xmlns:a16="http://schemas.microsoft.com/office/drawing/2014/main" id="{BD35D597-A09E-41C3-B892-3CC28039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Подзаголовок 8">
            <a:extLst>
              <a:ext uri="{FF2B5EF4-FFF2-40B4-BE49-F238E27FC236}">
                <a16:creationId xmlns:a16="http://schemas.microsoft.com/office/drawing/2014/main" id="{6AE59E66-CF4A-4997-AF33-9DDA6BE7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DCAE76AB-A028-4223-B542-2857F088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5D85FD4F-F594-40B4-A18B-F99A2999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A8C17-401A-47A1-88BC-BDED4CCB1063}"/>
              </a:ext>
            </a:extLst>
          </p:cNvPr>
          <p:cNvSpPr/>
          <p:nvPr/>
        </p:nvSpPr>
        <p:spPr>
          <a:xfrm>
            <a:off x="419747" y="1365533"/>
            <a:ext cx="5430716" cy="5418987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Dieus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pretz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sobeirana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don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gaug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estar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sana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mi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far tan de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vostre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plazer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Que’m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tengatz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car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segon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lo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voler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Aissi’m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podetz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del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guizardon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render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s’anc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tort, ben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me’l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podetz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car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vendre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Храни Вас Господь, владычица достоинства,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да пошлет Он вам радость и здоровье,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да позволит Он мне поступать так, как Вам угодно,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Чтобы Вы были ко мне благосклонны, как мне того хочется.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Пошлите мне также от доброго сердца утешение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И, если я когда-то делал Вам злое, заставьте меня дорого за это заплатить.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AF756-BA11-44E2-A74C-369698CA09BB}"/>
              </a:ext>
            </a:extLst>
          </p:cNvPr>
          <p:cNvSpPr/>
          <p:nvPr/>
        </p:nvSpPr>
        <p:spPr>
          <a:xfrm>
            <a:off x="6095999" y="1365535"/>
            <a:ext cx="5968752" cy="541898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Dieus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dels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petz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sobeirana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dui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tals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sobre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setmana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Qu'audan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tuit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cil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vendrán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vezer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;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quan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vendrà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sendeman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al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Ve'n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posca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un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tal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còrs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aval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descendre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Que'us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faça'l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cul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sarrar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'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scoissendre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Храни Вас Господь, владычица пердежа,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да подаст Он Вам делать их дважды за неделю,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Чтобы их услышали все, кто придет Вас увидеть;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когда придет завтрашний вечер,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Пусть Он Вам дозволит такие ветра испустить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из недр,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Чтобы Ваша задница сжалась и разорвалась.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C78B3-AD05-46A8-88B9-A24CBA1E4838}"/>
              </a:ext>
            </a:extLst>
          </p:cNvPr>
          <p:cNvSpPr/>
          <p:nvPr/>
        </p:nvSpPr>
        <p:spPr>
          <a:xfrm>
            <a:off x="428625" y="195308"/>
            <a:ext cx="5430716" cy="1017084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Anonyme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Cobla</a:t>
            </a:r>
            <a:endParaRPr lang="it-IT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13FBC-C192-8DC7-4AA2-573DBEAACC31}"/>
              </a:ext>
            </a:extLst>
          </p:cNvPr>
          <p:cNvSpPr/>
          <p:nvPr/>
        </p:nvSpPr>
        <p:spPr>
          <a:xfrm>
            <a:off x="6096001" y="195309"/>
            <a:ext cx="5968752" cy="1017085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Anonyme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Cobla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parodique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616EA4-BA85-5AB9-BE5D-64172C99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42329"/>
            <a:ext cx="1121635" cy="13848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EB2798-97A6-49C4-9FA0-4041DCA40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41" y="1212392"/>
            <a:ext cx="1747856" cy="23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7">
            <a:extLst>
              <a:ext uri="{FF2B5EF4-FFF2-40B4-BE49-F238E27FC236}">
                <a16:creationId xmlns:a16="http://schemas.microsoft.com/office/drawing/2014/main" id="{103695BD-B8AF-49A6-9C8E-040BF992D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Подзаголовок 8">
            <a:extLst>
              <a:ext uri="{FF2B5EF4-FFF2-40B4-BE49-F238E27FC236}">
                <a16:creationId xmlns:a16="http://schemas.microsoft.com/office/drawing/2014/main" id="{A7CC2BCA-015D-41C3-83D4-A685D7A3F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Рисунок 3">
            <a:extLst>
              <a:ext uri="{FF2B5EF4-FFF2-40B4-BE49-F238E27FC236}">
                <a16:creationId xmlns:a16="http://schemas.microsoft.com/office/drawing/2014/main" id="{21934A23-8679-415D-A25F-59C277A1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>
            <a:extLst>
              <a:ext uri="{FF2B5EF4-FFF2-40B4-BE49-F238E27FC236}">
                <a16:creationId xmlns:a16="http://schemas.microsoft.com/office/drawing/2014/main" id="{D990C12F-E81D-4899-9CBB-333A04F509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57FE09-DAF9-4CA2-AF62-6EB09B663906}"/>
              </a:ext>
            </a:extLst>
          </p:cNvPr>
          <p:cNvSpPr/>
          <p:nvPr/>
        </p:nvSpPr>
        <p:spPr>
          <a:xfrm>
            <a:off x="7014406" y="2011200"/>
            <a:ext cx="3045582" cy="282448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Con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Cor(n)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Trauc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Fotre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873399-1F48-4041-A383-552D80AF34A6}"/>
              </a:ext>
            </a:extLst>
          </p:cNvPr>
          <p:cNvSpPr/>
          <p:nvPr/>
        </p:nvSpPr>
        <p:spPr>
          <a:xfrm>
            <a:off x="1780756" y="2001838"/>
            <a:ext cx="3045582" cy="282448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 faire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 plus</a:t>
            </a:r>
          </a:p>
          <a:p>
            <a:pPr algn="ctr"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faitz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Cors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Baizar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Jazer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E556A46-4D42-E16D-F336-270BB48A9A65}"/>
              </a:ext>
            </a:extLst>
          </p:cNvPr>
          <p:cNvSpPr/>
          <p:nvPr/>
        </p:nvSpPr>
        <p:spPr>
          <a:xfrm>
            <a:off x="5177595" y="2965142"/>
            <a:ext cx="1365248" cy="896644"/>
          </a:xfrm>
          <a:prstGeom prst="roundRect">
            <a:avLst>
              <a:gd name="adj" fmla="val 196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latin typeface="Garamond" panose="02020404030301010803" pitchFamily="18" charset="0"/>
              </a:rPr>
              <a:t>VS</a:t>
            </a:r>
            <a:endParaRPr lang="ru-RU" sz="40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>
            <a:extLst>
              <a:ext uri="{FF2B5EF4-FFF2-40B4-BE49-F238E27FC236}">
                <a16:creationId xmlns:a16="http://schemas.microsoft.com/office/drawing/2014/main" id="{E4569DC3-AFD3-478E-8A1E-DEBAEAC07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Подзаголовок 8">
            <a:extLst>
              <a:ext uri="{FF2B5EF4-FFF2-40B4-BE49-F238E27FC236}">
                <a16:creationId xmlns:a16="http://schemas.microsoft.com/office/drawing/2014/main" id="{58CE45E2-F2CF-42FF-962A-479B4C607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41CEFD90-D671-4930-BE29-F6F3271B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C4EB2D55-DA6A-45F7-9A21-A28AF1DD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F23F7A-2BD7-6681-4203-6688C6894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32" y="1122363"/>
            <a:ext cx="6241881" cy="52876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0A26CE-9C41-4A09-94DC-8FD1BF1EE460}"/>
              </a:ext>
            </a:extLst>
          </p:cNvPr>
          <p:cNvSpPr/>
          <p:nvPr/>
        </p:nvSpPr>
        <p:spPr>
          <a:xfrm>
            <a:off x="3965951" y="164474"/>
            <a:ext cx="3704641" cy="782303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Ms. G. Fol. 129v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7">
            <a:extLst>
              <a:ext uri="{FF2B5EF4-FFF2-40B4-BE49-F238E27FC236}">
                <a16:creationId xmlns:a16="http://schemas.microsoft.com/office/drawing/2014/main" id="{981AF27A-8FCE-40D9-9559-3B3DCB12C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Подзаголовок 8">
            <a:extLst>
              <a:ext uri="{FF2B5EF4-FFF2-40B4-BE49-F238E27FC236}">
                <a16:creationId xmlns:a16="http://schemas.microsoft.com/office/drawing/2014/main" id="{A58F2B44-7015-4196-9709-DF99DF8FC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6" name="Рисунок 3">
            <a:extLst>
              <a:ext uri="{FF2B5EF4-FFF2-40B4-BE49-F238E27FC236}">
                <a16:creationId xmlns:a16="http://schemas.microsoft.com/office/drawing/2014/main" id="{FA38D4AF-F6B3-4258-A3F4-5D50C1F34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>
            <a:extLst>
              <a:ext uri="{FF2B5EF4-FFF2-40B4-BE49-F238E27FC236}">
                <a16:creationId xmlns:a16="http://schemas.microsoft.com/office/drawing/2014/main" id="{F2645E43-6D57-4803-91FF-EBBA9050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DC848C-7AA7-4CDA-8494-C1D0CB3DC067}"/>
              </a:ext>
            </a:extLst>
          </p:cNvPr>
          <p:cNvSpPr/>
          <p:nvPr/>
        </p:nvSpPr>
        <p:spPr>
          <a:xfrm>
            <a:off x="2905465" y="312321"/>
            <a:ext cx="6187736" cy="854882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Guilhem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Peitieus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FFA98-36EC-1332-7FDB-854835AE7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00" y="1600200"/>
            <a:ext cx="7697020" cy="5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7">
            <a:extLst>
              <a:ext uri="{FF2B5EF4-FFF2-40B4-BE49-F238E27FC236}">
                <a16:creationId xmlns:a16="http://schemas.microsoft.com/office/drawing/2014/main" id="{103695BD-B8AF-49A6-9C8E-040BF992D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Подзаголовок 8">
            <a:extLst>
              <a:ext uri="{FF2B5EF4-FFF2-40B4-BE49-F238E27FC236}">
                <a16:creationId xmlns:a16="http://schemas.microsoft.com/office/drawing/2014/main" id="{A7CC2BCA-015D-41C3-83D4-A685D7A3F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Рисунок 3">
            <a:extLst>
              <a:ext uri="{FF2B5EF4-FFF2-40B4-BE49-F238E27FC236}">
                <a16:creationId xmlns:a16="http://schemas.microsoft.com/office/drawing/2014/main" id="{21934A23-8679-415D-A25F-59C277A1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>
            <a:extLst>
              <a:ext uri="{FF2B5EF4-FFF2-40B4-BE49-F238E27FC236}">
                <a16:creationId xmlns:a16="http://schemas.microsoft.com/office/drawing/2014/main" id="{D990C12F-E81D-4899-9CBB-333A04F509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57FE09-DAF9-4CA2-AF62-6EB09B663906}"/>
              </a:ext>
            </a:extLst>
          </p:cNvPr>
          <p:cNvSpPr/>
          <p:nvPr/>
        </p:nvSpPr>
        <p:spPr>
          <a:xfrm>
            <a:off x="6096000" y="1738636"/>
            <a:ext cx="5430716" cy="427154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Pero dirai vos de con, cals es sa leis,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Com sel hom que mal n'a fait e peitz n'a pres: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 queg'autra res en merma, qui-n pana, e cons en creis.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(</a:t>
            </a: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Companho, tant ai agutz d'avols </a:t>
            </a:r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con</a:t>
            </a: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res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А я расскажу вам о дырке и ее законе,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Как человек, в отношении нее поступавший неправильно и оттого пострадавший: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Если другие вещи становятся меньше, когда от них отнимается, эта только растет.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873399-1F48-4041-A383-552D80AF34A6}"/>
              </a:ext>
            </a:extLst>
          </p:cNvPr>
          <p:cNvSpPr/>
          <p:nvPr/>
        </p:nvSpPr>
        <p:spPr>
          <a:xfrm>
            <a:off x="665284" y="1199979"/>
            <a:ext cx="5101246" cy="549864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plus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m'es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bel</a:t>
            </a: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mesager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sagel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non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dorm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ri</a:t>
            </a: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m'aus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traire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adenan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tro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qu'eu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sacha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la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s'el'es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aissi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com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eu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deman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(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Ab la dolchor del temps novel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)</a:t>
            </a:r>
            <a:endParaRPr lang="es-E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От источника моих благ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не вижу, чтобы шел посланник или письмо,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Поэтому мое сердце не спит и не смеется.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не смею ступить ни шагу вперед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Пока не узнаю, что наше перемирие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Будет таким, как я желаю.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87F774-4895-418D-BFEF-55A44D06064D}"/>
              </a:ext>
            </a:extLst>
          </p:cNvPr>
          <p:cNvSpPr/>
          <p:nvPr/>
        </p:nvSpPr>
        <p:spPr>
          <a:xfrm>
            <a:off x="3308718" y="247986"/>
            <a:ext cx="5101246" cy="65212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Guilhem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Peitieus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>
            <a:extLst>
              <a:ext uri="{FF2B5EF4-FFF2-40B4-BE49-F238E27FC236}">
                <a16:creationId xmlns:a16="http://schemas.microsoft.com/office/drawing/2014/main" id="{E4569DC3-AFD3-478E-8A1E-DEBAEAC07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291" name="Подзаголовок 8">
            <a:extLst>
              <a:ext uri="{FF2B5EF4-FFF2-40B4-BE49-F238E27FC236}">
                <a16:creationId xmlns:a16="http://schemas.microsoft.com/office/drawing/2014/main" id="{58CE45E2-F2CF-42FF-962A-479B4C607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41CEFD90-D671-4930-BE29-F6F3271B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C4EB2D55-DA6A-45F7-9A21-A28AF1DD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BACA5C-E8E7-49F4-8BD4-CD1FD04EE73F}"/>
              </a:ext>
            </a:extLst>
          </p:cNvPr>
          <p:cNvSpPr/>
          <p:nvPr/>
        </p:nvSpPr>
        <p:spPr>
          <a:xfrm>
            <a:off x="1198485" y="247986"/>
            <a:ext cx="9783193" cy="87437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Тонарий</a:t>
            </a:r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из аббатства св. Марциала в Лиможе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8612C8-5256-324A-65F9-E7043C801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338123"/>
            <a:ext cx="3105661" cy="5257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389D6-849F-7A9F-E3E8-B5415C443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1338123"/>
            <a:ext cx="3158500" cy="5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7">
            <a:extLst>
              <a:ext uri="{FF2B5EF4-FFF2-40B4-BE49-F238E27FC236}">
                <a16:creationId xmlns:a16="http://schemas.microsoft.com/office/drawing/2014/main" id="{ACF99AC4-227F-417A-8390-79C97CD89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387" name="Подзаголовок 8">
            <a:extLst>
              <a:ext uri="{FF2B5EF4-FFF2-40B4-BE49-F238E27FC236}">
                <a16:creationId xmlns:a16="http://schemas.microsoft.com/office/drawing/2014/main" id="{2988A507-ED57-4A27-BA1D-1BDCA7CC2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6388" name="Рисунок 3">
            <a:extLst>
              <a:ext uri="{FF2B5EF4-FFF2-40B4-BE49-F238E27FC236}">
                <a16:creationId xmlns:a16="http://schemas.microsoft.com/office/drawing/2014/main" id="{CCDE2791-1501-4438-AC3A-0328BF4C0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>
            <a:extLst>
              <a:ext uri="{FF2B5EF4-FFF2-40B4-BE49-F238E27FC236}">
                <a16:creationId xmlns:a16="http://schemas.microsoft.com/office/drawing/2014/main" id="{08092599-E473-4154-B48D-2EF3FD29F7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1F9EF7-0668-41FE-885C-30CA25B763EF}"/>
              </a:ext>
            </a:extLst>
          </p:cNvPr>
          <p:cNvSpPr/>
          <p:nvPr/>
        </p:nvSpPr>
        <p:spPr>
          <a:xfrm>
            <a:off x="428625" y="1285875"/>
            <a:ext cx="5430716" cy="5114925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meton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un'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eganssa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Falss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Amor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encontra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fina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que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d'Amar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s'aizina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Ab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mezesme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guerreia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C'apres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borsa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voianssa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Fai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fols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captenenssa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dura.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so·n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port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pesanssa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C'aug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dir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 la gen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frairina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C'Amors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engan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trahina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Cellui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cui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Amars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reneia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!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Menton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que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lor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benananssa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Jois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Sofrirs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Mesura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F8BC99-F5A1-43F7-9CC9-58C9052D1F1B}"/>
              </a:ext>
            </a:extLst>
          </p:cNvPr>
          <p:cNvSpPr/>
          <p:nvPr/>
        </p:nvSpPr>
        <p:spPr>
          <a:xfrm>
            <a:off x="6505266" y="1285875"/>
            <a:ext cx="5101246" cy="5114925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Они смешивают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Любовь лживую и совершенную,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я говорю, что тот, кто совершает дела первой,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Воюет против самого себя.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Ибо после того как мошна опустошена,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Глупцу приходится тяжело.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потому я ношу в себе гнев и тяжкие раздумья,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Ибо слышу, как злоязычные люди говорят,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Будто истинная любовь предает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Того, кто отказывается от лживой.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Они лгут, ибо их достояние [последователей совершенной любви] –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Радость, Терпение (Страдание) и Мера.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6631F2E-4C68-4656-B86A-29CC7878C0F4}"/>
              </a:ext>
            </a:extLst>
          </p:cNvPr>
          <p:cNvSpPr/>
          <p:nvPr/>
        </p:nvSpPr>
        <p:spPr>
          <a:xfrm>
            <a:off x="3308718" y="247986"/>
            <a:ext cx="5101246" cy="65212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Marcabrun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7">
            <a:extLst>
              <a:ext uri="{FF2B5EF4-FFF2-40B4-BE49-F238E27FC236}">
                <a16:creationId xmlns:a16="http://schemas.microsoft.com/office/drawing/2014/main" id="{981AF27A-8FCE-40D9-9559-3B3DCB12C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Подзаголовок 8">
            <a:extLst>
              <a:ext uri="{FF2B5EF4-FFF2-40B4-BE49-F238E27FC236}">
                <a16:creationId xmlns:a16="http://schemas.microsoft.com/office/drawing/2014/main" id="{A58F2B44-7015-4196-9709-DF99DF8FC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6" name="Рисунок 3">
            <a:extLst>
              <a:ext uri="{FF2B5EF4-FFF2-40B4-BE49-F238E27FC236}">
                <a16:creationId xmlns:a16="http://schemas.microsoft.com/office/drawing/2014/main" id="{FA38D4AF-F6B3-4258-A3F4-5D50C1F34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>
            <a:extLst>
              <a:ext uri="{FF2B5EF4-FFF2-40B4-BE49-F238E27FC236}">
                <a16:creationId xmlns:a16="http://schemas.microsoft.com/office/drawing/2014/main" id="{F2645E43-6D57-4803-91FF-EBBA9050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DC848C-7AA7-4CDA-8494-C1D0CB3DC067}"/>
              </a:ext>
            </a:extLst>
          </p:cNvPr>
          <p:cNvSpPr/>
          <p:nvPr/>
        </p:nvSpPr>
        <p:spPr>
          <a:xfrm>
            <a:off x="2441359" y="352481"/>
            <a:ext cx="7075503" cy="105396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L’affaire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Cornilh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26" name="Picture 2" descr="men must do anything for women: Arnaut Daniel's medieval protest – purple  motes">
            <a:extLst>
              <a:ext uri="{FF2B5EF4-FFF2-40B4-BE49-F238E27FC236}">
                <a16:creationId xmlns:a16="http://schemas.microsoft.com/office/drawing/2014/main" id="{0332BB3B-9543-5B54-8E18-935C1B93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62" y="1696786"/>
            <a:ext cx="5340895" cy="45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>
            <a:extLst>
              <a:ext uri="{FF2B5EF4-FFF2-40B4-BE49-F238E27FC236}">
                <a16:creationId xmlns:a16="http://schemas.microsoft.com/office/drawing/2014/main" id="{BD35D597-A09E-41C3-B892-3CC28039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Подзаголовок 8">
            <a:extLst>
              <a:ext uri="{FF2B5EF4-FFF2-40B4-BE49-F238E27FC236}">
                <a16:creationId xmlns:a16="http://schemas.microsoft.com/office/drawing/2014/main" id="{6AE59E66-CF4A-4997-AF33-9DDA6BE7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DCAE76AB-A028-4223-B542-2857F088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5D85FD4F-F594-40B4-A18B-F99A2999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A8C17-401A-47A1-88BC-BDED4CCB1063}"/>
              </a:ext>
            </a:extLst>
          </p:cNvPr>
          <p:cNvSpPr/>
          <p:nvPr/>
        </p:nvSpPr>
        <p:spPr>
          <a:xfrm>
            <a:off x="428625" y="721327"/>
            <a:ext cx="5430716" cy="6063194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Raimon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be·us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tenc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a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grat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aissi·us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vei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acordat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De gent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captener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Bernat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Celha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que non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respós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fat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Al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malastruc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Caersinat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Que·l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mostrèt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son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còrn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privat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: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lo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soanet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per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foldat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ieu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lai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vòlgr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aver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cornat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Alegrament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ses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còr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irat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Раймон, я Вам обязан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За то, что Вы поддержали меня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Против господина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Бернарта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в защиту того,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Кто не был бы глупцом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С этим жалким человеком из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Керси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Когда она показала ему свой рожок в уединенном месте: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Бернарт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отказался от него по глупости,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А я охотно бы в него потрубил,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Да и с радостью, не скорбя сердцем.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AF756-BA11-44E2-A74C-369698CA09BB}"/>
              </a:ext>
            </a:extLst>
          </p:cNvPr>
          <p:cNvSpPr/>
          <p:nvPr/>
        </p:nvSpPr>
        <p:spPr>
          <a:xfrm>
            <a:off x="6560597" y="732440"/>
            <a:ext cx="5504155" cy="3528841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 s'elha me·n mostrès dos cens,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Ieu los cornèra totz jauzens,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pueis fora rics e manens,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Neis li refermèra las dens.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Если бы она показала мне сто таких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[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рожков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]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бы во все с радостью потрубил,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потом стал бы богачом и счастливым человеком,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даже моим зубам это пошло бы на пользу.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C78B3-AD05-46A8-88B9-A24CBA1E4838}"/>
              </a:ext>
            </a:extLst>
          </p:cNvPr>
          <p:cNvSpPr/>
          <p:nvPr/>
        </p:nvSpPr>
        <p:spPr>
          <a:xfrm>
            <a:off x="428625" y="195308"/>
            <a:ext cx="5430716" cy="51490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Truc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Malec</a:t>
            </a:r>
            <a:endParaRPr lang="it-IT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13FBC-C192-8DC7-4AA2-573DBEAACC31}"/>
              </a:ext>
            </a:extLst>
          </p:cNvPr>
          <p:cNvSpPr/>
          <p:nvPr/>
        </p:nvSpPr>
        <p:spPr>
          <a:xfrm>
            <a:off x="6560597" y="195310"/>
            <a:ext cx="5504156" cy="526018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Raimon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Durfort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4" descr="&#10;">
            <a:extLst>
              <a:ext uri="{FF2B5EF4-FFF2-40B4-BE49-F238E27FC236}">
                <a16:creationId xmlns:a16="http://schemas.microsoft.com/office/drawing/2014/main" id="{9619C7ED-FCFC-6605-369D-B1B5064F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01" y="4456940"/>
            <a:ext cx="2821599" cy="2267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4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>
            <a:extLst>
              <a:ext uri="{FF2B5EF4-FFF2-40B4-BE49-F238E27FC236}">
                <a16:creationId xmlns:a16="http://schemas.microsoft.com/office/drawing/2014/main" id="{BD35D597-A09E-41C3-B892-3CC28039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Подзаголовок 8">
            <a:extLst>
              <a:ext uri="{FF2B5EF4-FFF2-40B4-BE49-F238E27FC236}">
                <a16:creationId xmlns:a16="http://schemas.microsoft.com/office/drawing/2014/main" id="{6AE59E66-CF4A-4997-AF33-9DDA6BE7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DCAE76AB-A028-4223-B542-2857F088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5D85FD4F-F594-40B4-A18B-F99A2999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r="75247" b="2000"/>
          <a:stretch>
            <a:fillRect/>
          </a:stretch>
        </p:blipFill>
        <p:spPr bwMode="auto">
          <a:xfrm>
            <a:off x="9701213" y="-11113"/>
            <a:ext cx="24907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CA8C17-401A-47A1-88BC-BDED4CCB1063}"/>
              </a:ext>
            </a:extLst>
          </p:cNvPr>
          <p:cNvSpPr/>
          <p:nvPr/>
        </p:nvSpPr>
        <p:spPr>
          <a:xfrm>
            <a:off x="428625" y="1029809"/>
            <a:ext cx="5430716" cy="5754711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Qu'ieu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no·i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baissès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la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car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'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e·l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front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Com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si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volgués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beure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en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fon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Drutz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qu'a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dòmna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aissí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respon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Ben tan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de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còr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de-DE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l'aon</a:t>
            </a:r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[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Нет на свете такой дамы,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]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Перед которой я бы не опустился бы,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Как будто желая испить из источника: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Возлюбленный, таким образом привечающий свою даму,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Заслуживает, безусловно, ее благосклонности.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Que'l còrns es ben lavatz e tèrs: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Ieu en cornèra cent milhèrs,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Раз уж рожок ее хорошо вымыт и вычищен,</a:t>
            </a:r>
          </a:p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Я сотню тысяч раз протрубил бы в него.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AF756-BA11-44E2-A74C-369698CA09BB}"/>
              </a:ext>
            </a:extLst>
          </p:cNvPr>
          <p:cNvSpPr/>
          <p:nvPr/>
        </p:nvSpPr>
        <p:spPr>
          <a:xfrm>
            <a:off x="6560597" y="1029809"/>
            <a:ext cx="5504155" cy="5754711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Ben l'agr'ops que fos becutz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e'l becx fos loncx e agutz,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que'l corns es fers, laitz e pelutz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prions dinz en la palutz,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anc nul jorn no estai essutz,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per que rellent en sus lo glutz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c'ades per si cor ne redutz: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e no taing que mais sia drutz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cel que sa boc'al corn condutz.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Уж точно должен он иметь клюв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чтобы клюв был длинным и острым,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Ибо дыра эта грязная, мерзкая и волосатая,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в глубине уходит в болотные недра,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никогда она не остается сухой,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Ведь оттуда разит гнилью,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Которая из этой дыры не убывает: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И недостоин быть возлюбленным тот,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Кто свой рот туда направит.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C78B3-AD05-46A8-88B9-A24CBA1E4838}"/>
              </a:ext>
            </a:extLst>
          </p:cNvPr>
          <p:cNvSpPr/>
          <p:nvPr/>
        </p:nvSpPr>
        <p:spPr>
          <a:xfrm>
            <a:off x="428625" y="195308"/>
            <a:ext cx="5430716" cy="742426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Truc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Malec</a:t>
            </a:r>
            <a:endParaRPr lang="it-IT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13FBC-C192-8DC7-4AA2-573DBEAACC31}"/>
              </a:ext>
            </a:extLst>
          </p:cNvPr>
          <p:cNvSpPr/>
          <p:nvPr/>
        </p:nvSpPr>
        <p:spPr>
          <a:xfrm>
            <a:off x="6560597" y="195309"/>
            <a:ext cx="5504156" cy="761019"/>
          </a:xfrm>
          <a:prstGeom prst="rect">
            <a:avLst/>
          </a:prstGeom>
          <a:solidFill>
            <a:srgbClr val="ECE6B6">
              <a:alpha val="7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Arnaut Daniel</a:t>
            </a:r>
          </a:p>
        </p:txBody>
      </p:sp>
    </p:spTree>
    <p:extLst>
      <p:ext uri="{BB962C8B-B14F-4D97-AF65-F5344CB8AC3E}">
        <p14:creationId xmlns:p14="http://schemas.microsoft.com/office/powerpoint/2010/main" val="2910076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2508</Words>
  <Application>Microsoft Office PowerPoint</Application>
  <PresentationFormat>Широкоэкранный</PresentationFormat>
  <Paragraphs>388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Ефимова</dc:creator>
  <cp:lastModifiedBy>Мария Ефимова</cp:lastModifiedBy>
  <cp:revision>2</cp:revision>
  <dcterms:created xsi:type="dcterms:W3CDTF">2021-12-28T07:53:09Z</dcterms:created>
  <dcterms:modified xsi:type="dcterms:W3CDTF">2022-12-01T11:20:35Z</dcterms:modified>
</cp:coreProperties>
</file>