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70" r:id="rId3"/>
    <p:sldId id="269" r:id="rId4"/>
    <p:sldId id="271" r:id="rId5"/>
    <p:sldId id="257" r:id="rId6"/>
    <p:sldId id="258" r:id="rId7"/>
    <p:sldId id="268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0"/>
    <p:restoredTop sz="914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008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01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f625f308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f625f308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38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f625f308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f625f308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62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21" y="0"/>
            <a:ext cx="7776779" cy="5143500"/>
          </a:xfrm>
          <a:prstGeom prst="rect">
            <a:avLst/>
          </a:prstGeom>
        </p:spPr>
      </p:pic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0"/>
            <a:ext cx="258554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33794" y="1486953"/>
            <a:ext cx="54706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Пародийное переосмысление романов </a:t>
            </a:r>
            <a:r>
              <a:rPr lang="ru-RU" sz="1800" dirty="0" smtClean="0"/>
              <a:t>Кретьена де Труа в </a:t>
            </a:r>
            <a:r>
              <a:rPr lang="en-US" sz="1800" i="1" dirty="0" err="1" smtClean="0"/>
              <a:t>chantefable</a:t>
            </a:r>
            <a:r>
              <a:rPr lang="en-US" sz="1800" dirty="0" smtClean="0"/>
              <a:t> </a:t>
            </a:r>
            <a:r>
              <a:rPr lang="ru-RU" sz="1800" dirty="0" smtClean="0"/>
              <a:t>XIII в</a:t>
            </a:r>
            <a:r>
              <a:rPr lang="ru-RU" sz="1800" dirty="0"/>
              <a:t>.</a:t>
            </a:r>
            <a:r>
              <a:rPr lang="ru-RU" sz="1800" dirty="0" smtClean="0"/>
              <a:t> «</a:t>
            </a:r>
            <a:r>
              <a:rPr lang="en-US" sz="1800" dirty="0" err="1"/>
              <a:t>Aucassin</a:t>
            </a:r>
            <a:r>
              <a:rPr lang="en-US" sz="1800" dirty="0"/>
              <a:t> et Nicolette</a:t>
            </a:r>
            <a:r>
              <a:rPr lang="ru-RU" sz="1800" dirty="0"/>
              <a:t>»</a:t>
            </a:r>
          </a:p>
          <a:p>
            <a:pPr algn="ctr"/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4449" y="4165804"/>
            <a:ext cx="233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Анна 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Чебоксаринова</a:t>
            </a:r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ВШЭ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ФГН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08" y="153889"/>
            <a:ext cx="1836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«Уж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не пародия ли он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?»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/>
          </a:p>
        </p:txBody>
      </p:sp>
      <p:pic>
        <p:nvPicPr>
          <p:cNvPr id="7" name="Изображение 6"/>
          <p:cNvPicPr/>
          <p:nvPr/>
        </p:nvPicPr>
        <p:blipFill>
          <a:blip r:embed="rId5"/>
          <a:stretch/>
        </p:blipFill>
        <p:spPr>
          <a:xfrm>
            <a:off x="3793296" y="2841171"/>
            <a:ext cx="1627790" cy="218390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125" y="1276141"/>
            <a:ext cx="71946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Or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sa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joie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Aucassins</a:t>
            </a:r>
            <a:endParaRPr lang="ru-RU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Et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Nicholete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autresi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algn="ctr"/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800" b="1" dirty="0" err="1">
                <a:latin typeface="Times New Roman" charset="0"/>
                <a:ea typeface="Times New Roman" charset="0"/>
                <a:cs typeface="Times New Roman" charset="0"/>
              </a:rPr>
              <a:t>cantefable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prent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fin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  <a:p>
            <a:pPr algn="ctr"/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n’en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sai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plus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dire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algn="ctr"/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Теперь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Окассен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радостен</a:t>
            </a:r>
          </a:p>
          <a:p>
            <a:pPr algn="ctr"/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И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Николетт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тоже:</a:t>
            </a:r>
          </a:p>
          <a:p>
            <a:pPr algn="ctr"/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Наша </a:t>
            </a:r>
            <a:r>
              <a:rPr lang="ru-RU" sz="1800" b="1" dirty="0" err="1">
                <a:latin typeface="Times New Roman" charset="0"/>
                <a:ea typeface="Times New Roman" charset="0"/>
                <a:cs typeface="Times New Roman" charset="0"/>
              </a:rPr>
              <a:t>chantefable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 (песня-сказка) заканчивается,</a:t>
            </a:r>
          </a:p>
          <a:p>
            <a:pPr algn="ctr"/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Мне больше нечего сказать.</a:t>
            </a:r>
          </a:p>
        </p:txBody>
      </p:sp>
    </p:spTree>
    <p:extLst>
      <p:ext uri="{BB962C8B-B14F-4D97-AF65-F5344CB8AC3E}">
        <p14:creationId xmlns:p14="http://schemas.microsoft.com/office/powerpoint/2010/main" val="17013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3049" y="800100"/>
            <a:ext cx="49475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 </a:t>
            </a:r>
            <a:r>
              <a:rPr lang="en-US" dirty="0" err="1" smtClean="0"/>
              <a:t>vauroit</a:t>
            </a:r>
            <a:r>
              <a:rPr lang="en-US" dirty="0" smtClean="0"/>
              <a:t> </a:t>
            </a:r>
            <a:r>
              <a:rPr lang="en-US" dirty="0" err="1" smtClean="0"/>
              <a:t>bons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oïr</a:t>
            </a:r>
            <a:endParaRPr lang="en-US" dirty="0" smtClean="0"/>
          </a:p>
          <a:p>
            <a:r>
              <a:rPr lang="en-US" dirty="0" smtClean="0"/>
              <a:t>Del deport du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antif</a:t>
            </a:r>
            <a:r>
              <a:rPr lang="en-US" dirty="0" smtClean="0"/>
              <a:t> </a:t>
            </a:r>
          </a:p>
          <a:p>
            <a:r>
              <a:rPr lang="en-US" b="1" u="sng" dirty="0" smtClean="0"/>
              <a:t>De </a:t>
            </a:r>
            <a:r>
              <a:rPr lang="en-US" b="1" u="sng" dirty="0" err="1" smtClean="0"/>
              <a:t>deus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biax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enfans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petis</a:t>
            </a:r>
            <a:r>
              <a:rPr lang="ru-RU" b="1" u="sng" dirty="0" smtClean="0"/>
              <a:t>,</a:t>
            </a:r>
          </a:p>
          <a:p>
            <a:r>
              <a:rPr lang="en-US" dirty="0" err="1" smtClean="0"/>
              <a:t>Nicholete</a:t>
            </a:r>
            <a:r>
              <a:rPr lang="en-US" dirty="0" smtClean="0"/>
              <a:t> et </a:t>
            </a:r>
            <a:r>
              <a:rPr lang="en-US" dirty="0" err="1" smtClean="0"/>
              <a:t>Aucassins</a:t>
            </a:r>
            <a:r>
              <a:rPr lang="ru-RU" dirty="0" smtClean="0"/>
              <a:t>, </a:t>
            </a:r>
          </a:p>
          <a:p>
            <a:r>
              <a:rPr lang="en-US" dirty="0" smtClean="0"/>
              <a:t>Des grans </a:t>
            </a:r>
            <a:r>
              <a:rPr lang="en-US" dirty="0" err="1" smtClean="0"/>
              <a:t>paines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soufri</a:t>
            </a:r>
            <a:endParaRPr lang="en-US" dirty="0" smtClean="0"/>
          </a:p>
          <a:p>
            <a:r>
              <a:rPr lang="en-US" dirty="0" smtClean="0"/>
              <a:t>Et des </a:t>
            </a:r>
            <a:r>
              <a:rPr lang="en-US" dirty="0" err="1" smtClean="0"/>
              <a:t>prouececes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fist</a:t>
            </a:r>
          </a:p>
          <a:p>
            <a:r>
              <a:rPr lang="en-US" b="1" u="sng" dirty="0" err="1" smtClean="0"/>
              <a:t>Por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s’amie</a:t>
            </a:r>
            <a:r>
              <a:rPr lang="en-US" b="1" u="sng" dirty="0" smtClean="0"/>
              <a:t> o le </a:t>
            </a:r>
            <a:r>
              <a:rPr lang="en-US" b="1" u="sng" dirty="0" err="1" smtClean="0"/>
              <a:t>cler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vis</a:t>
            </a:r>
            <a:r>
              <a:rPr lang="ru-RU" b="1" u="sng" dirty="0" smtClean="0"/>
              <a:t>?</a:t>
            </a:r>
          </a:p>
          <a:p>
            <a:r>
              <a:rPr lang="en-US" dirty="0" err="1" smtClean="0"/>
              <a:t>Dox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li cans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biax</a:t>
            </a:r>
            <a:r>
              <a:rPr lang="en-US" dirty="0" smtClean="0"/>
              <a:t> li dis </a:t>
            </a:r>
          </a:p>
          <a:p>
            <a:r>
              <a:rPr lang="en-US" dirty="0" smtClean="0"/>
              <a:t>Et </a:t>
            </a:r>
            <a:r>
              <a:rPr lang="en-US" b="1" u="sng" dirty="0" err="1" smtClean="0"/>
              <a:t>courtois</a:t>
            </a:r>
            <a:r>
              <a:rPr lang="en-US" dirty="0" smtClean="0"/>
              <a:t> et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asis</a:t>
            </a:r>
            <a:r>
              <a:rPr lang="ru-RU" dirty="0" smtClean="0"/>
              <a:t>:</a:t>
            </a:r>
          </a:p>
          <a:p>
            <a:r>
              <a:rPr lang="en-US" dirty="0" smtClean="0"/>
              <a:t>Nus </a:t>
            </a:r>
            <a:r>
              <a:rPr lang="en-US" dirty="0" err="1" smtClean="0"/>
              <a:t>hom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esbahis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en-US" dirty="0" err="1" smtClean="0"/>
              <a:t>Tant</a:t>
            </a:r>
            <a:r>
              <a:rPr lang="en-US" dirty="0" smtClean="0"/>
              <a:t> </a:t>
            </a:r>
            <a:r>
              <a:rPr lang="en-US" dirty="0" err="1" smtClean="0"/>
              <a:t>dolans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entrepris</a:t>
            </a:r>
            <a:r>
              <a:rPr lang="ru-RU" dirty="0" smtClean="0"/>
              <a:t>,</a:t>
            </a:r>
          </a:p>
          <a:p>
            <a:r>
              <a:rPr lang="en-US" dirty="0" smtClean="0"/>
              <a:t>De grant mal </a:t>
            </a:r>
            <a:r>
              <a:rPr lang="en-US" dirty="0" err="1" smtClean="0"/>
              <a:t>amaladis</a:t>
            </a:r>
            <a:r>
              <a:rPr lang="ru-RU" dirty="0" smtClean="0"/>
              <a:t>,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l’oit</a:t>
            </a:r>
            <a:r>
              <a:rPr lang="ru-RU" dirty="0" smtClean="0"/>
              <a:t>, </a:t>
            </a:r>
            <a:r>
              <a:rPr lang="en-US" dirty="0" smtClean="0"/>
              <a:t>ne </a:t>
            </a:r>
            <a:r>
              <a:rPr lang="en-US" dirty="0" err="1" smtClean="0"/>
              <a:t>soit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endParaRPr lang="en-US" dirty="0" smtClean="0"/>
          </a:p>
          <a:p>
            <a:r>
              <a:rPr lang="en-US" dirty="0" smtClean="0"/>
              <a:t>Et de joie </a:t>
            </a:r>
            <a:r>
              <a:rPr lang="en-US" dirty="0" err="1" smtClean="0"/>
              <a:t>resbaudis</a:t>
            </a:r>
            <a:r>
              <a:rPr lang="ru-RU" dirty="0" smtClean="0"/>
              <a:t>,</a:t>
            </a:r>
          </a:p>
          <a:p>
            <a:r>
              <a:rPr lang="en-US" dirty="0" err="1" smtClean="0"/>
              <a:t>Tant</a:t>
            </a:r>
            <a:r>
              <a:rPr lang="en-US" dirty="0" smtClean="0"/>
              <a:t> par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douce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84221" y="429536"/>
            <a:ext cx="30860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Кому захочется услышать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хорошие (искусные) стихи, чтобы развлечься, 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Из уст моих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(du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viel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antif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Написал о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двух прекрасных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молодых,</a:t>
            </a:r>
          </a:p>
          <a:p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Николетте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и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Окассене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о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мучениях, которые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он перенес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и о подвигах, которые он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совершил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для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своей светлоликой подруги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(То послушайте) эту сладкую мелодию, славно сложенный стих (хорошо составленный). 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Никого, кто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не был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бы так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подавлен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так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огорчен и расстроен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так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тяжело болен, </a:t>
            </a:r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Кому не вернула бы она (эта песня / сказ) здоровье,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радость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и бодрость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 если бы не была эта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история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такой сладкой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214" y="228600"/>
            <a:ext cx="235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Prologue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547" y="4334838"/>
            <a:ext cx="4257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que</a:t>
            </a:r>
            <a:r>
              <a:rPr lang="ru-RU" sz="1200" b="1" dirty="0"/>
              <a:t> </a:t>
            </a:r>
            <a:r>
              <a:rPr lang="ru-RU" sz="1200" b="1" dirty="0" err="1"/>
              <a:t>je</a:t>
            </a:r>
            <a:r>
              <a:rPr lang="ru-RU" sz="1200" b="1" dirty="0"/>
              <a:t> </a:t>
            </a:r>
            <a:r>
              <a:rPr lang="ru-RU" sz="1200" b="1" dirty="0" err="1"/>
              <a:t>l’arderai</a:t>
            </a:r>
            <a:r>
              <a:rPr lang="ru-RU" sz="1200" b="1" dirty="0"/>
              <a:t> </a:t>
            </a:r>
            <a:r>
              <a:rPr lang="ru-RU" sz="1200" b="1" dirty="0" err="1"/>
              <a:t>en</a:t>
            </a:r>
            <a:r>
              <a:rPr lang="ru-RU" sz="1200" b="1" dirty="0"/>
              <a:t> </a:t>
            </a:r>
            <a:r>
              <a:rPr lang="ru-RU" sz="1200" b="1" dirty="0" err="1"/>
              <a:t>un</a:t>
            </a:r>
            <a:r>
              <a:rPr lang="ru-RU" sz="1200" b="1" dirty="0"/>
              <a:t> </a:t>
            </a:r>
            <a:r>
              <a:rPr lang="ru-RU" sz="1200" b="1" dirty="0" err="1"/>
              <a:t>fu</a:t>
            </a:r>
            <a:r>
              <a:rPr lang="ru-RU" sz="1200" b="1" dirty="0"/>
              <a:t>” (глава 4, проза) </a:t>
            </a:r>
          </a:p>
          <a:p>
            <a:r>
              <a:rPr lang="ru-RU" sz="1200" b="1" dirty="0"/>
              <a:t>«</a:t>
            </a:r>
            <a:r>
              <a:rPr lang="ru-RU" sz="1200" b="1" dirty="0" err="1"/>
              <a:t>et</a:t>
            </a:r>
            <a:r>
              <a:rPr lang="ru-RU" sz="1200" b="1" dirty="0"/>
              <a:t> </a:t>
            </a:r>
            <a:r>
              <a:rPr lang="ru-RU" sz="1200" b="1" dirty="0" err="1"/>
              <a:t>mi</a:t>
            </a:r>
            <a:r>
              <a:rPr lang="ru-RU" sz="1200" b="1" dirty="0"/>
              <a:t> </a:t>
            </a:r>
            <a:r>
              <a:rPr lang="ru-RU" sz="1200" b="1" dirty="0" err="1"/>
              <a:t>et</a:t>
            </a:r>
            <a:r>
              <a:rPr lang="ru-RU" sz="1200" b="1" dirty="0"/>
              <a:t> </a:t>
            </a:r>
            <a:r>
              <a:rPr lang="ru-RU" sz="1200" b="1" dirty="0" err="1"/>
              <a:t>li</a:t>
            </a:r>
            <a:r>
              <a:rPr lang="ru-RU" sz="1200" b="1" dirty="0"/>
              <a:t> </a:t>
            </a:r>
            <a:r>
              <a:rPr lang="ru-RU" sz="1200" b="1" dirty="0" err="1"/>
              <a:t>en</a:t>
            </a:r>
            <a:r>
              <a:rPr lang="ru-RU" sz="1200" b="1" dirty="0"/>
              <a:t> </a:t>
            </a:r>
            <a:r>
              <a:rPr lang="ru-RU" sz="1200" b="1" dirty="0" err="1"/>
              <a:t>un</a:t>
            </a:r>
            <a:r>
              <a:rPr lang="ru-RU" sz="1200" b="1" dirty="0"/>
              <a:t> </a:t>
            </a:r>
            <a:r>
              <a:rPr lang="ru-RU" sz="1200" b="1" dirty="0" err="1"/>
              <a:t>feu</a:t>
            </a:r>
            <a:r>
              <a:rPr lang="ru-RU" sz="1200" b="1" dirty="0"/>
              <a:t>” (глава 6, проза) </a:t>
            </a:r>
          </a:p>
          <a:p>
            <a:r>
              <a:rPr lang="ru-RU" sz="1200" b="1" dirty="0"/>
              <a:t>«</a:t>
            </a:r>
            <a:r>
              <a:rPr lang="ru-RU" sz="1200" b="1" dirty="0" err="1"/>
              <a:t>je</a:t>
            </a:r>
            <a:r>
              <a:rPr lang="ru-RU" sz="1200" b="1" dirty="0"/>
              <a:t> </a:t>
            </a:r>
            <a:r>
              <a:rPr lang="ru-RU" sz="1200" b="1" dirty="0" err="1"/>
              <a:t>l’arderoie</a:t>
            </a:r>
            <a:r>
              <a:rPr lang="ru-RU" sz="1200" b="1" dirty="0"/>
              <a:t> </a:t>
            </a:r>
            <a:r>
              <a:rPr lang="ru-RU" sz="1200" b="1" dirty="0" err="1"/>
              <a:t>en</a:t>
            </a:r>
            <a:r>
              <a:rPr lang="ru-RU" sz="1200" b="1" dirty="0"/>
              <a:t> </a:t>
            </a:r>
            <a:r>
              <a:rPr lang="ru-RU" sz="1200" b="1" dirty="0" err="1"/>
              <a:t>un</a:t>
            </a:r>
            <a:r>
              <a:rPr lang="ru-RU" sz="1200" b="1" dirty="0"/>
              <a:t> </a:t>
            </a:r>
            <a:r>
              <a:rPr lang="ru-RU" sz="1200" b="1" dirty="0" err="1"/>
              <a:t>fu</a:t>
            </a:r>
            <a:r>
              <a:rPr lang="ru-RU" sz="1200" b="1" dirty="0"/>
              <a:t>” (глава 10, проза)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05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6033" y="3306433"/>
            <a:ext cx="5722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56033" y="165582"/>
            <a:ext cx="4772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560">
            <a:off x="1007847" y="3185840"/>
            <a:ext cx="2449399" cy="161951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274" y="3993775"/>
            <a:ext cx="1243664" cy="1199873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032">
            <a:off x="6147796" y="3236166"/>
            <a:ext cx="1920947" cy="1321314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03" y="3845378"/>
            <a:ext cx="1345498" cy="1298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248" y="187528"/>
            <a:ext cx="7882359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Ланселот:</a:t>
            </a:r>
          </a:p>
          <a:p>
            <a:pPr algn="just"/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De 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rien 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nule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 ne li </a:t>
            </a:r>
            <a:r>
              <a:rPr lang="fr-FR" dirty="0" err="1" smtClean="0">
                <a:latin typeface="Times New Roman" charset="0"/>
                <a:ea typeface="Times New Roman" charset="0"/>
                <a:cs typeface="Times New Roman" charset="0"/>
              </a:rPr>
              <a:t>sovient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Fors d’une seule, et 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por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celi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A mis les autres en 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obli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cele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 seule panse tant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Qu’il n’ont ne voit ne rien n’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antant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Всё исчезло из его памяти,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Кроме одного, и ради этого 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Он забыл все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остальное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Только об одном он думает так напряженно,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Что ничего не слышит, не видит и не слушает. 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algn="just"/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Окассен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«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Nenil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 nient! Onques ne l'en 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sovint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ains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 pensa tant a 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Nicolete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 sa douce amie qu’il oublia ses 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resnes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fr-FR" dirty="0" err="1">
                <a:latin typeface="Times New Roman" charset="0"/>
                <a:ea typeface="Times New Roman" charset="0"/>
                <a:cs typeface="Times New Roman" charset="0"/>
              </a:rPr>
              <a:t>quanques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 il dut faire»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«Никак нет! Эта мысль даже не приходила ему в голову, он так много думал о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Николетт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своей милой подруге, что забыл обо всех своих обязанностях и обо всем, что ему нужно было сделать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6033" y="3050627"/>
            <a:ext cx="5722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tretch/>
        </p:blipFill>
        <p:spPr>
          <a:xfrm flipH="1">
            <a:off x="7888953" y="3694456"/>
            <a:ext cx="942831" cy="1313774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85750" y="89807"/>
            <a:ext cx="775607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«29.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Il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demande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u li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rois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estoit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et on li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dist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qu’il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gissoit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d’enfent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Et u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est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don’t se femme? 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Et on li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dist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qu’ele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est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en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l’ost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avoit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mené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tox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ciax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du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païs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Aucassin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l’oï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li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vint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a grant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mervelle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vint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au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palais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descendi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entre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lui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s’amie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100" b="1" u="sng" dirty="0">
                <a:latin typeface="Times New Roman" charset="0"/>
                <a:ea typeface="Times New Roman" charset="0"/>
                <a:cs typeface="Times New Roman" charset="0"/>
              </a:rPr>
              <a:t>Et </a:t>
            </a:r>
            <a:r>
              <a:rPr lang="en-US" sz="1100" b="1" u="sng" dirty="0" err="1">
                <a:latin typeface="Times New Roman" charset="0"/>
                <a:ea typeface="Times New Roman" charset="0"/>
                <a:cs typeface="Times New Roman" charset="0"/>
              </a:rPr>
              <a:t>ele</a:t>
            </a:r>
            <a:r>
              <a:rPr lang="en-US" sz="1100" b="1" u="sng" dirty="0">
                <a:latin typeface="Times New Roman" charset="0"/>
                <a:ea typeface="Times New Roman" charset="0"/>
                <a:cs typeface="Times New Roman" charset="0"/>
              </a:rPr>
              <a:t> tint son </a:t>
            </a:r>
            <a:r>
              <a:rPr lang="en-US" sz="1100" b="1" u="sng" dirty="0" err="1">
                <a:latin typeface="Times New Roman" charset="0"/>
                <a:ea typeface="Times New Roman" charset="0"/>
                <a:cs typeface="Times New Roman" charset="0"/>
              </a:rPr>
              <a:t>ceval</a:t>
            </a:r>
            <a:r>
              <a:rPr lang="en-US" sz="11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il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monta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palais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l’espee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çainte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erra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tant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qu’il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vint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en le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canbre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u li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rois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gissoit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30</a:t>
            </a:r>
            <a:r>
              <a:rPr lang="ru-RU" sz="11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Quant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Aucassins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oï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ensi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roi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parler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il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prist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tox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les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dras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qui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sor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lui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estoient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les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houla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aval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canbre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Il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vit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deriere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lui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un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baston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il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prist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torne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fiert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bati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tant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que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mort le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dut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avoir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Ha!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Biax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sire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fait li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rois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que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me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demandés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vos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?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Avés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vos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sens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dervé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qui en me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maison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me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batés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? 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1100" b="1" u="sng" dirty="0">
                <a:latin typeface="Times New Roman" charset="0"/>
                <a:ea typeface="Times New Roman" charset="0"/>
                <a:cs typeface="Times New Roman" charset="0"/>
              </a:rPr>
              <a:t>Par le </a:t>
            </a:r>
            <a:r>
              <a:rPr lang="en-US" sz="1100" b="1" u="sng" dirty="0" err="1">
                <a:latin typeface="Times New Roman" charset="0"/>
                <a:ea typeface="Times New Roman" charset="0"/>
                <a:cs typeface="Times New Roman" charset="0"/>
              </a:rPr>
              <a:t>cuer</a:t>
            </a:r>
            <a:r>
              <a:rPr lang="en-US" sz="1100" b="1" u="sng" dirty="0">
                <a:latin typeface="Times New Roman" charset="0"/>
                <a:ea typeface="Times New Roman" charset="0"/>
                <a:cs typeface="Times New Roman" charset="0"/>
              </a:rPr>
              <a:t> Diu! Fait </a:t>
            </a:r>
            <a:r>
              <a:rPr lang="en-US" sz="1100" b="1" u="sng" dirty="0" err="1">
                <a:latin typeface="Times New Roman" charset="0"/>
                <a:ea typeface="Times New Roman" charset="0"/>
                <a:cs typeface="Times New Roman" charset="0"/>
              </a:rPr>
              <a:t>Aucassins</a:t>
            </a:r>
            <a:r>
              <a:rPr lang="ru-RU" sz="1100" b="1" u="sng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b="1" u="sng" dirty="0" err="1">
                <a:latin typeface="Times New Roman" charset="0"/>
                <a:ea typeface="Times New Roman" charset="0"/>
                <a:cs typeface="Times New Roman" charset="0"/>
              </a:rPr>
              <a:t>malvais</a:t>
            </a:r>
            <a:r>
              <a:rPr lang="en-US" sz="1100" b="1" u="sng" dirty="0">
                <a:latin typeface="Times New Roman" charset="0"/>
                <a:ea typeface="Times New Roman" charset="0"/>
                <a:cs typeface="Times New Roman" charset="0"/>
              </a:rPr>
              <a:t> fix a </a:t>
            </a:r>
            <a:r>
              <a:rPr lang="en-US" sz="1100" b="1" u="sng" dirty="0" err="1">
                <a:latin typeface="Times New Roman" charset="0"/>
                <a:ea typeface="Times New Roman" charset="0"/>
                <a:cs typeface="Times New Roman" charset="0"/>
              </a:rPr>
              <a:t>putain</a:t>
            </a:r>
            <a:r>
              <a:rPr lang="ru-RU" sz="1100" b="1" u="sng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b="1" u="sng" dirty="0">
                <a:latin typeface="Times New Roman" charset="0"/>
                <a:ea typeface="Times New Roman" charset="0"/>
                <a:cs typeface="Times New Roman" charset="0"/>
              </a:rPr>
              <a:t>je </a:t>
            </a:r>
            <a:r>
              <a:rPr lang="en-US" sz="1100" b="1" u="sng" dirty="0" err="1">
                <a:latin typeface="Times New Roman" charset="0"/>
                <a:ea typeface="Times New Roman" charset="0"/>
                <a:cs typeface="Times New Roman" charset="0"/>
              </a:rPr>
              <a:t>vos</a:t>
            </a:r>
            <a:r>
              <a:rPr lang="en-US" sz="1100" b="1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b="1" u="sng" dirty="0" err="1">
                <a:latin typeface="Times New Roman" charset="0"/>
                <a:ea typeface="Times New Roman" charset="0"/>
                <a:cs typeface="Times New Roman" charset="0"/>
              </a:rPr>
              <a:t>ocirai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se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vos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ne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m’afiés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que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ja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mais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hom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en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vo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tere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d’enfant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ne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gerra</a:t>
            </a:r>
            <a:r>
              <a:rPr lang="ru-RU" sz="11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Et li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rois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Aucassins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monte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sor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sien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Nicolete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remest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es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canbres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roine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Et li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rois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Aucassins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cevaucierent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tant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qu’il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vinrent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la u la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roine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estoit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troverent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bataille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poms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bos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waumonnés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d’ueus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et de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fres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fromages</a:t>
            </a:r>
            <a:r>
              <a:rPr lang="ru-RU" sz="1100" dirty="0">
                <a:latin typeface="Times New Roman" charset="0"/>
                <a:ea typeface="Times New Roman" charset="0"/>
                <a:cs typeface="Times New Roman" charset="0"/>
              </a:rPr>
              <a:t>». </a:t>
            </a:r>
            <a:endParaRPr lang="ru-RU" sz="11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1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100" dirty="0" smtClean="0">
                <a:latin typeface="Times New Roman" charset="0"/>
                <a:ea typeface="Times New Roman" charset="0"/>
                <a:cs typeface="Times New Roman" charset="0"/>
              </a:rPr>
              <a:t>Пер. наш: </a:t>
            </a:r>
          </a:p>
          <a:p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Когда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спросил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короля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ему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ответили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что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в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постели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потому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что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только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что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стал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отцом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где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же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его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жена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Ему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ответили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что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она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войне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она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во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главе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всех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жителей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страны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Когда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окассен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услышал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это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очень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удивился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был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сражен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);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направился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во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дворец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куда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спустился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в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сопровождении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своей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подруги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Пока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она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придерживала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коня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подъехал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дворцу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мечом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боку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не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в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силах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ступать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добрался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до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комнаты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где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лежал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король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этими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словами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Окассен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схватил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простыни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которыми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был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укрыт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король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швырнул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их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через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всю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комнату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Заметив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позади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себя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палку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подошел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взял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ее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вернулся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начал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бить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избил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короля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так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сильно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что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едва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не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убил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его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Клянусь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сердцем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Бога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! 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ответил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Окассен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чертов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сын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убью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тебя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если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ты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не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пообещаешь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мне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что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никогда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больше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мужчина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твоей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земле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не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будет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лежать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без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сил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после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рождения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ребенка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”. </a:t>
            </a:r>
            <a:endParaRPr lang="ru-RU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58554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0157" y="563336"/>
            <a:ext cx="50700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Lanquan</a:t>
            </a:r>
            <a:r>
              <a:rPr lang="en-US" sz="1800" dirty="0"/>
              <a:t> li </a:t>
            </a:r>
            <a:r>
              <a:rPr lang="en-US" sz="1800" dirty="0" err="1"/>
              <a:t>jorn</a:t>
            </a:r>
            <a:r>
              <a:rPr lang="en-US" sz="1800" dirty="0"/>
              <a:t> son </a:t>
            </a:r>
            <a:r>
              <a:rPr lang="en-US" sz="1800" dirty="0" err="1"/>
              <a:t>lonc</a:t>
            </a:r>
            <a:r>
              <a:rPr lang="en-US" sz="1800" dirty="0"/>
              <a:t> en </a:t>
            </a:r>
            <a:r>
              <a:rPr lang="en-US" sz="1800" dirty="0" err="1"/>
              <a:t>mai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M-</a:t>
            </a: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belhs</a:t>
            </a:r>
            <a:r>
              <a:rPr lang="en-US" sz="1800" dirty="0"/>
              <a:t> </a:t>
            </a:r>
            <a:r>
              <a:rPr lang="en-US" sz="1800" dirty="0" err="1"/>
              <a:t>dous</a:t>
            </a:r>
            <a:r>
              <a:rPr lang="en-US" sz="1800" dirty="0"/>
              <a:t> </a:t>
            </a:r>
            <a:r>
              <a:rPr lang="en-US" sz="1800" dirty="0" err="1"/>
              <a:t>chans</a:t>
            </a:r>
            <a:r>
              <a:rPr lang="en-US" sz="1800" dirty="0"/>
              <a:t> </a:t>
            </a:r>
            <a:r>
              <a:rPr lang="en-US" sz="1800" dirty="0" err="1"/>
              <a:t>d'auzelhs</a:t>
            </a:r>
            <a:r>
              <a:rPr lang="en-US" sz="1800" dirty="0"/>
              <a:t> de </a:t>
            </a:r>
            <a:r>
              <a:rPr lang="en-US" sz="1800" dirty="0" err="1"/>
              <a:t>lonh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E </a:t>
            </a:r>
            <a:r>
              <a:rPr lang="en-US" sz="1800" dirty="0" err="1"/>
              <a:t>quan</a:t>
            </a:r>
            <a:r>
              <a:rPr lang="en-US" sz="1800" dirty="0"/>
              <a:t> me sui </a:t>
            </a:r>
            <a:r>
              <a:rPr lang="en-US" sz="1800" dirty="0" err="1"/>
              <a:t>partitz</a:t>
            </a:r>
            <a:r>
              <a:rPr lang="en-US" sz="1800" dirty="0"/>
              <a:t> de </a:t>
            </a:r>
            <a:r>
              <a:rPr lang="en-US" sz="1800" dirty="0" err="1"/>
              <a:t>lai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Remembra</a:t>
            </a:r>
            <a:r>
              <a:rPr lang="en-US" sz="1800" dirty="0"/>
              <a:t>-m d'un' </a:t>
            </a:r>
            <a:r>
              <a:rPr lang="en-US" sz="1800" dirty="0" err="1"/>
              <a:t>amor</a:t>
            </a:r>
            <a:r>
              <a:rPr lang="en-US" sz="1800" dirty="0"/>
              <a:t> de </a:t>
            </a:r>
            <a:r>
              <a:rPr lang="en-US" sz="1800" dirty="0" err="1" smtClean="0"/>
              <a:t>lonh</a:t>
            </a:r>
            <a:endParaRPr lang="ru-RU" sz="1800" dirty="0" smtClean="0"/>
          </a:p>
          <a:p>
            <a:endParaRPr lang="en-US" sz="1800" dirty="0"/>
          </a:p>
          <a:p>
            <a:r>
              <a:rPr lang="en-US" sz="1800" dirty="0" smtClean="0"/>
              <a:t>VS</a:t>
            </a:r>
          </a:p>
          <a:p>
            <a:endParaRPr lang="en-US" sz="1800" dirty="0"/>
          </a:p>
          <a:p>
            <a:r>
              <a:rPr lang="ru-RU" sz="1800" dirty="0" smtClean="0"/>
              <a:t>«</a:t>
            </a:r>
            <a:r>
              <a:rPr lang="en-US" sz="1800" dirty="0" smtClean="0"/>
              <a:t>Et </a:t>
            </a:r>
            <a:r>
              <a:rPr lang="en-US" sz="1800" dirty="0" err="1" smtClean="0"/>
              <a:t>Nicolete</a:t>
            </a:r>
            <a:r>
              <a:rPr lang="en-US" sz="1800" dirty="0" smtClean="0"/>
              <a:t> </a:t>
            </a:r>
            <a:r>
              <a:rPr lang="en-US" sz="1800" dirty="0" err="1" smtClean="0"/>
              <a:t>fu</a:t>
            </a:r>
            <a:r>
              <a:rPr lang="en-US" sz="1800" dirty="0" smtClean="0"/>
              <a:t> </a:t>
            </a:r>
            <a:r>
              <a:rPr lang="en-US" sz="1800" dirty="0" err="1" smtClean="0"/>
              <a:t>d’autre</a:t>
            </a:r>
            <a:r>
              <a:rPr lang="en-US" sz="1800" dirty="0" smtClean="0"/>
              <a:t> part en le </a:t>
            </a:r>
            <a:r>
              <a:rPr lang="en-US" sz="1800" dirty="0" err="1" smtClean="0"/>
              <a:t>canbre</a:t>
            </a:r>
            <a:r>
              <a:rPr lang="ru-RU" sz="1800" dirty="0" smtClean="0"/>
              <a:t>.</a:t>
            </a:r>
          </a:p>
          <a:p>
            <a:r>
              <a:rPr lang="en-US" sz="1800" dirty="0" smtClean="0"/>
              <a:t>Ce </a:t>
            </a:r>
            <a:r>
              <a:rPr lang="en-US" sz="1800" dirty="0" err="1" smtClean="0"/>
              <a:t>fu</a:t>
            </a:r>
            <a:r>
              <a:rPr lang="en-US" sz="1800" dirty="0" smtClean="0"/>
              <a:t> el tans </a:t>
            </a:r>
            <a:r>
              <a:rPr lang="en-US" sz="1800" dirty="0" err="1" smtClean="0"/>
              <a:t>d’esté</a:t>
            </a:r>
            <a:r>
              <a:rPr lang="ru-RU" sz="1800" dirty="0" smtClean="0"/>
              <a:t>, </a:t>
            </a:r>
            <a:r>
              <a:rPr lang="en-US" sz="1800" dirty="0" smtClean="0"/>
              <a:t>el </a:t>
            </a:r>
            <a:r>
              <a:rPr lang="en-US" sz="1800" dirty="0" err="1" smtClean="0"/>
              <a:t>mois</a:t>
            </a:r>
            <a:r>
              <a:rPr lang="en-US" sz="1800" dirty="0" smtClean="0"/>
              <a:t> de </a:t>
            </a:r>
            <a:r>
              <a:rPr lang="en-US" sz="1800" dirty="0" err="1" smtClean="0"/>
              <a:t>mai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li </a:t>
            </a:r>
            <a:r>
              <a:rPr lang="en-US" sz="1800" dirty="0" err="1" smtClean="0"/>
              <a:t>jor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Sont</a:t>
            </a:r>
            <a:r>
              <a:rPr lang="en-US" sz="1800" dirty="0" smtClean="0"/>
              <a:t> </a:t>
            </a:r>
            <a:r>
              <a:rPr lang="en-US" sz="1800" dirty="0" err="1" smtClean="0"/>
              <a:t>caut</a:t>
            </a:r>
            <a:r>
              <a:rPr lang="ru-RU" sz="1800" dirty="0" smtClean="0"/>
              <a:t>, </a:t>
            </a:r>
            <a:r>
              <a:rPr lang="en-US" sz="1800" dirty="0" err="1" smtClean="0"/>
              <a:t>lonc</a:t>
            </a:r>
            <a:r>
              <a:rPr lang="en-US" sz="1800" dirty="0" smtClean="0"/>
              <a:t> et </a:t>
            </a:r>
            <a:r>
              <a:rPr lang="en-US" sz="1800" dirty="0" err="1" smtClean="0"/>
              <a:t>cler</a:t>
            </a:r>
            <a:r>
              <a:rPr lang="ru-RU" sz="1800" dirty="0" smtClean="0"/>
              <a:t>, </a:t>
            </a:r>
            <a:r>
              <a:rPr lang="en-US" sz="1800" dirty="0" smtClean="0"/>
              <a:t>et les </a:t>
            </a:r>
            <a:r>
              <a:rPr lang="en-US" sz="1800" dirty="0" err="1" smtClean="0"/>
              <a:t>nuis</a:t>
            </a:r>
            <a:r>
              <a:rPr lang="en-US" sz="1800" dirty="0" smtClean="0"/>
              <a:t> </a:t>
            </a:r>
            <a:r>
              <a:rPr lang="en-US" sz="1800" dirty="0" err="1" smtClean="0"/>
              <a:t>coies</a:t>
            </a:r>
            <a:r>
              <a:rPr lang="en-US" sz="1800" dirty="0" smtClean="0"/>
              <a:t> et series</a:t>
            </a:r>
            <a:r>
              <a:rPr lang="ru-RU" sz="1800" dirty="0" smtClean="0"/>
              <a:t>»</a:t>
            </a:r>
            <a:endParaRPr lang="en-US" sz="1800" dirty="0"/>
          </a:p>
          <a:p>
            <a:r>
              <a:rPr lang="ru-RU" sz="1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sz="1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71" y="0"/>
            <a:ext cx="7394029" cy="51435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" y="0"/>
            <a:ext cx="2589925" cy="51435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3428" y="1721886"/>
            <a:ext cx="2322138" cy="224037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26" y="1721886"/>
            <a:ext cx="2245074" cy="2240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7034" y="2024743"/>
            <a:ext cx="198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Спасибо за внимание!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474</Words>
  <Application>Microsoft Macintosh PowerPoint</Application>
  <PresentationFormat>Экран (16:9)</PresentationFormat>
  <Paragraphs>103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Microsoft Office</cp:lastModifiedBy>
  <cp:revision>44</cp:revision>
  <dcterms:modified xsi:type="dcterms:W3CDTF">2022-12-03T09:58:57Z</dcterms:modified>
</cp:coreProperties>
</file>