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1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7DDB3-4322-5741-B34A-74AF58FE8AD7}" type="datetimeFigureOut">
              <a:rPr lang="ru-RU" smtClean="0"/>
              <a:t>17.03.22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3B0F8-88BE-6648-A796-23653BC0F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61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3B0F8-88BE-6648-A796-23653BC0F45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23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C580-E453-9948-9D30-D3038DD20007}" type="datetimeFigureOut">
              <a:rPr lang="ru-RU" smtClean="0"/>
              <a:t>17.03.22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469-09E4-3148-8D3B-17483A329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4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C580-E453-9948-9D30-D3038DD20007}" type="datetimeFigureOut">
              <a:rPr lang="ru-RU" smtClean="0"/>
              <a:t>17.03.22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469-09E4-3148-8D3B-17483A329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4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C580-E453-9948-9D30-D3038DD20007}" type="datetimeFigureOut">
              <a:rPr lang="ru-RU" smtClean="0"/>
              <a:t>17.03.22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469-09E4-3148-8D3B-17483A329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56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C580-E453-9948-9D30-D3038DD20007}" type="datetimeFigureOut">
              <a:rPr lang="ru-RU" smtClean="0"/>
              <a:t>17.03.22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469-09E4-3148-8D3B-17483A329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73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C580-E453-9948-9D30-D3038DD20007}" type="datetimeFigureOut">
              <a:rPr lang="ru-RU" smtClean="0"/>
              <a:t>17.03.22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469-09E4-3148-8D3B-17483A329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93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C580-E453-9948-9D30-D3038DD20007}" type="datetimeFigureOut">
              <a:rPr lang="ru-RU" smtClean="0"/>
              <a:t>17.03.22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469-09E4-3148-8D3B-17483A329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50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C580-E453-9948-9D30-D3038DD20007}" type="datetimeFigureOut">
              <a:rPr lang="ru-RU" smtClean="0"/>
              <a:t>17.03.22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469-09E4-3148-8D3B-17483A329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84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C580-E453-9948-9D30-D3038DD20007}" type="datetimeFigureOut">
              <a:rPr lang="ru-RU" smtClean="0"/>
              <a:t>17.03.22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469-09E4-3148-8D3B-17483A329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50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C580-E453-9948-9D30-D3038DD20007}" type="datetimeFigureOut">
              <a:rPr lang="ru-RU" smtClean="0"/>
              <a:t>17.03.22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469-09E4-3148-8D3B-17483A329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75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C580-E453-9948-9D30-D3038DD20007}" type="datetimeFigureOut">
              <a:rPr lang="ru-RU" smtClean="0"/>
              <a:t>17.03.22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469-09E4-3148-8D3B-17483A329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48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C580-E453-9948-9D30-D3038DD20007}" type="datetimeFigureOut">
              <a:rPr lang="ru-RU" smtClean="0"/>
              <a:t>17.03.22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469-09E4-3148-8D3B-17483A329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08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6C580-E453-9948-9D30-D3038DD20007}" type="datetimeFigureOut">
              <a:rPr lang="ru-RU" smtClean="0"/>
              <a:t>17.03.22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E1469-09E4-3148-8D3B-17483A329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29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>
                <a:latin typeface="Times New Roman"/>
                <a:cs typeface="Times New Roman"/>
              </a:rPr>
              <a:t>«Исповедь» </a:t>
            </a:r>
            <a:r>
              <a:rPr lang="ru-RU" dirty="0" err="1" smtClean="0">
                <a:latin typeface="Times New Roman"/>
                <a:cs typeface="Times New Roman"/>
              </a:rPr>
              <a:t>Архипииты</a:t>
            </a:r>
            <a:r>
              <a:rPr lang="ru-RU" dirty="0" smtClean="0">
                <a:latin typeface="Times New Roman"/>
                <a:cs typeface="Times New Roman"/>
              </a:rPr>
              <a:t> Кёльнского: опыт медленного чтения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7400" y="405296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Подготовила Ксения Бабенко</a:t>
            </a:r>
            <a:endParaRPr lang="ru-RU" sz="2400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2674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542786"/>
              </p:ext>
            </p:extLst>
          </p:nvPr>
        </p:nvGraphicFramePr>
        <p:xfrm>
          <a:off x="295071" y="243724"/>
          <a:ext cx="4246459" cy="61957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6459"/>
              </a:tblGrid>
              <a:tr h="15489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Si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ponas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Hippolytum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hodie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Papiae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489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non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erit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Hippolytus in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sequenti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die.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489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Veneris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ad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thalamum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omnes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currunt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viae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489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Non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est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in tot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turribus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turris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Alethiae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290084"/>
              </p:ext>
            </p:extLst>
          </p:nvPr>
        </p:nvGraphicFramePr>
        <p:xfrm>
          <a:off x="4541530" y="243724"/>
          <a:ext cx="4284948" cy="61957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4948"/>
              </a:tblGrid>
              <a:tr h="6195772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/>
                          <a:cs typeface="Times New Roman"/>
                        </a:rPr>
                        <a:t>Ovid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lang="ru-RU" sz="1800" dirty="0" err="1" smtClean="0">
                          <a:latin typeface="Times New Roman"/>
                          <a:cs typeface="Times New Roman"/>
                        </a:rPr>
                        <a:t>Am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. 2. 4. 32:</a:t>
                      </a:r>
                    </a:p>
                    <a:p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Illic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Hippolytum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pone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Priapus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erit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!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 / Тут </a:t>
                      </a:r>
                      <a:r>
                        <a:rPr lang="ru-RU" b="1" dirty="0" smtClean="0">
                          <a:latin typeface="Times New Roman"/>
                          <a:cs typeface="Times New Roman"/>
                        </a:rPr>
                        <a:t>Ипполита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 возьми: станет </a:t>
                      </a:r>
                      <a:r>
                        <a:rPr lang="ru-RU" dirty="0" err="1" smtClean="0">
                          <a:latin typeface="Times New Roman"/>
                          <a:cs typeface="Times New Roman"/>
                        </a:rPr>
                        <a:t>Приапом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 и он.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314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913778"/>
              </p:ext>
            </p:extLst>
          </p:nvPr>
        </p:nvGraphicFramePr>
        <p:xfrm>
          <a:off x="410534" y="320692"/>
          <a:ext cx="4207972" cy="60931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7972"/>
              </a:tblGrid>
              <a:tr h="152328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Secundo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redarguor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etiam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de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ludo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23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sed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cum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ludus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corpore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me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dimittat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nudo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23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frigidus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exterius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mentis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aestu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sudo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23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Tunc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versus et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carmina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meliora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cudo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217805"/>
              </p:ext>
            </p:extLst>
          </p:nvPr>
        </p:nvGraphicFramePr>
        <p:xfrm>
          <a:off x="4618505" y="320692"/>
          <a:ext cx="4130997" cy="60931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0997"/>
              </a:tblGrid>
              <a:tr h="6093148">
                <a:tc>
                  <a:txBody>
                    <a:bodyPr/>
                    <a:lstStyle/>
                    <a:p>
                      <a:pPr algn="just"/>
                      <a:r>
                        <a:rPr lang="ru-RU" dirty="0" err="1" smtClean="0">
                          <a:latin typeface="Times New Roman"/>
                          <a:cs typeface="Times New Roman"/>
                        </a:rPr>
                        <a:t>Hor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lang="ru-RU" dirty="0" err="1" smtClean="0">
                          <a:latin typeface="Times New Roman"/>
                          <a:cs typeface="Times New Roman"/>
                        </a:rPr>
                        <a:t>Ep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. 1. 18. 21:</a:t>
                      </a:r>
                    </a:p>
                    <a:p>
                      <a:pPr algn="just"/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Quem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damnosa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Venus,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quem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praeceps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alea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nudat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. /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Кто от затрат на любовь обнищал, кто от пагубной кости.</a:t>
                      </a:r>
                    </a:p>
                    <a:p>
                      <a:pPr algn="just"/>
                      <a:endParaRPr lang="ru-RU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ru-RU" baseline="0" dirty="0" err="1" smtClean="0">
                          <a:latin typeface="Times New Roman"/>
                          <a:cs typeface="Times New Roman"/>
                        </a:rPr>
                        <a:t>Hor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lang="ru-RU" baseline="0" dirty="0" err="1" smtClean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lang="ru-RU" baseline="0" dirty="0" err="1" smtClean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. 440-441:</a:t>
                      </a:r>
                    </a:p>
                    <a:p>
                      <a:pPr algn="just"/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bis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terque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expertum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frustra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delere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iubebat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 et male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tornatos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incudi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reddere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versus. /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mr-IN" baseline="0" dirty="0" smtClean="0">
                          <a:latin typeface="Times New Roman"/>
                          <a:cs typeface="Times New Roman"/>
                        </a:rPr>
                        <a:t>Хоть два, три раза пробовал, </a:t>
                      </a:r>
                      <a:r>
                        <a:rPr lang="mr-IN" baseline="0" dirty="0" smtClean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lang="mr-IN" baseline="0" dirty="0" smtClean="0">
                          <a:latin typeface="Times New Roman"/>
                          <a:cs typeface="Times New Roman"/>
                        </a:rPr>
                        <a:t> "Так зачеркни, – он сказал бы, </a:t>
                      </a:r>
                      <a:r>
                        <a:rPr lang="mr-IN" baseline="0" dirty="0" smtClean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lang="mr-IN" baseline="0" dirty="0" smtClean="0">
                          <a:latin typeface="Times New Roman"/>
                          <a:cs typeface="Times New Roman"/>
                        </a:rPr>
                        <a:t> Чтобы на </a:t>
                      </a:r>
                      <a:r>
                        <a:rPr lang="mr-IN" b="1" baseline="0" dirty="0" smtClean="0">
                          <a:latin typeface="Times New Roman"/>
                          <a:cs typeface="Times New Roman"/>
                        </a:rPr>
                        <a:t>наковальне</a:t>
                      </a:r>
                      <a:r>
                        <a:rPr lang="mr-IN" baseline="0" dirty="0" smtClean="0">
                          <a:latin typeface="Times New Roman"/>
                          <a:cs typeface="Times New Roman"/>
                        </a:rPr>
                        <a:t> не оглаженной стих                                                     переделать”.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123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442393"/>
              </p:ext>
            </p:extLst>
          </p:nvPr>
        </p:nvGraphicFramePr>
        <p:xfrm>
          <a:off x="410534" y="346348"/>
          <a:ext cx="4400410" cy="5913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00410"/>
              </a:tblGrid>
              <a:tr h="147839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latin typeface="Times New Roman"/>
                          <a:cs typeface="Times New Roman"/>
                        </a:rPr>
                        <a:t>Tercio</a:t>
                      </a:r>
                      <a:r>
                        <a:rPr lang="it-IT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it-IT" dirty="0" err="1" smtClean="0">
                          <a:latin typeface="Times New Roman"/>
                          <a:cs typeface="Times New Roman"/>
                        </a:rPr>
                        <a:t>capitulo</a:t>
                      </a:r>
                      <a:r>
                        <a:rPr lang="it-IT" dirty="0" smtClean="0">
                          <a:latin typeface="Times New Roman"/>
                          <a:cs typeface="Times New Roman"/>
                        </a:rPr>
                        <a:t> memoro </a:t>
                      </a:r>
                      <a:r>
                        <a:rPr lang="it-IT" dirty="0" err="1" smtClean="0">
                          <a:latin typeface="Times New Roman"/>
                          <a:cs typeface="Times New Roman"/>
                        </a:rPr>
                        <a:t>tabernam</a:t>
                      </a:r>
                      <a:r>
                        <a:rPr lang="it-IT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783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>
                          <a:latin typeface="Times New Roman"/>
                          <a:cs typeface="Times New Roman"/>
                        </a:rPr>
                        <a:t>Illam</a:t>
                      </a:r>
                      <a:r>
                        <a:rPr lang="it-IT" dirty="0" smtClean="0">
                          <a:latin typeface="Times New Roman"/>
                          <a:cs typeface="Times New Roman"/>
                        </a:rPr>
                        <a:t> nullo tempore</a:t>
                      </a:r>
                      <a:r>
                        <a:rPr lang="it-IT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it-IT" dirty="0" err="1" smtClean="0">
                          <a:latin typeface="Times New Roman"/>
                          <a:cs typeface="Times New Roman"/>
                        </a:rPr>
                        <a:t>sprevi</a:t>
                      </a:r>
                      <a:r>
                        <a:rPr lang="it-IT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it-IT" dirty="0" err="1" smtClean="0">
                          <a:latin typeface="Times New Roman"/>
                          <a:cs typeface="Times New Roman"/>
                        </a:rPr>
                        <a:t>neque</a:t>
                      </a:r>
                      <a:r>
                        <a:rPr lang="it-IT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it-IT" dirty="0" err="1" smtClean="0">
                          <a:latin typeface="Times New Roman"/>
                          <a:cs typeface="Times New Roman"/>
                        </a:rPr>
                        <a:t>spernam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783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>
                          <a:latin typeface="Times New Roman"/>
                          <a:cs typeface="Times New Roman"/>
                        </a:rPr>
                        <a:t>donec</a:t>
                      </a:r>
                      <a:r>
                        <a:rPr lang="it-IT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it-IT" dirty="0" err="1" smtClean="0">
                          <a:latin typeface="Times New Roman"/>
                          <a:cs typeface="Times New Roman"/>
                        </a:rPr>
                        <a:t>sanctos</a:t>
                      </a:r>
                      <a:r>
                        <a:rPr lang="it-IT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it-IT" dirty="0" err="1" smtClean="0">
                          <a:latin typeface="Times New Roman"/>
                          <a:cs typeface="Times New Roman"/>
                        </a:rPr>
                        <a:t>angelos</a:t>
                      </a:r>
                      <a:r>
                        <a:rPr lang="it-IT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it-IT" dirty="0" err="1" smtClean="0">
                          <a:latin typeface="Times New Roman"/>
                          <a:cs typeface="Times New Roman"/>
                        </a:rPr>
                        <a:t>venientes</a:t>
                      </a:r>
                      <a:r>
                        <a:rPr lang="it-IT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it-IT" dirty="0" err="1" smtClean="0">
                          <a:latin typeface="Times New Roman"/>
                          <a:cs typeface="Times New Roman"/>
                        </a:rPr>
                        <a:t>cernam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783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>
                          <a:latin typeface="Times New Roman"/>
                          <a:cs typeface="Times New Roman"/>
                        </a:rPr>
                        <a:t>cantantes</a:t>
                      </a:r>
                      <a:r>
                        <a:rPr lang="it-IT" dirty="0" smtClean="0">
                          <a:latin typeface="Times New Roman"/>
                          <a:cs typeface="Times New Roman"/>
                        </a:rPr>
                        <a:t> pro </a:t>
                      </a:r>
                      <a:r>
                        <a:rPr lang="it-IT" dirty="0" err="1" smtClean="0">
                          <a:latin typeface="Times New Roman"/>
                          <a:cs typeface="Times New Roman"/>
                        </a:rPr>
                        <a:t>mortuis</a:t>
                      </a:r>
                      <a:r>
                        <a:rPr lang="it-IT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it-IT" i="1" dirty="0" smtClean="0">
                          <a:latin typeface="Times New Roman"/>
                          <a:cs typeface="Times New Roman"/>
                        </a:rPr>
                        <a:t>Requiem </a:t>
                      </a:r>
                      <a:r>
                        <a:rPr lang="it-IT" i="1" dirty="0" err="1" smtClean="0">
                          <a:latin typeface="Times New Roman"/>
                          <a:cs typeface="Times New Roman"/>
                        </a:rPr>
                        <a:t>Aeternam</a:t>
                      </a:r>
                      <a:r>
                        <a:rPr lang="it-IT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430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50348"/>
              </p:ext>
            </p:extLst>
          </p:nvPr>
        </p:nvGraphicFramePr>
        <p:xfrm>
          <a:off x="461852" y="333520"/>
          <a:ext cx="4079679" cy="60931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9679"/>
              </a:tblGrid>
              <a:tr h="1523287">
                <a:tc>
                  <a:txBody>
                    <a:bodyPr/>
                    <a:lstStyle/>
                    <a:p>
                      <a:r>
                        <a:rPr lang="ro-RO" dirty="0" smtClean="0">
                          <a:latin typeface="Times New Roman"/>
                          <a:cs typeface="Times New Roman"/>
                        </a:rPr>
                        <a:t>Meum est propositum </a:t>
                      </a:r>
                      <a:r>
                        <a:rPr lang="ro-RO" b="1" dirty="0" smtClean="0">
                          <a:latin typeface="Times New Roman"/>
                          <a:cs typeface="Times New Roman"/>
                        </a:rPr>
                        <a:t>in taberna mori</a:t>
                      </a:r>
                      <a:endParaRPr lang="ru-RU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23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dirty="0" smtClean="0">
                          <a:latin typeface="Times New Roman"/>
                          <a:cs typeface="Times New Roman"/>
                        </a:rPr>
                        <a:t>ut sint vina proxima morientis ori.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23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dirty="0" smtClean="0">
                          <a:latin typeface="Times New Roman"/>
                          <a:cs typeface="Times New Roman"/>
                        </a:rPr>
                        <a:t>Tunc cantabunt laetius</a:t>
                      </a:r>
                      <a:r>
                        <a:rPr lang="ro-RO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o-RO" dirty="0" smtClean="0">
                          <a:latin typeface="Times New Roman"/>
                          <a:cs typeface="Times New Roman"/>
                        </a:rPr>
                        <a:t>angelorum chori: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23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dirty="0" smtClean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lang="ro-RO" b="0" dirty="0" smtClean="0">
                          <a:latin typeface="Times New Roman"/>
                          <a:cs typeface="Times New Roman"/>
                        </a:rPr>
                        <a:t>Sit</a:t>
                      </a:r>
                      <a:r>
                        <a:rPr lang="ro-RO" b="1" dirty="0" smtClean="0">
                          <a:latin typeface="Times New Roman"/>
                          <a:cs typeface="Times New Roman"/>
                        </a:rPr>
                        <a:t> Deus propitius </a:t>
                      </a:r>
                      <a:r>
                        <a:rPr lang="ro-RO" b="0" dirty="0" smtClean="0">
                          <a:latin typeface="Times New Roman"/>
                          <a:cs typeface="Times New Roman"/>
                        </a:rPr>
                        <a:t>huic</a:t>
                      </a:r>
                      <a:r>
                        <a:rPr lang="ro-RO" b="1" dirty="0" smtClean="0">
                          <a:latin typeface="Times New Roman"/>
                          <a:cs typeface="Times New Roman"/>
                        </a:rPr>
                        <a:t> potatori</a:t>
                      </a:r>
                      <a:r>
                        <a:rPr lang="ro-RO" dirty="0" smtClean="0">
                          <a:latin typeface="Times New Roman"/>
                          <a:cs typeface="Times New Roman"/>
                        </a:rPr>
                        <a:t>».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344985"/>
              </p:ext>
            </p:extLst>
          </p:nvPr>
        </p:nvGraphicFramePr>
        <p:xfrm>
          <a:off x="4541530" y="333520"/>
          <a:ext cx="4207973" cy="60931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7973"/>
              </a:tblGrid>
              <a:tr h="6093148">
                <a:tc>
                  <a:txBody>
                    <a:bodyPr/>
                    <a:lstStyle/>
                    <a:p>
                      <a:pPr algn="just"/>
                      <a:r>
                        <a:rPr lang="ru-RU" dirty="0" err="1" smtClean="0">
                          <a:latin typeface="Times New Roman"/>
                          <a:cs typeface="Times New Roman"/>
                        </a:rPr>
                        <a:t>Ovid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lang="ru-RU" dirty="0" err="1" smtClean="0">
                          <a:latin typeface="Times New Roman"/>
                          <a:cs typeface="Times New Roman"/>
                        </a:rPr>
                        <a:t>Am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. 2.10.35-38:</a:t>
                      </a:r>
                    </a:p>
                    <a:p>
                      <a:pPr algn="just"/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At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mihi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contingat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Veneris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languescere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motu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cum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moriar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medium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solvar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et inter opus;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atque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aliquis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nostro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lacrimans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in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funere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dicat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'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Conveniens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vitae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mors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fuit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ista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tuae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!’ / 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Мне же да будет дано истощиться в волнениях страсти,  пусть за любовным трудом смерть отпускную мне даст,  и со слезами пускай кто-нибудь на моем погребенье  скажет: «Кончина твоя жизни достойна твоей!»</a:t>
                      </a:r>
                    </a:p>
                    <a:p>
                      <a:pPr algn="just"/>
                      <a:endParaRPr lang="ru-RU" dirty="0" smtClean="0">
                        <a:latin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ru-RU" dirty="0" err="1" smtClean="0">
                          <a:latin typeface="Times New Roman"/>
                          <a:cs typeface="Times New Roman"/>
                        </a:rPr>
                        <a:t>Лк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 18:13:</a:t>
                      </a:r>
                    </a:p>
                    <a:p>
                      <a:pPr algn="just"/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et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publicanus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a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longe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stans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nolebat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nec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oculos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ad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caelum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levare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sed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percutiebat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pectus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suum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dicens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Deus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propitius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esto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mihi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peccatori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/ Мытарь же, стоя вдали, не смел даже поднять глаз на небо; но, ударяя себя в грудь, говорил: </a:t>
                      </a:r>
                      <a:r>
                        <a:rPr lang="ru-RU" b="1" dirty="0" smtClean="0">
                          <a:latin typeface="Times New Roman"/>
                          <a:cs typeface="Times New Roman"/>
                        </a:rPr>
                        <a:t>Боже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! будь </a:t>
                      </a:r>
                      <a:r>
                        <a:rPr lang="ru-RU" b="1" dirty="0" smtClean="0">
                          <a:latin typeface="Times New Roman"/>
                          <a:cs typeface="Times New Roman"/>
                        </a:rPr>
                        <a:t>милостив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 ко мне </a:t>
                      </a:r>
                      <a:r>
                        <a:rPr lang="ru-RU" b="1" dirty="0" smtClean="0">
                          <a:latin typeface="Times New Roman"/>
                          <a:cs typeface="Times New Roman"/>
                        </a:rPr>
                        <a:t>грешнику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!</a:t>
                      </a:r>
                    </a:p>
                    <a:p>
                      <a:pPr algn="just"/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96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143022"/>
              </p:ext>
            </p:extLst>
          </p:nvPr>
        </p:nvGraphicFramePr>
        <p:xfrm>
          <a:off x="513168" y="359174"/>
          <a:ext cx="4413238" cy="59905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3238"/>
              </a:tblGrid>
              <a:tr h="1497632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Poculis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accenditur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animi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lucerna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;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97632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cor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imbutum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nectare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volat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ad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superna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976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Mihi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sapit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dulcius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vinum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de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taberna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976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quam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quod aqua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miscuit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praesulis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pincerna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632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030439"/>
              </p:ext>
            </p:extLst>
          </p:nvPr>
        </p:nvGraphicFramePr>
        <p:xfrm>
          <a:off x="423363" y="397656"/>
          <a:ext cx="5247136" cy="600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7136"/>
              </a:tblGrid>
              <a:tr h="150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Loca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vitant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publica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quidam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poetarum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0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et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secretas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eligunt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sedes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latebrarum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0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Student, instant, vigilant,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nec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laborant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parum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0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et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vix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tandem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reddere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possunt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opus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clarum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896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851816"/>
              </p:ext>
            </p:extLst>
          </p:nvPr>
        </p:nvGraphicFramePr>
        <p:xfrm>
          <a:off x="474680" y="461794"/>
          <a:ext cx="4297776" cy="59007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7776"/>
              </a:tblGrid>
              <a:tr h="1475184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Ieiunant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et abstinent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poetarum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chori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751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vitant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rixas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publicas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et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tumultus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fori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751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et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ut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opus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faciant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quod non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possit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mori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751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moriuntur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studio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subditi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labori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382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90978"/>
              </p:ext>
            </p:extLst>
          </p:nvPr>
        </p:nvGraphicFramePr>
        <p:xfrm>
          <a:off x="384875" y="359174"/>
          <a:ext cx="4708311" cy="59905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8311"/>
              </a:tblGrid>
              <a:tr h="1497632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Unicuique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proprium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dat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Natura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munus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;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976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ego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numquam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potui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scribere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ieiunus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976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Me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ieiunum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vincere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posset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puer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unus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976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Sitim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et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ieiunium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odi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tamquam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funus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813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400901"/>
              </p:ext>
            </p:extLst>
          </p:nvPr>
        </p:nvGraphicFramePr>
        <p:xfrm>
          <a:off x="513168" y="333520"/>
          <a:ext cx="4272118" cy="597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2118"/>
              </a:tblGrid>
              <a:tr h="1494425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Unicuique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proprium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dat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Natura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donum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;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944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ego versus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faciens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bibo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vinum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bonum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mr-IN" baseline="0" dirty="0" smtClean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944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et quod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habent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purius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dolia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cauponum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mr-IN" baseline="0" dirty="0" smtClean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944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tale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vinum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generat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copiam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sermonum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72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91753"/>
              </p:ext>
            </p:extLst>
          </p:nvPr>
        </p:nvGraphicFramePr>
        <p:xfrm>
          <a:off x="436192" y="372004"/>
          <a:ext cx="4618506" cy="52336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18506"/>
              </a:tblGrid>
              <a:tr h="13084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Tales versus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facio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quale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vinum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bibo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3084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Nihil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possum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facere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nisi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sumpto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cibo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;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3084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nihil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valent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penitus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   quae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ieiunus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scribo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;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3084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Nasonem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post calices carmine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praeibo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789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652066"/>
              </p:ext>
            </p:extLst>
          </p:nvPr>
        </p:nvGraphicFramePr>
        <p:xfrm>
          <a:off x="215423" y="655318"/>
          <a:ext cx="3440894" cy="5412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40894"/>
              </a:tblGrid>
              <a:tr h="1353044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/>
                          <a:cs typeface="Times New Roman"/>
                        </a:rPr>
                        <a:t>Ae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stuans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interius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ira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vehementi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53044"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lang="en-US" b="1" u="none" dirty="0" err="1" smtClean="0">
                          <a:latin typeface="Times New Roman"/>
                          <a:cs typeface="Times New Roman"/>
                        </a:rPr>
                        <a:t>amaritudine</a:t>
                      </a:r>
                      <a:r>
                        <a:rPr lang="ru-RU" b="1" u="none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u="none" dirty="0" err="1" smtClean="0">
                          <a:latin typeface="Times New Roman"/>
                          <a:cs typeface="Times New Roman"/>
                        </a:rPr>
                        <a:t>loquar</a:t>
                      </a:r>
                      <a:r>
                        <a:rPr lang="en-US" b="1" u="none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meae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menti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53044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Factus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de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materia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levis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elementi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53044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folio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sum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similis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de quo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ludunt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venti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492102"/>
              </p:ext>
            </p:extLst>
          </p:nvPr>
        </p:nvGraphicFramePr>
        <p:xfrm>
          <a:off x="3656317" y="655320"/>
          <a:ext cx="4887919" cy="54864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87919"/>
              </a:tblGrid>
              <a:tr h="541217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Иов</a:t>
                      </a:r>
                      <a:r>
                        <a:rPr lang="ru-RU" sz="1600" baseline="0" dirty="0" smtClean="0">
                          <a:latin typeface="Times New Roman"/>
                          <a:cs typeface="Times New Roman"/>
                        </a:rPr>
                        <a:t> 10:1:</a:t>
                      </a:r>
                      <a:endParaRPr lang="ru-RU" sz="1600" dirty="0" smtClean="0">
                        <a:latin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Taedet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animam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meam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vitae </a:t>
                      </a:r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meae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dimittam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adversum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me </a:t>
                      </a:r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eloquium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meum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1" u="none" dirty="0" err="1" smtClean="0">
                          <a:latin typeface="Times New Roman"/>
                          <a:cs typeface="Times New Roman"/>
                        </a:rPr>
                        <a:t>loquar</a:t>
                      </a:r>
                      <a:r>
                        <a:rPr lang="en-US" sz="1600" b="1" u="none" dirty="0" smtClean="0">
                          <a:latin typeface="Times New Roman"/>
                          <a:cs typeface="Times New Roman"/>
                        </a:rPr>
                        <a:t> in </a:t>
                      </a:r>
                      <a:r>
                        <a:rPr lang="en-US" sz="1600" b="1" u="none" dirty="0" err="1" smtClean="0">
                          <a:latin typeface="Times New Roman"/>
                          <a:cs typeface="Times New Roman"/>
                        </a:rPr>
                        <a:t>amaritudine</a:t>
                      </a:r>
                      <a:r>
                        <a:rPr lang="en-US" sz="1600" b="1" u="none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animae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meae</a:t>
                      </a: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lang="ru-RU" sz="1600" baseline="0" dirty="0" smtClean="0">
                          <a:latin typeface="Times New Roman"/>
                          <a:cs typeface="Times New Roman"/>
                        </a:rPr>
                        <a:t> / </a:t>
                      </a: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Опротивела душе моей жизнь моя; предамся печали моей; </a:t>
                      </a:r>
                      <a:r>
                        <a:rPr lang="ru-RU" sz="1600" b="1" u="none" dirty="0" smtClean="0">
                          <a:latin typeface="Times New Roman"/>
                          <a:cs typeface="Times New Roman"/>
                        </a:rPr>
                        <a:t>буду говорить в горести </a:t>
                      </a: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души моей.</a:t>
                      </a:r>
                    </a:p>
                    <a:p>
                      <a:endParaRPr lang="ru-RU" sz="16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ru-RU" sz="1600" dirty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Иов</a:t>
                      </a:r>
                      <a:r>
                        <a:rPr lang="ru-RU" sz="1600" baseline="0" dirty="0" smtClean="0">
                          <a:latin typeface="Times New Roman"/>
                          <a:cs typeface="Times New Roman"/>
                        </a:rPr>
                        <a:t> 13:25:</a:t>
                      </a:r>
                    </a:p>
                    <a:p>
                      <a:pPr algn="just"/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ontra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folium quod </a:t>
                      </a:r>
                      <a:r>
                        <a:rPr lang="en-US" sz="1600" b="1" dirty="0" err="1" smtClean="0">
                          <a:latin typeface="Times New Roman"/>
                          <a:cs typeface="Times New Roman"/>
                        </a:rPr>
                        <a:t>vento</a:t>
                      </a:r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Times New Roman"/>
                          <a:cs typeface="Times New Roman"/>
                        </a:rPr>
                        <a:t>rapitur</a:t>
                      </a:r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ostendis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potentiam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tuam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et </a:t>
                      </a:r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stipulam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siccam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cs typeface="Times New Roman"/>
                        </a:rPr>
                        <a:t>persequeris</a:t>
                      </a: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. / Не </a:t>
                      </a:r>
                      <a:r>
                        <a:rPr lang="ru-RU" sz="1600" b="1" dirty="0" smtClean="0">
                          <a:latin typeface="Times New Roman"/>
                          <a:cs typeface="Times New Roman"/>
                        </a:rPr>
                        <a:t>сорванный</a:t>
                      </a: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 ли </a:t>
                      </a:r>
                      <a:r>
                        <a:rPr lang="ru-RU" sz="1600" b="1" dirty="0" smtClean="0">
                          <a:latin typeface="Times New Roman"/>
                          <a:cs typeface="Times New Roman"/>
                        </a:rPr>
                        <a:t>листок </a:t>
                      </a: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Ты сокрушаешь и не сухую ли соломинку преследуешь?</a:t>
                      </a:r>
                    </a:p>
                    <a:p>
                      <a:endParaRPr lang="ru-RU" sz="1600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ru-RU" sz="1600" baseline="0" dirty="0" err="1" smtClean="0">
                          <a:latin typeface="Times New Roman"/>
                          <a:cs typeface="Times New Roman"/>
                        </a:rPr>
                        <a:t>Ис</a:t>
                      </a:r>
                      <a:r>
                        <a:rPr lang="ru-RU" sz="1600" baseline="0" dirty="0" smtClean="0">
                          <a:latin typeface="Times New Roman"/>
                          <a:cs typeface="Times New Roman"/>
                        </a:rPr>
                        <a:t> 64:6:</a:t>
                      </a:r>
                    </a:p>
                    <a:p>
                      <a:pPr algn="just"/>
                      <a:r>
                        <a:rPr lang="ru-RU" sz="1600" baseline="0" dirty="0" err="1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lang="en-US" sz="1600" baseline="0" dirty="0" err="1" smtClean="0">
                          <a:latin typeface="Times New Roman"/>
                          <a:cs typeface="Times New Roman"/>
                        </a:rPr>
                        <a:t>facti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/>
                          <a:cs typeface="Times New Roman"/>
                        </a:rPr>
                        <a:t>sumus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/>
                          <a:cs typeface="Times New Roman"/>
                        </a:rPr>
                        <a:t>ut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/>
                          <a:cs typeface="Times New Roman"/>
                        </a:rPr>
                        <a:t>inmundus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/>
                          <a:cs typeface="Times New Roman"/>
                        </a:rPr>
                        <a:t>omnes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/>
                          <a:cs typeface="Times New Roman"/>
                        </a:rPr>
                        <a:t>nos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quasi </a:t>
                      </a:r>
                      <a:r>
                        <a:rPr lang="en-US" sz="1600" baseline="0" dirty="0" err="1" smtClean="0">
                          <a:latin typeface="Times New Roman"/>
                          <a:cs typeface="Times New Roman"/>
                        </a:rPr>
                        <a:t>pannus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/>
                          <a:cs typeface="Times New Roman"/>
                        </a:rPr>
                        <a:t>menstruatae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/>
                          <a:cs typeface="Times New Roman"/>
                        </a:rPr>
                        <a:t>universae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/>
                          <a:cs typeface="Times New Roman"/>
                        </a:rPr>
                        <a:t>iustitiae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/>
                          <a:cs typeface="Times New Roman"/>
                        </a:rPr>
                        <a:t>nostrae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et </a:t>
                      </a:r>
                      <a:r>
                        <a:rPr lang="en-US" sz="1600" baseline="0" dirty="0" err="1" smtClean="0">
                          <a:latin typeface="Times New Roman"/>
                          <a:cs typeface="Times New Roman"/>
                        </a:rPr>
                        <a:t>cecidimus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quasi </a:t>
                      </a: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folium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/>
                          <a:cs typeface="Times New Roman"/>
                        </a:rPr>
                        <a:t>universi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et </a:t>
                      </a:r>
                      <a:r>
                        <a:rPr lang="en-US" sz="1600" baseline="0" dirty="0" err="1" smtClean="0">
                          <a:latin typeface="Times New Roman"/>
                          <a:cs typeface="Times New Roman"/>
                        </a:rPr>
                        <a:t>iniquitates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/>
                          <a:cs typeface="Times New Roman"/>
                        </a:rPr>
                        <a:t>nostrae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quasi </a:t>
                      </a:r>
                      <a:r>
                        <a:rPr lang="en-US" sz="1600" b="1" baseline="0" dirty="0" err="1" smtClean="0">
                          <a:latin typeface="Times New Roman"/>
                          <a:cs typeface="Times New Roman"/>
                        </a:rPr>
                        <a:t>ventus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/>
                          <a:cs typeface="Times New Roman"/>
                        </a:rPr>
                        <a:t>abstulerunt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/>
                          <a:cs typeface="Times New Roman"/>
                        </a:rPr>
                        <a:t>nos</a:t>
                      </a:r>
                      <a:r>
                        <a:rPr lang="ru-RU" sz="1600" baseline="0" dirty="0" smtClean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/>
                          <a:cs typeface="Times New Roman"/>
                        </a:rPr>
                        <a:t>/ Все мы сделались </a:t>
                      </a:r>
                      <a:r>
                        <a:rPr lang="mr-IN" sz="1600" baseline="0" dirty="0" smtClean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lang="ru-RU" sz="1600" baseline="0" dirty="0" smtClean="0">
                          <a:latin typeface="Times New Roman"/>
                          <a:cs typeface="Times New Roman"/>
                        </a:rPr>
                        <a:t> как нечистый, и вся праведность наша </a:t>
                      </a:r>
                      <a:r>
                        <a:rPr lang="mr-IN" sz="1600" baseline="0" dirty="0" smtClean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lang="ru-RU" sz="1600" baseline="0" dirty="0" smtClean="0">
                          <a:latin typeface="Times New Roman"/>
                          <a:cs typeface="Times New Roman"/>
                        </a:rPr>
                        <a:t> как запачканная одежда; и все мы поблекли, как </a:t>
                      </a:r>
                      <a:r>
                        <a:rPr lang="ru-RU" sz="1600" b="1" baseline="0" dirty="0" smtClean="0">
                          <a:latin typeface="Times New Roman"/>
                          <a:cs typeface="Times New Roman"/>
                        </a:rPr>
                        <a:t>лист</a:t>
                      </a:r>
                      <a:r>
                        <a:rPr lang="ru-RU" sz="1600" baseline="0" dirty="0" smtClean="0">
                          <a:latin typeface="Times New Roman"/>
                          <a:cs typeface="Times New Roman"/>
                        </a:rPr>
                        <a:t>, и беззакония наши, как </a:t>
                      </a:r>
                      <a:r>
                        <a:rPr lang="ru-RU" sz="1600" b="1" baseline="0" dirty="0" smtClean="0">
                          <a:latin typeface="Times New Roman"/>
                          <a:cs typeface="Times New Roman"/>
                        </a:rPr>
                        <a:t>ветер</a:t>
                      </a:r>
                      <a:r>
                        <a:rPr lang="ru-RU" sz="1600" baseline="0" dirty="0" smtClean="0">
                          <a:latin typeface="Times New Roman"/>
                          <a:cs typeface="Times New Roman"/>
                        </a:rPr>
                        <a:t>, уносят нас.</a:t>
                      </a:r>
                    </a:p>
                    <a:p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34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744444"/>
              </p:ext>
            </p:extLst>
          </p:nvPr>
        </p:nvGraphicFramePr>
        <p:xfrm>
          <a:off x="436192" y="295036"/>
          <a:ext cx="4220801" cy="59905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0801"/>
              </a:tblGrid>
              <a:tr h="1497632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Mihi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numquam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spiritus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poetriae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datur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976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nisi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prius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fuerit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venter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bene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satur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976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Dum in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arce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cerebri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Bacchus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dominatur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976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in me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Phoebus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irruit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et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miranda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fatur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746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874795"/>
              </p:ext>
            </p:extLst>
          </p:nvPr>
        </p:nvGraphicFramePr>
        <p:xfrm>
          <a:off x="436192" y="436140"/>
          <a:ext cx="4413239" cy="56698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3239"/>
              </a:tblGrid>
              <a:tr h="141745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Ecce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meae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proditor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pravitatis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fui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174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de qua me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redarguunt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servientes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tui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174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Sed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eorum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nullus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est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accusator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sui,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174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quamvis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velint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ludere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seculoque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frui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325117"/>
              </p:ext>
            </p:extLst>
          </p:nvPr>
        </p:nvGraphicFramePr>
        <p:xfrm>
          <a:off x="4849430" y="436140"/>
          <a:ext cx="3758952" cy="5669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8952"/>
              </a:tblGrid>
              <a:tr h="5669836">
                <a:tc>
                  <a:txBody>
                    <a:bodyPr/>
                    <a:lstStyle/>
                    <a:p>
                      <a:pPr algn="just"/>
                      <a:r>
                        <a:rPr lang="ru-RU" dirty="0" err="1" smtClean="0">
                          <a:latin typeface="Times New Roman"/>
                          <a:cs typeface="Times New Roman"/>
                        </a:rPr>
                        <a:t>Ovid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lang="ru-RU" dirty="0" err="1" smtClean="0">
                          <a:latin typeface="Times New Roman"/>
                          <a:cs typeface="Times New Roman"/>
                        </a:rPr>
                        <a:t>Am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. 2.8.26:</a:t>
                      </a:r>
                    </a:p>
                    <a:p>
                      <a:pPr algn="just"/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Et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veniam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culpae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proditor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ipse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meae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 /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Сам </a:t>
                      </a:r>
                      <a:r>
                        <a:rPr lang="ru-RU" b="1" baseline="0" dirty="0" smtClean="0">
                          <a:latin typeface="Times New Roman"/>
                          <a:cs typeface="Times New Roman"/>
                        </a:rPr>
                        <a:t>в преступленье своем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 перед судьей </a:t>
                      </a:r>
                      <a:r>
                        <a:rPr lang="ru-RU" b="1" baseline="0" dirty="0" smtClean="0">
                          <a:latin typeface="Times New Roman"/>
                          <a:cs typeface="Times New Roman"/>
                        </a:rPr>
                        <a:t>повинюсь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646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045108"/>
              </p:ext>
            </p:extLst>
          </p:nvPr>
        </p:nvGraphicFramePr>
        <p:xfrm>
          <a:off x="384876" y="269378"/>
          <a:ext cx="4336264" cy="59135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36264"/>
              </a:tblGrid>
              <a:tr h="1478391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nunc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in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praesentia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praesulis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beati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783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secundum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Dominici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regulam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mandati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783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mittat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in me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lapidem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neque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parcat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vati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783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cuius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non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est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animus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conscius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peccati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868621"/>
              </p:ext>
            </p:extLst>
          </p:nvPr>
        </p:nvGraphicFramePr>
        <p:xfrm>
          <a:off x="4721139" y="269378"/>
          <a:ext cx="4297775" cy="59135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7775"/>
              </a:tblGrid>
              <a:tr h="5913564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Ин 8:7:</a:t>
                      </a:r>
                    </a:p>
                    <a:p>
                      <a:pPr algn="just"/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Cum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autem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perseverarent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interrogantes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erexit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se et dixit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qui 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sine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peccato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est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vestrum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primus in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illam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lapidem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mittat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 / Когда же продолжали спрашивать Его, Он, </a:t>
                      </a:r>
                      <a:r>
                        <a:rPr lang="ru-RU" dirty="0" err="1" smtClean="0">
                          <a:latin typeface="Times New Roman"/>
                          <a:cs typeface="Times New Roman"/>
                        </a:rPr>
                        <a:t>восклонившись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, сказал им: кто из вас </a:t>
                      </a:r>
                      <a:r>
                        <a:rPr lang="ru-RU" b="1" dirty="0" smtClean="0">
                          <a:latin typeface="Times New Roman"/>
                          <a:cs typeface="Times New Roman"/>
                        </a:rPr>
                        <a:t>без греха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, первый </a:t>
                      </a:r>
                      <a:r>
                        <a:rPr lang="ru-RU" b="1" dirty="0" smtClean="0">
                          <a:latin typeface="Times New Roman"/>
                          <a:cs typeface="Times New Roman"/>
                        </a:rPr>
                        <a:t>брось на нее камень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765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429212"/>
              </p:ext>
            </p:extLst>
          </p:nvPr>
        </p:nvGraphicFramePr>
        <p:xfrm>
          <a:off x="384875" y="282208"/>
          <a:ext cx="4605677" cy="61701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5677"/>
              </a:tblGrid>
              <a:tr h="154252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Sum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locutus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contra me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quicquid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de me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novi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425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et virus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evomui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quod tam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diu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fovi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425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Vita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vetus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displicet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mores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placent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novi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;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425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homo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videt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faciem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sed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cor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patet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Iovi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44281"/>
              </p:ext>
            </p:extLst>
          </p:nvPr>
        </p:nvGraphicFramePr>
        <p:xfrm>
          <a:off x="4990552" y="282208"/>
          <a:ext cx="3797438" cy="61701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97438"/>
              </a:tblGrid>
              <a:tr h="617011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1Сам 16:7:</a:t>
                      </a:r>
                    </a:p>
                    <a:p>
                      <a:pPr algn="just"/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Et dixit Dominus ad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Samuhel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ne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respicias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vultum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eius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neque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altitudinem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staturae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eius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quoniam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abieci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nec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iuxta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intuitum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hominis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iudico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homo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enim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videt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quae parent 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Dominus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autem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intuetur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cor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. /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Но Господь сказал Самуилу: не смотри на вид его и на высоту роста его; Я отринул его; Я смотрю не так, как смотрит человек; ибо </a:t>
                      </a:r>
                      <a:r>
                        <a:rPr lang="ru-RU" b="1" dirty="0" smtClean="0">
                          <a:latin typeface="Times New Roman"/>
                          <a:cs typeface="Times New Roman"/>
                        </a:rPr>
                        <a:t>человек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b="1" dirty="0" smtClean="0">
                          <a:latin typeface="Times New Roman"/>
                          <a:cs typeface="Times New Roman"/>
                        </a:rPr>
                        <a:t>смотрит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 на лице, а </a:t>
                      </a:r>
                      <a:r>
                        <a:rPr lang="ru-RU" b="1" dirty="0" smtClean="0">
                          <a:latin typeface="Times New Roman"/>
                          <a:cs typeface="Times New Roman"/>
                        </a:rPr>
                        <a:t>Господь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 смотрит на </a:t>
                      </a:r>
                      <a:r>
                        <a:rPr lang="ru-RU" b="1" dirty="0" smtClean="0">
                          <a:latin typeface="Times New Roman"/>
                          <a:cs typeface="Times New Roman"/>
                        </a:rPr>
                        <a:t>сердце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917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86824"/>
              </p:ext>
            </p:extLst>
          </p:nvPr>
        </p:nvGraphicFramePr>
        <p:xfrm>
          <a:off x="436192" y="384828"/>
          <a:ext cx="3989876" cy="5772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9876"/>
              </a:tblGrid>
              <a:tr h="1443115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virtutes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diligo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vitiis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irascor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431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renovatus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animo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spiritu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renascor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431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Quasi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modo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genitus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novo </a:t>
                      </a:r>
                      <a:r>
                        <a:rPr lang="en-US" b="1" i="0" dirty="0" err="1" smtClean="0">
                          <a:latin typeface="Times New Roman"/>
                          <a:cs typeface="Times New Roman"/>
                        </a:rPr>
                        <a:t>lacte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pascor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431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ne sit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meum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amplius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vanitatis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vas cor.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715833"/>
              </p:ext>
            </p:extLst>
          </p:nvPr>
        </p:nvGraphicFramePr>
        <p:xfrm>
          <a:off x="4426067" y="384828"/>
          <a:ext cx="4284947" cy="5772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4947"/>
              </a:tblGrid>
              <a:tr h="577246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1П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 2:2:</a:t>
                      </a:r>
                    </a:p>
                    <a:p>
                      <a:pPr algn="just"/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sicut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modo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geniti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infantes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rationale sine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dolo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lac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concupiscite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ut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in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crescatis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in </a:t>
                      </a:r>
                      <a:r>
                        <a:rPr lang="en-US" b="0" dirty="0" err="1" smtClean="0">
                          <a:latin typeface="Times New Roman"/>
                          <a:cs typeface="Times New Roman"/>
                        </a:rPr>
                        <a:t>salutem</a:t>
                      </a:r>
                      <a:r>
                        <a:rPr lang="ru-RU" b="0" dirty="0" smtClean="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lang="en-US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b="0" dirty="0" smtClean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lang="ru-RU" b="1" dirty="0" smtClean="0">
                          <a:latin typeface="Times New Roman"/>
                          <a:cs typeface="Times New Roman"/>
                        </a:rPr>
                        <a:t>как</a:t>
                      </a:r>
                      <a:r>
                        <a:rPr lang="ru-RU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b="1" dirty="0" smtClean="0">
                          <a:latin typeface="Times New Roman"/>
                          <a:cs typeface="Times New Roman"/>
                        </a:rPr>
                        <a:t>новорожденные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 младенцы, возлюбите чистое словесное </a:t>
                      </a:r>
                      <a:r>
                        <a:rPr lang="ru-RU" b="1" dirty="0" smtClean="0">
                          <a:latin typeface="Times New Roman"/>
                          <a:cs typeface="Times New Roman"/>
                        </a:rPr>
                        <a:t>молоко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, дабы от него возрасти вам во спасение;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403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914864"/>
              </p:ext>
            </p:extLst>
          </p:nvPr>
        </p:nvGraphicFramePr>
        <p:xfrm>
          <a:off x="525996" y="525936"/>
          <a:ext cx="4143827" cy="57981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43827"/>
              </a:tblGrid>
              <a:tr h="1449528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Electe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Coloniae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parce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paenitenti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495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fac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misericordiam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veniam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petenti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495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et da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paenitentiam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culpam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confitenti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495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Feram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quicquid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iusseris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animo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libenti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549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560390"/>
              </p:ext>
            </p:extLst>
          </p:nvPr>
        </p:nvGraphicFramePr>
        <p:xfrm>
          <a:off x="628630" y="564416"/>
          <a:ext cx="4169484" cy="5413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9484"/>
              </a:tblGrid>
              <a:tr h="1353321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Parcit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enim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subditis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leo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rex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ferarum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3533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et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est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erga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subditos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immemor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irarum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3533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Et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vos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idem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facite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principes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terrarum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3533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Quod caret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dulcedine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nimis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est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amarum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572032"/>
              </p:ext>
            </p:extLst>
          </p:nvPr>
        </p:nvGraphicFramePr>
        <p:xfrm>
          <a:off x="4798114" y="564416"/>
          <a:ext cx="3835926" cy="5413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5926"/>
              </a:tblGrid>
              <a:tr h="5413284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«О </a:t>
                      </a:r>
                      <a:r>
                        <a:rPr lang="ru-RU" dirty="0" err="1" smtClean="0">
                          <a:latin typeface="Times New Roman"/>
                          <a:cs typeface="Times New Roman"/>
                        </a:rPr>
                        <a:t>дивностях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 мира»:</a:t>
                      </a:r>
                    </a:p>
                    <a:p>
                      <a:pPr algn="just"/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Лев благородный и в гневе </a:t>
                      </a:r>
                      <a:r>
                        <a:rPr lang="ru-RU" b="1" dirty="0" smtClean="0">
                          <a:latin typeface="Times New Roman"/>
                          <a:cs typeface="Times New Roman"/>
                        </a:rPr>
                        <a:t>щадит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 тех, кто просит пощады. </a:t>
                      </a:r>
                      <a:r>
                        <a:rPr lang="ru-RU" b="1" dirty="0" smtClean="0">
                          <a:latin typeface="Times New Roman"/>
                          <a:cs typeface="Times New Roman"/>
                        </a:rPr>
                        <a:t>Так же, как он, поступайте и вы, земные владыки!</a:t>
                      </a:r>
                      <a:endParaRPr lang="ru-RU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671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69595"/>
              </p:ext>
            </p:extLst>
          </p:nvPr>
        </p:nvGraphicFramePr>
        <p:xfrm>
          <a:off x="0" y="602901"/>
          <a:ext cx="4082353" cy="52208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2353"/>
              </a:tblGrid>
              <a:tr h="129176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Cum sit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enim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proprium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viro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sapienti</a:t>
                      </a:r>
                      <a:endParaRPr lang="ru-RU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3097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supra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petram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ponere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sedem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fundamenti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3097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stultus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ego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comparor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fluvio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labent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3097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sub </a:t>
                      </a:r>
                      <a:r>
                        <a:rPr lang="en-US" b="0" dirty="0" err="1" smtClean="0">
                          <a:latin typeface="Times New Roman"/>
                          <a:cs typeface="Times New Roman"/>
                        </a:rPr>
                        <a:t>eodem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aëre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numquam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permanenti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172553"/>
              </p:ext>
            </p:extLst>
          </p:nvPr>
        </p:nvGraphicFramePr>
        <p:xfrm>
          <a:off x="3977046" y="64138"/>
          <a:ext cx="4977724" cy="56997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77724"/>
              </a:tblGrid>
              <a:tr h="5220868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Мф</a:t>
                      </a:r>
                      <a:r>
                        <a:rPr lang="ru-RU" sz="1400" baseline="0" dirty="0" smtClean="0">
                          <a:latin typeface="Times New Roman"/>
                          <a:cs typeface="Times New Roman"/>
                        </a:rPr>
                        <a:t> 7:24</a:t>
                      </a:r>
                    </a:p>
                    <a:p>
                      <a:pPr algn="just"/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Omnis ergo qui audit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verba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mea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haec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et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facit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adsimilabitur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 smtClean="0">
                          <a:latin typeface="Times New Roman"/>
                          <a:cs typeface="Times New Roman"/>
                        </a:rPr>
                        <a:t>viro</a:t>
                      </a:r>
                      <a:r>
                        <a:rPr lang="en-US" sz="14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 smtClean="0">
                          <a:latin typeface="Times New Roman"/>
                          <a:cs typeface="Times New Roman"/>
                        </a:rPr>
                        <a:t>sapienti</a:t>
                      </a:r>
                      <a:r>
                        <a:rPr lang="en-US" sz="14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qui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aedificavit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domum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suam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latin typeface="Times New Roman"/>
                          <a:cs typeface="Times New Roman"/>
                        </a:rPr>
                        <a:t>supra </a:t>
                      </a:r>
                      <a:r>
                        <a:rPr lang="en-US" sz="1400" b="1" dirty="0" err="1" smtClean="0">
                          <a:latin typeface="Times New Roman"/>
                          <a:cs typeface="Times New Roman"/>
                        </a:rPr>
                        <a:t>petram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lang="ru-RU" sz="1400" baseline="0" dirty="0" smtClean="0">
                          <a:latin typeface="Times New Roman"/>
                          <a:cs typeface="Times New Roman"/>
                        </a:rPr>
                        <a:t>Итак всякого, кто слушает слова Мои сии и исполняет их, уподоблю </a:t>
                      </a:r>
                      <a:r>
                        <a:rPr lang="ru-RU" sz="1400" b="1" baseline="0" dirty="0" smtClean="0">
                          <a:latin typeface="Times New Roman"/>
                          <a:cs typeface="Times New Roman"/>
                        </a:rPr>
                        <a:t>мужу благоразумному</a:t>
                      </a:r>
                      <a:r>
                        <a:rPr lang="ru-RU" sz="1400" baseline="0" dirty="0" smtClean="0">
                          <a:latin typeface="Times New Roman"/>
                          <a:cs typeface="Times New Roman"/>
                        </a:rPr>
                        <a:t>, который построил дом свой </a:t>
                      </a:r>
                      <a:r>
                        <a:rPr lang="ru-RU" sz="1400" b="1" baseline="0" dirty="0" smtClean="0">
                          <a:latin typeface="Times New Roman"/>
                          <a:cs typeface="Times New Roman"/>
                        </a:rPr>
                        <a:t>на камне</a:t>
                      </a:r>
                      <a:r>
                        <a:rPr lang="ru-RU" sz="1400" baseline="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/>
                      <a:endParaRPr lang="ru-RU" sz="1400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ru-RU" sz="1400" baseline="0" dirty="0" err="1" smtClean="0">
                          <a:latin typeface="Times New Roman"/>
                          <a:cs typeface="Times New Roman"/>
                        </a:rPr>
                        <a:t>Лк</a:t>
                      </a:r>
                      <a:r>
                        <a:rPr lang="ru-RU" sz="1400" baseline="0" dirty="0" smtClean="0">
                          <a:latin typeface="Times New Roman"/>
                          <a:cs typeface="Times New Roman"/>
                        </a:rPr>
                        <a:t> 6:48</a:t>
                      </a:r>
                    </a:p>
                    <a:p>
                      <a:pPr algn="just"/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Similis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est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homini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aedificanti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domum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qui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fodit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in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altum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et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posuit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/>
                          <a:cs typeface="Times New Roman"/>
                        </a:rPr>
                        <a:t>fundamenta</a:t>
                      </a:r>
                      <a:r>
                        <a:rPr lang="en-US" sz="1400" b="1" baseline="0" dirty="0" smtClean="0">
                          <a:latin typeface="Times New Roman"/>
                          <a:cs typeface="Times New Roman"/>
                        </a:rPr>
                        <a:t> supra </a:t>
                      </a:r>
                      <a:r>
                        <a:rPr lang="en-US" sz="1400" b="1" baseline="0" dirty="0" err="1" smtClean="0">
                          <a:latin typeface="Times New Roman"/>
                          <a:cs typeface="Times New Roman"/>
                        </a:rPr>
                        <a:t>petram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inundatione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autem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facta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inlisum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est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flumen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domui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illi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et non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potuit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eam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movere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fundata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enim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erat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="1" baseline="0" dirty="0" smtClean="0">
                          <a:latin typeface="Times New Roman"/>
                          <a:cs typeface="Times New Roman"/>
                        </a:rPr>
                        <a:t>supra </a:t>
                      </a:r>
                      <a:r>
                        <a:rPr lang="en-US" sz="1400" b="1" baseline="0" dirty="0" err="1" smtClean="0">
                          <a:latin typeface="Times New Roman"/>
                          <a:cs typeface="Times New Roman"/>
                        </a:rPr>
                        <a:t>petram</a:t>
                      </a:r>
                      <a:r>
                        <a:rPr lang="ru-RU" sz="1400" baseline="0" dirty="0" smtClean="0">
                          <a:latin typeface="Times New Roman"/>
                          <a:cs typeface="Times New Roman"/>
                        </a:rPr>
                        <a:t>. / Он подобен человеку, строящему дом, который копал, углубился и положил </a:t>
                      </a:r>
                      <a:r>
                        <a:rPr lang="ru-RU" sz="1400" b="1" baseline="0" dirty="0" smtClean="0">
                          <a:latin typeface="Times New Roman"/>
                          <a:cs typeface="Times New Roman"/>
                        </a:rPr>
                        <a:t>основание на камне</a:t>
                      </a:r>
                      <a:r>
                        <a:rPr lang="ru-RU" sz="1400" baseline="0" dirty="0" smtClean="0">
                          <a:latin typeface="Times New Roman"/>
                          <a:cs typeface="Times New Roman"/>
                        </a:rPr>
                        <a:t>; почему, когда случилось наводнение и вода напёрла на этот дом, то не могла поколебать его, потому что он основан был </a:t>
                      </a:r>
                      <a:r>
                        <a:rPr lang="ru-RU" sz="1400" b="1" baseline="0" dirty="0" smtClean="0">
                          <a:latin typeface="Times New Roman"/>
                          <a:cs typeface="Times New Roman"/>
                        </a:rPr>
                        <a:t>на камне</a:t>
                      </a:r>
                      <a:r>
                        <a:rPr lang="ru-RU" sz="1400" baseline="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/>
                      <a:endParaRPr lang="ru-RU" sz="1400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Иов 14:2</a:t>
                      </a:r>
                    </a:p>
                    <a:p>
                      <a:pPr algn="just"/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quasi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flos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egreditur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et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conteritur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et fugit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velut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umbra et </a:t>
                      </a:r>
                      <a:r>
                        <a:rPr lang="en-US" sz="1400" b="1" dirty="0" err="1" smtClean="0">
                          <a:latin typeface="Times New Roman"/>
                          <a:cs typeface="Times New Roman"/>
                        </a:rPr>
                        <a:t>numquam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in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eodem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statu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 smtClean="0">
                          <a:latin typeface="Times New Roman"/>
                          <a:cs typeface="Times New Roman"/>
                        </a:rPr>
                        <a:t>permanet</a:t>
                      </a: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/ как цветок, он выходит и опадает; убегает, как тень, и </a:t>
                      </a:r>
                      <a:r>
                        <a:rPr lang="ru-RU" sz="1400" b="1" dirty="0" smtClean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cs typeface="Times New Roman"/>
                        </a:rPr>
                        <a:t>останавливается</a:t>
                      </a: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. </a:t>
                      </a:r>
                    </a:p>
                    <a:p>
                      <a:pPr algn="just"/>
                      <a:endParaRPr lang="ru-RU" sz="1400" dirty="0" smtClean="0">
                        <a:latin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ru-RU" sz="1400" dirty="0" err="1" smtClean="0">
                          <a:latin typeface="Times New Roman"/>
                          <a:cs typeface="Times New Roman"/>
                        </a:rPr>
                        <a:t>Hor</a:t>
                      </a: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lang="ru-RU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/>
                          <a:cs typeface="Times New Roman"/>
                        </a:rPr>
                        <a:t>Ep</a:t>
                      </a:r>
                      <a:r>
                        <a:rPr lang="ru-RU" sz="1400" baseline="0" dirty="0" smtClean="0">
                          <a:latin typeface="Times New Roman"/>
                          <a:cs typeface="Times New Roman"/>
                        </a:rPr>
                        <a:t>. 1.2.42-43:</a:t>
                      </a:r>
                    </a:p>
                    <a:p>
                      <a:pPr algn="just"/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rusticus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exspectat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dum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defluat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amnis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; at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ille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lang="en-US" sz="1400" b="1" dirty="0" err="1" smtClean="0">
                          <a:latin typeface="Times New Roman"/>
                          <a:cs typeface="Times New Roman"/>
                        </a:rPr>
                        <a:t>labitur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et </a:t>
                      </a:r>
                      <a:r>
                        <a:rPr lang="en-US" sz="1400" b="1" dirty="0" err="1" smtClean="0">
                          <a:latin typeface="Times New Roman"/>
                          <a:cs typeface="Times New Roman"/>
                        </a:rPr>
                        <a:t>labitur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in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omne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volubilis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Times New Roman"/>
                          <a:cs typeface="Times New Roman"/>
                        </a:rPr>
                        <a:t>aevum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/ Тот крестьянин, что ждет, чтоб река протекла, а она-то </a:t>
                      </a:r>
                      <a:r>
                        <a:rPr lang="ru-RU" sz="1400" b="1" i="0" dirty="0" smtClean="0">
                          <a:latin typeface="Times New Roman"/>
                          <a:cs typeface="Times New Roman"/>
                        </a:rPr>
                        <a:t>катит и будет катить волну </a:t>
                      </a: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до скончания века.</a:t>
                      </a:r>
                    </a:p>
                    <a:p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872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632405"/>
              </p:ext>
            </p:extLst>
          </p:nvPr>
        </p:nvGraphicFramePr>
        <p:xfrm>
          <a:off x="153950" y="409268"/>
          <a:ext cx="4220801" cy="51707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0801"/>
              </a:tblGrid>
              <a:tr h="1292694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Feror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ego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veluti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sine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nauta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navis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2926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ut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per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vias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aëris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vaga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fertur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avis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2926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Non me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tenent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vincula, non me tenet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clavis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;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2926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quaero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mei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similes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et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adiungor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pravis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397063"/>
              </p:ext>
            </p:extLst>
          </p:nvPr>
        </p:nvGraphicFramePr>
        <p:xfrm>
          <a:off x="4374752" y="62902"/>
          <a:ext cx="4490214" cy="61874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90214"/>
              </a:tblGrid>
              <a:tr h="519063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>
                          <a:latin typeface="Times New Roman"/>
                          <a:cs typeface="Times New Roman"/>
                        </a:rPr>
                        <a:t>Ovid</a:t>
                      </a: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lang="ru-RU" sz="1600" dirty="0" err="1" smtClean="0">
                          <a:latin typeface="Times New Roman"/>
                          <a:cs typeface="Times New Roman"/>
                        </a:rPr>
                        <a:t>Am</a:t>
                      </a: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. 2. 4. 8:</a:t>
                      </a:r>
                    </a:p>
                    <a:p>
                      <a:pPr algn="just"/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Auferor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ut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rapida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concita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puppis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aqua.</a:t>
                      </a:r>
                      <a:r>
                        <a:rPr lang="en-US" sz="1600" b="0" baseline="0" dirty="0" smtClean="0">
                          <a:latin typeface="Times New Roman"/>
                          <a:cs typeface="Times New Roman"/>
                        </a:rPr>
                        <a:t> / </a:t>
                      </a:r>
                      <a:r>
                        <a:rPr lang="ru-RU" sz="1600" b="0" dirty="0" smtClean="0">
                          <a:latin typeface="Times New Roman"/>
                          <a:cs typeface="Times New Roman"/>
                        </a:rPr>
                        <a:t>Так и кидает меня, словно корабль на волнах!..</a:t>
                      </a:r>
                    </a:p>
                    <a:p>
                      <a:pPr algn="just"/>
                      <a:endParaRPr lang="ru-RU" sz="1600" b="0" dirty="0" smtClean="0">
                        <a:latin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ru-RU" sz="1600" b="0" dirty="0" smtClean="0">
                          <a:latin typeface="Times New Roman"/>
                          <a:cs typeface="Times New Roman"/>
                        </a:rPr>
                        <a:t>Пм</a:t>
                      </a:r>
                      <a:r>
                        <a:rPr lang="ru-RU" sz="1600" b="0" baseline="0" dirty="0" smtClean="0">
                          <a:latin typeface="Times New Roman"/>
                          <a:cs typeface="Times New Roman"/>
                        </a:rPr>
                        <a:t> 5:10-11:</a:t>
                      </a:r>
                    </a:p>
                    <a:p>
                      <a:pPr algn="just"/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Et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tamquam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navis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quae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pertransit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fluctuantem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aquam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cuius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cum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praeterierit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non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est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vestigium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invenire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neque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semitam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carinae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illius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in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fluctibus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aut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avis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quae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transvolat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in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aere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nullum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invenitur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argumentum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itineris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illius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sed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tantum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sonitus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est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alarum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verberans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levem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ventum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et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scindens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per vim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itineris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aerem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commotis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alis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transvolavit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et post hoc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nullum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signum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invenitur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itineris</a:t>
                      </a:r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/>
                          <a:cs typeface="Times New Roman"/>
                        </a:rPr>
                        <a:t>illius</a:t>
                      </a:r>
                      <a:r>
                        <a:rPr lang="ru-RU" sz="1600" b="0" dirty="0" smtClean="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lang="ru-RU" sz="1600" b="0" baseline="0" dirty="0" smtClean="0">
                          <a:latin typeface="Times New Roman"/>
                          <a:cs typeface="Times New Roman"/>
                        </a:rPr>
                        <a:t> / Как после прохождения </a:t>
                      </a:r>
                      <a:r>
                        <a:rPr lang="ru-RU" sz="1600" b="1" baseline="0" dirty="0" smtClean="0">
                          <a:latin typeface="Times New Roman"/>
                          <a:cs typeface="Times New Roman"/>
                        </a:rPr>
                        <a:t>корабля</a:t>
                      </a:r>
                      <a:r>
                        <a:rPr lang="ru-RU" sz="1600" b="0" baseline="0" dirty="0" smtClean="0">
                          <a:latin typeface="Times New Roman"/>
                          <a:cs typeface="Times New Roman"/>
                        </a:rPr>
                        <a:t>, идущего по волнующейся воде, невозможно найти следа, ни стези дна его в волнах; или как от </a:t>
                      </a:r>
                      <a:r>
                        <a:rPr lang="ru-RU" sz="1600" b="1" baseline="0" dirty="0" smtClean="0">
                          <a:latin typeface="Times New Roman"/>
                          <a:cs typeface="Times New Roman"/>
                        </a:rPr>
                        <a:t>птицы</a:t>
                      </a:r>
                      <a:r>
                        <a:rPr lang="ru-RU" sz="1600" b="0" baseline="0" dirty="0" smtClean="0">
                          <a:latin typeface="Times New Roman"/>
                          <a:cs typeface="Times New Roman"/>
                        </a:rPr>
                        <a:t>, пролетающей по воздуху, никакого не остается знака ее пути, но легкий воздух, ударяемый крыльями и рассекаемый </a:t>
                      </a:r>
                      <a:r>
                        <a:rPr lang="ru-RU" sz="1600" b="0" baseline="0" dirty="0" err="1" smtClean="0">
                          <a:latin typeface="Times New Roman"/>
                          <a:cs typeface="Times New Roman"/>
                        </a:rPr>
                        <a:t>быстротою</a:t>
                      </a:r>
                      <a:r>
                        <a:rPr lang="ru-RU" sz="1600" b="0" baseline="0" dirty="0" smtClean="0">
                          <a:latin typeface="Times New Roman"/>
                          <a:cs typeface="Times New Roman"/>
                        </a:rPr>
                        <a:t> движения, пройден движущимися крыльями, и после того не осталось никакого знака прохождения по нему.</a:t>
                      </a:r>
                    </a:p>
                    <a:p>
                      <a:pPr algn="just"/>
                      <a:endParaRPr lang="ru-RU" sz="1600" b="0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ru-RU" sz="1600" b="0" baseline="0" dirty="0" smtClean="0">
                          <a:latin typeface="Times New Roman"/>
                          <a:cs typeface="Times New Roman"/>
                        </a:rPr>
                        <a:t>Латинская поговорка:</a:t>
                      </a:r>
                    </a:p>
                    <a:p>
                      <a:pPr algn="just"/>
                      <a:r>
                        <a:rPr lang="en-US" sz="1600" b="1" baseline="0" dirty="0" err="1" smtClean="0">
                          <a:latin typeface="Times New Roman"/>
                          <a:cs typeface="Times New Roman"/>
                        </a:rPr>
                        <a:t>Similis</a:t>
                      </a: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Times New Roman"/>
                          <a:cs typeface="Times New Roman"/>
                        </a:rPr>
                        <a:t>similem</a:t>
                      </a:r>
                      <a:r>
                        <a:rPr lang="en-US" sz="1600" b="1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Times New Roman"/>
                          <a:cs typeface="Times New Roman"/>
                        </a:rPr>
                        <a:t>sibi</a:t>
                      </a:r>
                      <a:r>
                        <a:rPr lang="en-US" sz="16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Times New Roman"/>
                          <a:cs typeface="Times New Roman"/>
                        </a:rPr>
                        <a:t>quaerit</a:t>
                      </a:r>
                      <a:r>
                        <a:rPr lang="en-US" sz="1600" b="0" baseline="0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sz="1600" b="0" baseline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ru-RU" sz="1600" b="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643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713387"/>
              </p:ext>
            </p:extLst>
          </p:nvPr>
        </p:nvGraphicFramePr>
        <p:xfrm>
          <a:off x="279569" y="205243"/>
          <a:ext cx="4595520" cy="60674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95520"/>
              </a:tblGrid>
              <a:tr h="1552424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Mihi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cordis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gravitas res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videtur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gravis;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050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iocus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est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amabilis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dulciorque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favis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050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Quicquid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Venus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imperat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labor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est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suavis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050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quae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numquam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in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cordibus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habitat </a:t>
                      </a:r>
                      <a:r>
                        <a:rPr lang="en-US" b="0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ignavis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547786"/>
              </p:ext>
            </p:extLst>
          </p:nvPr>
        </p:nvGraphicFramePr>
        <p:xfrm>
          <a:off x="4875088" y="205242"/>
          <a:ext cx="3848756" cy="5964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8756"/>
              </a:tblGrid>
              <a:tr h="5964874">
                <a:tc>
                  <a:txBody>
                    <a:bodyPr/>
                    <a:lstStyle/>
                    <a:p>
                      <a:pPr algn="just"/>
                      <a:r>
                        <a:rPr lang="ru-RU" dirty="0" err="1" smtClean="0">
                          <a:latin typeface="Times New Roman"/>
                          <a:cs typeface="Times New Roman"/>
                        </a:rPr>
                        <a:t>Пс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 18:11:</a:t>
                      </a:r>
                    </a:p>
                    <a:p>
                      <a:pPr algn="just"/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desiderabilia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super aurum et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lapidem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pretiosum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multum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et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dulciora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super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mel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et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favum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redundantem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 / 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они вожделеннее золота и даже множества золота чистого, </a:t>
                      </a:r>
                      <a:r>
                        <a:rPr lang="ru-RU" b="1" dirty="0" smtClean="0">
                          <a:latin typeface="Times New Roman"/>
                          <a:cs typeface="Times New Roman"/>
                        </a:rPr>
                        <a:t>слаще 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меда и </a:t>
                      </a:r>
                      <a:r>
                        <a:rPr lang="ru-RU" b="1" dirty="0" smtClean="0">
                          <a:latin typeface="Times New Roman"/>
                          <a:cs typeface="Times New Roman"/>
                        </a:rPr>
                        <a:t>капель </a:t>
                      </a:r>
                      <a:r>
                        <a:rPr lang="ru-RU" b="1" dirty="0" err="1" smtClean="0">
                          <a:latin typeface="Times New Roman"/>
                          <a:cs typeface="Times New Roman"/>
                        </a:rPr>
                        <a:t>сота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;</a:t>
                      </a:r>
                    </a:p>
                    <a:p>
                      <a:pPr algn="just"/>
                      <a:endParaRPr lang="ru-RU" dirty="0" smtClean="0">
                        <a:latin typeface="Times New Roman"/>
                        <a:cs typeface="Times New Roman"/>
                      </a:endParaRPr>
                    </a:p>
                    <a:p>
                      <a:pPr algn="just"/>
                      <a:endParaRPr lang="ru-RU" dirty="0" smtClean="0">
                        <a:latin typeface="Times New Roman"/>
                        <a:cs typeface="Times New Roman"/>
                      </a:endParaRPr>
                    </a:p>
                    <a:p>
                      <a:pPr algn="just"/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333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233560"/>
              </p:ext>
            </p:extLst>
          </p:nvPr>
        </p:nvGraphicFramePr>
        <p:xfrm>
          <a:off x="179609" y="359174"/>
          <a:ext cx="4079679" cy="59905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9679"/>
              </a:tblGrid>
              <a:tr h="149763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Via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lata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gradior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more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iuventutis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976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implicor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me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vitiis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immemor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virtutis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976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Voluptatis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avidus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magis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quam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salutis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976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mortuus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in anima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curam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gero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cutis.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905466"/>
              </p:ext>
            </p:extLst>
          </p:nvPr>
        </p:nvGraphicFramePr>
        <p:xfrm>
          <a:off x="4259288" y="359174"/>
          <a:ext cx="4413240" cy="59905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3240"/>
              </a:tblGrid>
              <a:tr h="5990528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Мф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 7:13:</a:t>
                      </a:r>
                    </a:p>
                    <a:p>
                      <a:pPr algn="just"/>
                      <a:r>
                        <a:rPr lang="en-US" baseline="0" dirty="0" err="1" smtClean="0">
                          <a:latin typeface="Times New Roman"/>
                          <a:cs typeface="Times New Roman"/>
                        </a:rPr>
                        <a:t>Intrate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per </a:t>
                      </a:r>
                      <a:r>
                        <a:rPr lang="en-US" baseline="0" dirty="0" err="1" smtClean="0">
                          <a:latin typeface="Times New Roman"/>
                          <a:cs typeface="Times New Roman"/>
                        </a:rPr>
                        <a:t>angustam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/>
                          <a:cs typeface="Times New Roman"/>
                        </a:rPr>
                        <a:t>portam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/>
                          <a:cs typeface="Times New Roman"/>
                        </a:rPr>
                        <a:t>quia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baseline="0" dirty="0" err="1" smtClean="0">
                          <a:latin typeface="Times New Roman"/>
                          <a:cs typeface="Times New Roman"/>
                        </a:rPr>
                        <a:t>lata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/>
                          <a:cs typeface="Times New Roman"/>
                        </a:rPr>
                        <a:t>porta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et </a:t>
                      </a:r>
                      <a:r>
                        <a:rPr lang="en-US" baseline="0" dirty="0" err="1" smtClean="0">
                          <a:latin typeface="Times New Roman"/>
                          <a:cs typeface="Times New Roman"/>
                        </a:rPr>
                        <a:t>spatiosa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via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quae </a:t>
                      </a:r>
                      <a:r>
                        <a:rPr lang="en-US" baseline="0" dirty="0" err="1" smtClean="0">
                          <a:latin typeface="Times New Roman"/>
                          <a:cs typeface="Times New Roman"/>
                        </a:rPr>
                        <a:t>ducit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ad </a:t>
                      </a:r>
                      <a:r>
                        <a:rPr lang="en-US" baseline="0" dirty="0" err="1" smtClean="0">
                          <a:latin typeface="Times New Roman"/>
                          <a:cs typeface="Times New Roman"/>
                        </a:rPr>
                        <a:t>perditionem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et multi </a:t>
                      </a:r>
                      <a:r>
                        <a:rPr lang="en-US" baseline="0" dirty="0" err="1" smtClean="0">
                          <a:latin typeface="Times New Roman"/>
                          <a:cs typeface="Times New Roman"/>
                        </a:rPr>
                        <a:t>sunt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qui </a:t>
                      </a:r>
                      <a:r>
                        <a:rPr lang="en-US" baseline="0" dirty="0" err="1" smtClean="0">
                          <a:latin typeface="Times New Roman"/>
                          <a:cs typeface="Times New Roman"/>
                        </a:rPr>
                        <a:t>intrant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per </a:t>
                      </a:r>
                      <a:r>
                        <a:rPr lang="en-US" baseline="0" dirty="0" err="1" smtClean="0">
                          <a:latin typeface="Times New Roman"/>
                          <a:cs typeface="Times New Roman"/>
                        </a:rPr>
                        <a:t>eam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/ Входите тесными вратами, потому что </a:t>
                      </a:r>
                      <a:r>
                        <a:rPr lang="ru-RU" b="1" baseline="0" dirty="0" smtClean="0">
                          <a:latin typeface="Times New Roman"/>
                          <a:cs typeface="Times New Roman"/>
                        </a:rPr>
                        <a:t>широки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́ врата и пространен </a:t>
                      </a:r>
                      <a:r>
                        <a:rPr lang="ru-RU" b="1" baseline="0" dirty="0" smtClean="0">
                          <a:latin typeface="Times New Roman"/>
                          <a:cs typeface="Times New Roman"/>
                        </a:rPr>
                        <a:t>путь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, ведущие в погибель, и многие идут ими;</a:t>
                      </a:r>
                    </a:p>
                    <a:p>
                      <a:pPr algn="just"/>
                      <a:endParaRPr lang="ru-RU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2 Тим 3:4:</a:t>
                      </a:r>
                    </a:p>
                    <a:p>
                      <a:pPr algn="just"/>
                      <a:r>
                        <a:rPr lang="en-US" baseline="0" dirty="0" err="1" smtClean="0">
                          <a:latin typeface="Times New Roman"/>
                          <a:cs typeface="Times New Roman"/>
                        </a:rPr>
                        <a:t>proditores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/>
                          <a:cs typeface="Times New Roman"/>
                        </a:rPr>
                        <a:t>protervi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/>
                          <a:cs typeface="Times New Roman"/>
                        </a:rPr>
                        <a:t>tumidi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baseline="0" dirty="0" err="1" smtClean="0">
                          <a:latin typeface="Times New Roman"/>
                          <a:cs typeface="Times New Roman"/>
                        </a:rPr>
                        <a:t>voluptatium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baseline="0" dirty="0" err="1" smtClean="0">
                          <a:latin typeface="Times New Roman"/>
                          <a:cs typeface="Times New Roman"/>
                        </a:rPr>
                        <a:t>amatores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baseline="0" dirty="0" err="1" smtClean="0">
                          <a:latin typeface="Times New Roman"/>
                          <a:cs typeface="Times New Roman"/>
                        </a:rPr>
                        <a:t>magis</a:t>
                      </a:r>
                      <a:r>
                        <a:rPr lang="en-US" b="1" baseline="0" dirty="0" smtClean="0">
                          <a:latin typeface="Times New Roman"/>
                          <a:cs typeface="Times New Roman"/>
                        </a:rPr>
                        <a:t> quam Dei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 / предатели, наглы, напыщенны, </a:t>
                      </a:r>
                      <a:r>
                        <a:rPr lang="ru-RU" b="1" baseline="0" dirty="0" smtClean="0">
                          <a:latin typeface="Times New Roman"/>
                          <a:cs typeface="Times New Roman"/>
                        </a:rPr>
                        <a:t>более сластолюбивы, нежели </a:t>
                      </a:r>
                      <a:r>
                        <a:rPr lang="ru-RU" b="1" baseline="0" dirty="0" err="1" smtClean="0">
                          <a:latin typeface="Times New Roman"/>
                          <a:cs typeface="Times New Roman"/>
                        </a:rPr>
                        <a:t>боголюбивы</a:t>
                      </a:r>
                      <a:endParaRPr lang="ru-RU" b="1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algn="just"/>
                      <a:endParaRPr lang="ru-RU" b="1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algn="just"/>
                      <a:endParaRPr lang="ru-RU" b="1" baseline="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917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061472"/>
              </p:ext>
            </p:extLst>
          </p:nvPr>
        </p:nvGraphicFramePr>
        <p:xfrm>
          <a:off x="153949" y="538764"/>
          <a:ext cx="4567189" cy="5836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7189"/>
              </a:tblGrid>
              <a:tr h="123499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Praesul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discretissime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veniam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te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precor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2349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Morte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bona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morior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nece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dulci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necor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2349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Meum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pectus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sauciat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puellarum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decor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1316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et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quas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tactu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nequeo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saltem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corde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moechor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916842"/>
              </p:ext>
            </p:extLst>
          </p:nvPr>
        </p:nvGraphicFramePr>
        <p:xfrm>
          <a:off x="4721138" y="538764"/>
          <a:ext cx="3977048" cy="5836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77048"/>
              </a:tblGrid>
              <a:tr h="2918298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Мф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 5:28:</a:t>
                      </a:r>
                    </a:p>
                    <a:p>
                      <a:pPr algn="just"/>
                      <a:r>
                        <a:rPr lang="ru-RU" dirty="0" err="1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go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autem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dico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vobis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quoniam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omnis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qui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viderit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mulierem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ad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concupiscendum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moechatus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est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corde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suo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/ А Я говорю вам, что всякий, кто смотрит на женщину с вожделением, уже </a:t>
                      </a:r>
                      <a:r>
                        <a:rPr lang="ru-RU" b="1" dirty="0" smtClean="0">
                          <a:latin typeface="Times New Roman"/>
                          <a:cs typeface="Times New Roman"/>
                        </a:rPr>
                        <a:t>прелюбодействовал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 с нею </a:t>
                      </a:r>
                      <a:r>
                        <a:rPr lang="ru-RU" b="1" dirty="0" smtClean="0">
                          <a:latin typeface="Times New Roman"/>
                          <a:cs typeface="Times New Roman"/>
                        </a:rPr>
                        <a:t>в сердце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 своем.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9182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9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029862"/>
              </p:ext>
            </p:extLst>
          </p:nvPr>
        </p:nvGraphicFramePr>
        <p:xfrm>
          <a:off x="166779" y="474624"/>
          <a:ext cx="4836602" cy="57596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36602"/>
              </a:tblGrid>
              <a:tr h="143990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Res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est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arduissima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vincere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naturam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mr-IN" baseline="0" dirty="0" smtClean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399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aspectu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virginis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mentem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esse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puram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399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Iuvenes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non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possumus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legem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sequi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duram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4399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leviumque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corporum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non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habere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curam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473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734962"/>
              </p:ext>
            </p:extLst>
          </p:nvPr>
        </p:nvGraphicFramePr>
        <p:xfrm>
          <a:off x="256584" y="256552"/>
          <a:ext cx="4207972" cy="63240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7972"/>
              </a:tblGrid>
              <a:tr h="1581012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Quis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in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igne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positus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igne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non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uratur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?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810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Quis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Papiae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demorans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castus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habeatur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810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ubi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Venus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digito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iuvenes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venatur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</a:t>
                      </a:r>
                      <a:endParaRPr lang="ru-RU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810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oculis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illaqueat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, facie 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praedatur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?</a:t>
                      </a:r>
                      <a:endParaRPr lang="ru-RU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81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1844</Words>
  <Application>Microsoft Macintosh PowerPoint</Application>
  <PresentationFormat>Экран (4:3)</PresentationFormat>
  <Paragraphs>164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«Исповедь» Архипииты Кёльнского: опыт медленного чтения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ВШЭ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«Исповедь» Архипииты Кёльнского: опыт медленного чтения</dc:title>
  <dc:creator>Ксения Бабенко</dc:creator>
  <cp:lastModifiedBy>Ксения Бабенко</cp:lastModifiedBy>
  <cp:revision>54</cp:revision>
  <dcterms:created xsi:type="dcterms:W3CDTF">2022-03-16T20:39:31Z</dcterms:created>
  <dcterms:modified xsi:type="dcterms:W3CDTF">2022-03-18T12:59:38Z</dcterms:modified>
</cp:coreProperties>
</file>