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4" r:id="rId5"/>
    <p:sldId id="314" r:id="rId6"/>
    <p:sldId id="295" r:id="rId7"/>
    <p:sldId id="289" r:id="rId8"/>
    <p:sldId id="316" r:id="rId9"/>
    <p:sldId id="318" r:id="rId10"/>
    <p:sldId id="317" r:id="rId11"/>
    <p:sldId id="283" r:id="rId12"/>
    <p:sldId id="296" r:id="rId13"/>
    <p:sldId id="315" r:id="rId14"/>
    <p:sldId id="299" r:id="rId15"/>
    <p:sldId id="308" r:id="rId16"/>
    <p:sldId id="305" r:id="rId17"/>
    <p:sldId id="322" r:id="rId18"/>
    <p:sldId id="321" r:id="rId19"/>
    <p:sldId id="320" r:id="rId20"/>
    <p:sldId id="319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4" r:id="rId29"/>
    <p:sldId id="330" r:id="rId30"/>
    <p:sldId id="331" r:id="rId31"/>
    <p:sldId id="332" r:id="rId32"/>
    <p:sldId id="333" r:id="rId33"/>
    <p:sldId id="335" r:id="rId34"/>
    <p:sldId id="336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lib.pushkinskijdom.ru/Default.aspx?tabid=4938#_edn7" TargetMode="External"/><Relationship Id="rId2" Type="http://schemas.openxmlformats.org/officeDocument/2006/relationships/hyperlink" Target="http://lib.pushkinskijdom.ru/Default.aspx?tabid=4938#_edn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b.pushkinskijdom.ru/Default.aspx?tabid=4938#_edn8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86CD0-78CC-098E-422C-C32D2C7CB8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ru-RU" dirty="0"/>
              <a:t>Не)стандартные имена древнерусских святых и церковных деятелей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9E081A-B01A-7B4B-ED9E-2A107E901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2666895"/>
            <a:ext cx="10993546" cy="590321"/>
          </a:xfrm>
        </p:spPr>
        <p:txBody>
          <a:bodyPr/>
          <a:lstStyle/>
          <a:p>
            <a:r>
              <a:rPr lang="ru-RU" dirty="0"/>
              <a:t>НУГ «Русские имена в исторической перспективе», семинар 4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E4B1E28-5506-F8DC-782A-FA876D90B3AE}"/>
              </a:ext>
            </a:extLst>
          </p:cNvPr>
          <p:cNvSpPr txBox="1">
            <a:spLocks/>
          </p:cNvSpPr>
          <p:nvPr/>
        </p:nvSpPr>
        <p:spPr>
          <a:xfrm>
            <a:off x="581194" y="3247358"/>
            <a:ext cx="10993546" cy="59032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bg1"/>
                </a:solidFill>
              </a:rPr>
              <a:t>Буденная Е.В.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Jane.sdrv@gmail.com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74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71CC66-B149-4C6F-B46C-2D4372969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Имена </a:t>
            </a:r>
            <a:r>
              <a:rPr lang="ru-RU" dirty="0" err="1"/>
              <a:t>несвятых</a:t>
            </a:r>
            <a:r>
              <a:rPr lang="ru-RU" dirty="0"/>
              <a:t> лиц (продолжение)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0DBBF-6507-4951-9E61-1FF67BAA9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71040"/>
            <a:ext cx="11029615" cy="4704080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/>
              <a:t>У светских лиц – только формы на </a:t>
            </a:r>
            <a:r>
              <a:rPr lang="ru-RU" sz="2000" i="1" dirty="0"/>
              <a:t>–ко </a:t>
            </a:r>
            <a:r>
              <a:rPr lang="ru-RU" sz="2000" dirty="0"/>
              <a:t>(Василий, Дмитрий) и усеченные формы</a:t>
            </a:r>
          </a:p>
          <a:p>
            <a:r>
              <a:rPr lang="ru-RU" sz="2000" dirty="0"/>
              <a:t>Тем не менее иногда присутствует оппозиция: модель с усечением корня как более низкий социальный статус </a:t>
            </a:r>
            <a:r>
              <a:rPr lang="en-US" sz="2000" dirty="0"/>
              <a:t>VS.</a:t>
            </a:r>
            <a:r>
              <a:rPr lang="ru-RU" sz="2000" dirty="0"/>
              <a:t> модель на –ко как более высокий (если речь о социальной эволюции одного и того же человека)</a:t>
            </a:r>
          </a:p>
          <a:p>
            <a:r>
              <a:rPr lang="ru-RU" sz="2000" dirty="0"/>
              <a:t>Новгородец </a:t>
            </a:r>
            <a:r>
              <a:rPr lang="ru-RU" sz="2000" dirty="0" err="1"/>
              <a:t>Михаль</a:t>
            </a:r>
            <a:r>
              <a:rPr lang="ru-RU" sz="2000" dirty="0"/>
              <a:t>/</a:t>
            </a:r>
            <a:r>
              <a:rPr lang="ru-RU" sz="2000" dirty="0" err="1"/>
              <a:t>Михалко</a:t>
            </a:r>
            <a:r>
              <a:rPr lang="ru-RU" sz="2000" dirty="0"/>
              <a:t>: изначально </a:t>
            </a:r>
            <a:r>
              <a:rPr lang="ru-RU" sz="2000" dirty="0" err="1"/>
              <a:t>Михаль</a:t>
            </a:r>
            <a:r>
              <a:rPr lang="ru-RU" sz="2000" dirty="0"/>
              <a:t>:</a:t>
            </a:r>
          </a:p>
          <a:p>
            <a:pPr marL="324000" lvl="1" indent="0">
              <a:buNone/>
            </a:pPr>
            <a:r>
              <a:rPr lang="ru-RU" sz="1800" dirty="0"/>
              <a:t>НПЛ 1176 </a:t>
            </a:r>
            <a:r>
              <a:rPr lang="ru-RU" sz="1800" i="1" dirty="0"/>
              <a:t>Томь же </a:t>
            </a:r>
            <a:r>
              <a:rPr lang="ru-RU" sz="1800" i="1" dirty="0" err="1"/>
              <a:t>лЂтЂ</a:t>
            </a:r>
            <a:r>
              <a:rPr lang="ru-RU" sz="1800" i="1" dirty="0"/>
              <a:t> </a:t>
            </a:r>
            <a:r>
              <a:rPr lang="ru-RU" sz="1800" i="1" dirty="0" err="1"/>
              <a:t>постави</a:t>
            </a:r>
            <a:r>
              <a:rPr lang="ru-RU" sz="1800" i="1" dirty="0"/>
              <a:t> церковь </a:t>
            </a:r>
            <a:r>
              <a:rPr lang="ru-RU" sz="1800" i="1" dirty="0" err="1"/>
              <a:t>нову</a:t>
            </a:r>
            <a:r>
              <a:rPr lang="ru-RU" sz="1800" i="1" dirty="0"/>
              <a:t> </a:t>
            </a:r>
            <a:r>
              <a:rPr lang="ru-RU" sz="1800" b="1" i="1" dirty="0" err="1"/>
              <a:t>Михаль</a:t>
            </a:r>
            <a:r>
              <a:rPr lang="ru-RU" sz="1800" i="1" dirty="0"/>
              <a:t> </a:t>
            </a:r>
            <a:r>
              <a:rPr lang="ru-RU" sz="1800" i="1" dirty="0" err="1"/>
              <a:t>Степаниць</a:t>
            </a:r>
            <a:r>
              <a:rPr lang="ru-RU" sz="1800" i="1" dirty="0"/>
              <a:t> святого Михаила</a:t>
            </a:r>
          </a:p>
          <a:p>
            <a:r>
              <a:rPr lang="ru-RU" sz="2000" dirty="0"/>
              <a:t>Затем он становится посадником и начинает называться </a:t>
            </a:r>
            <a:r>
              <a:rPr lang="ru-RU" sz="2000" dirty="0" err="1"/>
              <a:t>Михалко</a:t>
            </a:r>
            <a:r>
              <a:rPr lang="ru-RU" sz="2000" dirty="0"/>
              <a:t>:</a:t>
            </a:r>
          </a:p>
          <a:p>
            <a:pPr marL="324000" lvl="1" indent="0">
              <a:buNone/>
            </a:pPr>
            <a:r>
              <a:rPr lang="ru-RU" sz="1800" dirty="0"/>
              <a:t>НПЛ </a:t>
            </a:r>
            <a:r>
              <a:rPr lang="ru-RU" sz="1800" i="1" dirty="0" err="1"/>
              <a:t>Въ</a:t>
            </a:r>
            <a:r>
              <a:rPr lang="ru-RU" sz="1800" i="1" dirty="0"/>
              <a:t> </a:t>
            </a:r>
            <a:r>
              <a:rPr lang="ru-RU" sz="1800" i="1" dirty="0" err="1"/>
              <a:t>лЂто</a:t>
            </a:r>
            <a:r>
              <a:rPr lang="ru-RU" sz="1800" i="1" dirty="0"/>
              <a:t> 6711 [1203]. Томь же </a:t>
            </a:r>
            <a:r>
              <a:rPr lang="ru-RU" sz="1800" i="1" dirty="0" err="1"/>
              <a:t>лЂтЂ</a:t>
            </a:r>
            <a:r>
              <a:rPr lang="ru-RU" sz="1800" i="1" dirty="0"/>
              <a:t> </a:t>
            </a:r>
            <a:r>
              <a:rPr lang="ru-RU" sz="1800" i="1" dirty="0" err="1"/>
              <a:t>прЂставися</a:t>
            </a:r>
            <a:r>
              <a:rPr lang="ru-RU" sz="1800" i="1" dirty="0"/>
              <a:t> </a:t>
            </a:r>
            <a:r>
              <a:rPr lang="ru-RU" sz="1800" i="1" dirty="0" err="1"/>
              <a:t>Мирошьшка</a:t>
            </a:r>
            <a:r>
              <a:rPr lang="ru-RU" sz="1800" i="1" dirty="0"/>
              <a:t>, </a:t>
            </a:r>
            <a:r>
              <a:rPr lang="ru-RU" sz="1800" i="1" dirty="0" err="1"/>
              <a:t>посадникъ</a:t>
            </a:r>
            <a:r>
              <a:rPr lang="ru-RU" sz="1800" i="1" dirty="0"/>
              <a:t> </a:t>
            </a:r>
            <a:r>
              <a:rPr lang="ru-RU" sz="1800" i="1" dirty="0" err="1"/>
              <a:t>новъгородьскыи</a:t>
            </a:r>
            <a:r>
              <a:rPr lang="ru-RU" sz="1800" i="1" dirty="0"/>
              <a:t>, </a:t>
            </a:r>
            <a:r>
              <a:rPr lang="ru-RU" sz="1800" i="1" dirty="0" err="1"/>
              <a:t>постригъся</a:t>
            </a:r>
            <a:r>
              <a:rPr lang="ru-RU" sz="1800" i="1" dirty="0"/>
              <a:t> у святого Георгия; и по том </a:t>
            </a:r>
            <a:r>
              <a:rPr lang="ru-RU" sz="1800" i="1" dirty="0" err="1"/>
              <a:t>даша</a:t>
            </a:r>
            <a:r>
              <a:rPr lang="ru-RU" sz="1800" i="1" dirty="0"/>
              <a:t> </a:t>
            </a:r>
            <a:r>
              <a:rPr lang="ru-RU" sz="1800" i="1" dirty="0" err="1"/>
              <a:t>посадницьство</a:t>
            </a:r>
            <a:r>
              <a:rPr lang="ru-RU" sz="1800" i="1" dirty="0"/>
              <a:t> </a:t>
            </a:r>
            <a:r>
              <a:rPr lang="ru-RU" sz="1800" b="1" i="1" dirty="0" err="1"/>
              <a:t>Михалку</a:t>
            </a:r>
            <a:r>
              <a:rPr lang="ru-RU" sz="1800" i="1" dirty="0"/>
              <a:t> </a:t>
            </a:r>
            <a:r>
              <a:rPr lang="ru-RU" sz="1800" i="1" dirty="0" err="1"/>
              <a:t>Степаницю</a:t>
            </a:r>
            <a:r>
              <a:rPr lang="ru-RU" sz="1800" i="1" dirty="0"/>
              <a:t>. </a:t>
            </a:r>
          </a:p>
          <a:p>
            <a:r>
              <a:rPr lang="ru-RU" sz="2200" dirty="0"/>
              <a:t>В летописях основные носители – преимущественно воеводы (</a:t>
            </a:r>
            <a:r>
              <a:rPr lang="ru-RU" sz="2200" dirty="0" err="1"/>
              <a:t>Василько</a:t>
            </a:r>
            <a:r>
              <a:rPr lang="ru-RU" sz="2200" dirty="0"/>
              <a:t> Гаврилович, воевода Д. Галицкого; </a:t>
            </a:r>
            <a:r>
              <a:rPr lang="ru-RU" sz="2200" dirty="0" err="1"/>
              <a:t>Дмитр</a:t>
            </a:r>
            <a:r>
              <a:rPr lang="ru-RU" sz="2200" dirty="0"/>
              <a:t> Хоробрый), посадники (Иванко </a:t>
            </a:r>
            <a:r>
              <a:rPr lang="ru-RU" sz="2200" dirty="0" err="1"/>
              <a:t>Дмитрович</a:t>
            </a:r>
            <a:r>
              <a:rPr lang="ru-RU" sz="2200" dirty="0"/>
              <a:t>, </a:t>
            </a:r>
            <a:r>
              <a:rPr lang="ru-RU" sz="2200" dirty="0" err="1"/>
              <a:t>Дмитр</a:t>
            </a:r>
            <a:r>
              <a:rPr lang="ru-RU" sz="2200" dirty="0"/>
              <a:t> </a:t>
            </a:r>
            <a:r>
              <a:rPr lang="ru-RU" sz="2200" dirty="0" err="1"/>
              <a:t>Мирошкинич</a:t>
            </a:r>
            <a:r>
              <a:rPr lang="ru-RU" sz="2200" dirty="0"/>
              <a:t>), тысяцкие (</a:t>
            </a:r>
            <a:r>
              <a:rPr lang="ru-RU" sz="2200" dirty="0" err="1"/>
              <a:t>Михалко</a:t>
            </a:r>
            <a:r>
              <a:rPr lang="ru-RU" sz="2200" dirty="0"/>
              <a:t> Давыдович)</a:t>
            </a:r>
          </a:p>
          <a:p>
            <a:r>
              <a:rPr lang="ru-RU" sz="2200" dirty="0"/>
              <a:t>Рядовые горожане: при прочих равных носят усеченные имена</a:t>
            </a:r>
          </a:p>
          <a:p>
            <a:pPr lvl="1"/>
            <a:r>
              <a:rPr lang="ru-RU" sz="2000" b="1" i="1" dirty="0" err="1"/>
              <a:t>Михаль</a:t>
            </a:r>
            <a:r>
              <a:rPr lang="ru-RU" sz="2000" i="1" dirty="0"/>
              <a:t> же </a:t>
            </a:r>
            <a:r>
              <a:rPr lang="ru-RU" sz="2000" i="1" dirty="0" err="1"/>
              <a:t>видѣвъ</a:t>
            </a:r>
            <a:r>
              <a:rPr lang="ru-RU" sz="2000" i="1" dirty="0"/>
              <a:t> то </a:t>
            </a:r>
            <a:r>
              <a:rPr lang="ru-RU" sz="2000" i="1" dirty="0" err="1"/>
              <a:t>сскочи</a:t>
            </a:r>
            <a:r>
              <a:rPr lang="ru-RU" sz="2000" i="1" dirty="0"/>
              <a:t> с </a:t>
            </a:r>
            <a:r>
              <a:rPr lang="ru-RU" sz="2000" i="1" dirty="0" err="1"/>
              <a:t>конѧ</a:t>
            </a:r>
            <a:r>
              <a:rPr lang="ru-RU" sz="2000" i="1" dirty="0"/>
              <a:t> . </a:t>
            </a:r>
            <a:r>
              <a:rPr lang="ru-RU" sz="2000" i="1" dirty="0" err="1"/>
              <a:t>хотѧ</a:t>
            </a:r>
            <a:r>
              <a:rPr lang="ru-RU" sz="2000" i="1" dirty="0"/>
              <a:t> помочи </a:t>
            </a:r>
            <a:r>
              <a:rPr lang="ru-RU" sz="2000" i="1" dirty="0" err="1"/>
              <a:t>Володимеру</a:t>
            </a:r>
            <a:r>
              <a:rPr lang="ru-RU" sz="2000" i="1" dirty="0"/>
              <a:t> </a:t>
            </a:r>
            <a:r>
              <a:rPr lang="ru-RU" sz="2000" dirty="0"/>
              <a:t>(Лавр. 1147)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14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7A298-16DF-4734-8B84-D3CA06AA2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</a:t>
            </a:r>
            <a:r>
              <a:rPr lang="en-US" dirty="0"/>
              <a:t>XIV</a:t>
            </a:r>
            <a:r>
              <a:rPr lang="ru-RU" dirty="0"/>
              <a:t> в.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97D45B-E081-4F79-A0DA-43DD1F553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832" y="1248612"/>
            <a:ext cx="11029615" cy="5574306"/>
          </a:xfrm>
        </p:spPr>
        <p:txBody>
          <a:bodyPr>
            <a:normAutofit/>
          </a:bodyPr>
          <a:lstStyle/>
          <a:p>
            <a:r>
              <a:rPr lang="ru-RU" sz="2000" dirty="0"/>
              <a:t>Эволюция: канонические полные имена, изначально фигурировавшие только в отношении святых, распространяются по </a:t>
            </a:r>
            <a:r>
              <a:rPr lang="ru-RU" sz="2000" dirty="0" err="1"/>
              <a:t>отн</a:t>
            </a:r>
            <a:r>
              <a:rPr lang="ru-RU" sz="2000" dirty="0"/>
              <a:t>. к любым лицам</a:t>
            </a:r>
          </a:p>
          <a:p>
            <a:r>
              <a:rPr lang="ru-RU" sz="2000" dirty="0"/>
              <a:t>Конец </a:t>
            </a:r>
            <a:r>
              <a:rPr lang="en-US" sz="2000" dirty="0"/>
              <a:t>XIII </a:t>
            </a:r>
            <a:r>
              <a:rPr lang="ru-RU" sz="2000" dirty="0"/>
              <a:t>в. – </a:t>
            </a:r>
            <a:r>
              <a:rPr lang="en-US" sz="2000" dirty="0"/>
              <a:t>XIV </a:t>
            </a:r>
            <a:r>
              <a:rPr lang="ru-RU" sz="2000" dirty="0"/>
              <a:t>в. НПЛ: среди посадников массово представлены Дмитрии и Михаилы</a:t>
            </a:r>
          </a:p>
          <a:p>
            <a:pPr lvl="1"/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Того же 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лЂта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преставися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посадьникъ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 Василии Федорович, 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приимши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мънишьскыи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чинъ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мЂсяца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 июня, и 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положиша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 у </a:t>
            </a:r>
            <a:r>
              <a:rPr lang="ru-RU" altLang="ru-RU" sz="2100" baseline="30000" dirty="0">
                <a:solidFill>
                  <a:srgbClr val="0000FF"/>
                </a:solidFill>
                <a:cs typeface="Times New Roman" panose="02020603050405020304" pitchFamily="18" charset="0"/>
              </a:rPr>
              <a:t> 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святого  Николы. Тои же осени 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преставися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посадникъ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Михаило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 Данилович, 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приимши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мнишьскыи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ru-RU" altLang="ru-RU" sz="2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чинъ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[</a:t>
            </a:r>
            <a:r>
              <a:rPr lang="ru-RU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за 1392 г.</a:t>
            </a:r>
            <a:r>
              <a:rPr lang="en-US" altLang="ru-RU" sz="2100" dirty="0">
                <a:solidFill>
                  <a:srgbClr val="000000"/>
                </a:solidFill>
                <a:cs typeface="Times New Roman" panose="02020603050405020304" pitchFamily="18" charset="0"/>
              </a:rPr>
              <a:t>]</a:t>
            </a:r>
            <a:endParaRPr lang="ru-RU" altLang="ru-RU" sz="21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ru-RU" altLang="ru-RU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Обратное неверно (усеченные формы в отношении князей употребляться не начинают никогда)</a:t>
            </a:r>
            <a:endParaRPr lang="ru-RU" altLang="ru-RU" sz="2300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19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4BB97-FACD-4F36-A2C4-48D011E0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Христианские имена в полной и канонической форме в диахронической перспективе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B4B6571A-95D0-4199-A4AE-A52AFAC615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8952" y="1920240"/>
          <a:ext cx="1071672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568">
                  <a:extLst>
                    <a:ext uri="{9D8B030D-6E8A-4147-A177-3AD203B41FA5}">
                      <a16:colId xmlns:a16="http://schemas.microsoft.com/office/drawing/2014/main" val="4076670163"/>
                    </a:ext>
                  </a:extLst>
                </a:gridCol>
                <a:gridCol w="1927628">
                  <a:extLst>
                    <a:ext uri="{9D8B030D-6E8A-4147-A177-3AD203B41FA5}">
                      <a16:colId xmlns:a16="http://schemas.microsoft.com/office/drawing/2014/main" val="2252717998"/>
                    </a:ext>
                  </a:extLst>
                </a:gridCol>
                <a:gridCol w="1953491">
                  <a:extLst>
                    <a:ext uri="{9D8B030D-6E8A-4147-A177-3AD203B41FA5}">
                      <a16:colId xmlns:a16="http://schemas.microsoft.com/office/drawing/2014/main" val="1381503523"/>
                    </a:ext>
                  </a:extLst>
                </a:gridCol>
                <a:gridCol w="1684025">
                  <a:extLst>
                    <a:ext uri="{9D8B030D-6E8A-4147-A177-3AD203B41FA5}">
                      <a16:colId xmlns:a16="http://schemas.microsoft.com/office/drawing/2014/main" val="1435482594"/>
                    </a:ext>
                  </a:extLst>
                </a:gridCol>
                <a:gridCol w="1794507">
                  <a:extLst>
                    <a:ext uri="{9D8B030D-6E8A-4147-A177-3AD203B41FA5}">
                      <a16:colId xmlns:a16="http://schemas.microsoft.com/office/drawing/2014/main" val="2016166696"/>
                    </a:ext>
                  </a:extLst>
                </a:gridCol>
                <a:gridCol w="1794507">
                  <a:extLst>
                    <a:ext uri="{9D8B030D-6E8A-4147-A177-3AD203B41FA5}">
                      <a16:colId xmlns:a16="http://schemas.microsoft.com/office/drawing/2014/main" val="3510764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Князья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Духовные лица с высоким социальным статусом (митрополиты, епископы)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Светские лица с высоким социальным статусом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Рядовые монахи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Рядовые горожане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54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Полные формы (Василий)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 (с </a:t>
                      </a:r>
                      <a:r>
                        <a:rPr lang="en-US" dirty="0"/>
                        <a:t>XII-XIII </a:t>
                      </a:r>
                      <a:r>
                        <a:rPr lang="ru-RU" dirty="0"/>
                        <a:t>вв. – массово)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 (стабильно по времени)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 (приблизительно с </a:t>
                      </a:r>
                      <a:r>
                        <a:rPr lang="en-US" dirty="0"/>
                        <a:t>XIII </a:t>
                      </a:r>
                      <a:r>
                        <a:rPr lang="ru-RU" dirty="0"/>
                        <a:t>века)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+ (приблизительно с </a:t>
                      </a:r>
                      <a:r>
                        <a:rPr lang="en-US" dirty="0"/>
                        <a:t>XIV-XV </a:t>
                      </a:r>
                      <a:r>
                        <a:rPr lang="ru-RU" dirty="0"/>
                        <a:t>вв.)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410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Модели на –ко (</a:t>
                      </a:r>
                      <a:r>
                        <a:rPr lang="ru-RU" dirty="0" err="1"/>
                        <a:t>Василько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 (</a:t>
                      </a:r>
                      <a:r>
                        <a:rPr lang="en-US" dirty="0"/>
                        <a:t>XI-XIII </a:t>
                      </a:r>
                      <a:r>
                        <a:rPr lang="ru-RU" dirty="0"/>
                        <a:t>вв., далее выходят из употребления)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85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Усеченные формы (Василь)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 (но реже, чем модели на </a:t>
                      </a:r>
                      <a:r>
                        <a:rPr lang="ru-RU" i="1" dirty="0"/>
                        <a:t>–ко</a:t>
                      </a:r>
                      <a:r>
                        <a:rPr lang="ru-RU" i="0" dirty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592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02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802FF-D092-F7C4-9F00-E1F28285B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Проблема-1. Усеченные имена святых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BBD887-3665-3D0D-A1CE-CB0474C2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умолчанию конкретные летописные персонажи (а также герои берестяных грамот) с усеченными именами вида </a:t>
            </a:r>
            <a:r>
              <a:rPr lang="ru-RU" i="1" dirty="0"/>
              <a:t>Василь, </a:t>
            </a:r>
            <a:r>
              <a:rPr lang="ru-RU" i="1" dirty="0" err="1"/>
              <a:t>Михаль</a:t>
            </a:r>
            <a:r>
              <a:rPr lang="ru-RU" i="1" dirty="0"/>
              <a:t>, </a:t>
            </a:r>
            <a:r>
              <a:rPr lang="ru-RU" i="1" dirty="0" err="1"/>
              <a:t>Дмитр</a:t>
            </a:r>
            <a:r>
              <a:rPr lang="ru-RU" i="1" dirty="0"/>
              <a:t>, Микула </a:t>
            </a:r>
            <a:r>
              <a:rPr lang="ru-RU" dirty="0"/>
              <a:t>имеют более низкий социальный статус, чем князья, и – при прочих равных – более низкий социальный статус, чем люди с христианскими именами на –</a:t>
            </a:r>
            <a:r>
              <a:rPr lang="ru-RU" i="1" dirty="0"/>
              <a:t>ко</a:t>
            </a:r>
            <a:r>
              <a:rPr lang="ru-RU" dirty="0"/>
              <a:t>)</a:t>
            </a:r>
          </a:p>
          <a:p>
            <a:r>
              <a:rPr lang="ru-RU" dirty="0"/>
              <a:t>Данные формы – самые частотные в берестяных грамотах, что дополнительно указывает на социальный статус носителей (не-князья; зачастую – более «простые» люди, чем те, кто на </a:t>
            </a:r>
            <a:r>
              <a:rPr lang="ru-RU" i="1" dirty="0"/>
              <a:t>–ко</a:t>
            </a:r>
            <a:r>
              <a:rPr lang="ru-RU" dirty="0"/>
              <a:t>)</a:t>
            </a:r>
          </a:p>
          <a:p>
            <a:r>
              <a:rPr lang="ru-RU" dirty="0"/>
              <a:t>Тем не менее некоторые нюансы осложняют однозначный вывод в отношении персонажей под усеченными именами как людей «самых низких в иерархии»</a:t>
            </a:r>
          </a:p>
          <a:p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Неканонические имена святых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290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65384-C278-4444-862B-DE26B5935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Неканонические имена святых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C40168-6540-4265-8AEC-37FE9BB0D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672" y="1936656"/>
            <a:ext cx="11029615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В ряде случаев в древнерусских памятниках встречаются имена святых, имеющие вид усеченной основы</a:t>
            </a:r>
          </a:p>
          <a:p>
            <a:r>
              <a:rPr lang="ru-RU" i="1" dirty="0" err="1"/>
              <a:t>Дмитр</a:t>
            </a:r>
            <a:r>
              <a:rPr lang="ru-RU" i="1" dirty="0"/>
              <a:t>, Василь, </a:t>
            </a:r>
            <a:r>
              <a:rPr lang="ru-RU" i="1" dirty="0" err="1"/>
              <a:t>Григор</a:t>
            </a:r>
            <a:r>
              <a:rPr lang="ru-RU" i="1" dirty="0"/>
              <a:t>, Протас, Пахом</a:t>
            </a:r>
          </a:p>
          <a:p>
            <a:r>
              <a:rPr lang="ru-RU" sz="1800" dirty="0"/>
              <a:t>Лисовой 1988: Остромирово Евангелие содержит ряд русифицированных элементов, в т.ч. </a:t>
            </a:r>
            <a:r>
              <a:rPr lang="ru-RU" sz="1800" dirty="0" err="1"/>
              <a:t>гипокористики</a:t>
            </a:r>
            <a:r>
              <a:rPr lang="ru-RU" sz="1800" dirty="0"/>
              <a:t> (Григор, </a:t>
            </a:r>
            <a:r>
              <a:rPr lang="ru-RU" sz="1800" dirty="0" err="1"/>
              <a:t>Дмитр</a:t>
            </a:r>
            <a:r>
              <a:rPr lang="ru-RU" sz="1800" dirty="0"/>
              <a:t>, </a:t>
            </a:r>
            <a:r>
              <a:rPr lang="ru-RU" sz="1800" dirty="0" err="1"/>
              <a:t>Евген</a:t>
            </a:r>
            <a:r>
              <a:rPr lang="ru-RU" sz="1800" dirty="0"/>
              <a:t>, Протас)</a:t>
            </a:r>
          </a:p>
          <a:p>
            <a:r>
              <a:rPr lang="ru-RU" sz="1800" dirty="0" err="1"/>
              <a:t>Мстиславово</a:t>
            </a:r>
            <a:r>
              <a:rPr lang="ru-RU" sz="1800" dirty="0"/>
              <a:t> Евангелие: все имена святых представлены в каноническом варианте (Григорий, Д(и)</a:t>
            </a:r>
            <a:r>
              <a:rPr lang="ru-RU" sz="1800" dirty="0" err="1"/>
              <a:t>митрий</a:t>
            </a:r>
            <a:r>
              <a:rPr lang="ru-RU" sz="1800" dirty="0"/>
              <a:t>, Евгений, Протасий, Василий)</a:t>
            </a:r>
          </a:p>
          <a:p>
            <a:r>
              <a:rPr lang="ru-RU" dirty="0"/>
              <a:t>Однако нельзя однозначно утверждать, что это исключительно восточнославянская черта: вкрапления этих имен присутствуют и в южнославянских месяцесловах (</a:t>
            </a:r>
            <a:r>
              <a:rPr lang="en-US" dirty="0"/>
              <a:t>SJS: </a:t>
            </a:r>
            <a:r>
              <a:rPr lang="ru-RU" i="1" dirty="0"/>
              <a:t>Василь, </a:t>
            </a:r>
            <a:r>
              <a:rPr lang="ru-RU" i="1" dirty="0" err="1"/>
              <a:t>Дмитр</a:t>
            </a:r>
            <a:r>
              <a:rPr lang="ru-RU" i="1" dirty="0"/>
              <a:t>, </a:t>
            </a:r>
            <a:r>
              <a:rPr lang="ru-RU" i="1" dirty="0" err="1"/>
              <a:t>Григор</a:t>
            </a:r>
            <a:r>
              <a:rPr lang="ru-RU" dirty="0"/>
              <a:t>)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254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AE1F0-BEA4-4760-BF7A-44541EC2E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2" y="731520"/>
            <a:ext cx="11029616" cy="978657"/>
          </a:xfrm>
        </p:spPr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161903A-B18F-4CE2-B1E5-25E9DBCA5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65866"/>
              </p:ext>
            </p:extLst>
          </p:nvPr>
        </p:nvGraphicFramePr>
        <p:xfrm>
          <a:off x="302260" y="101601"/>
          <a:ext cx="11424918" cy="6308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709">
                  <a:extLst>
                    <a:ext uri="{9D8B030D-6E8A-4147-A177-3AD203B41FA5}">
                      <a16:colId xmlns:a16="http://schemas.microsoft.com/office/drawing/2014/main" val="4178628869"/>
                    </a:ext>
                  </a:extLst>
                </a:gridCol>
                <a:gridCol w="1176071">
                  <a:extLst>
                    <a:ext uri="{9D8B030D-6E8A-4147-A177-3AD203B41FA5}">
                      <a16:colId xmlns:a16="http://schemas.microsoft.com/office/drawing/2014/main" val="355398402"/>
                    </a:ext>
                  </a:extLst>
                </a:gridCol>
                <a:gridCol w="1832610">
                  <a:extLst>
                    <a:ext uri="{9D8B030D-6E8A-4147-A177-3AD203B41FA5}">
                      <a16:colId xmlns:a16="http://schemas.microsoft.com/office/drawing/2014/main" val="65587054"/>
                    </a:ext>
                  </a:extLst>
                </a:gridCol>
                <a:gridCol w="1974168">
                  <a:extLst>
                    <a:ext uri="{9D8B030D-6E8A-4147-A177-3AD203B41FA5}">
                      <a16:colId xmlns:a16="http://schemas.microsoft.com/office/drawing/2014/main" val="669477732"/>
                    </a:ext>
                  </a:extLst>
                </a:gridCol>
                <a:gridCol w="1019457">
                  <a:extLst>
                    <a:ext uri="{9D8B030D-6E8A-4147-A177-3AD203B41FA5}">
                      <a16:colId xmlns:a16="http://schemas.microsoft.com/office/drawing/2014/main" val="2027758552"/>
                    </a:ext>
                  </a:extLst>
                </a:gridCol>
                <a:gridCol w="1136813">
                  <a:extLst>
                    <a:ext uri="{9D8B030D-6E8A-4147-A177-3AD203B41FA5}">
                      <a16:colId xmlns:a16="http://schemas.microsoft.com/office/drawing/2014/main" val="821519313"/>
                    </a:ext>
                  </a:extLst>
                </a:gridCol>
                <a:gridCol w="1776466">
                  <a:extLst>
                    <a:ext uri="{9D8B030D-6E8A-4147-A177-3AD203B41FA5}">
                      <a16:colId xmlns:a16="http://schemas.microsoft.com/office/drawing/2014/main" val="3386521561"/>
                    </a:ext>
                  </a:extLst>
                </a:gridCol>
                <a:gridCol w="1762624">
                  <a:extLst>
                    <a:ext uri="{9D8B030D-6E8A-4147-A177-3AD203B41FA5}">
                      <a16:colId xmlns:a16="http://schemas.microsoft.com/office/drawing/2014/main" val="395156221"/>
                    </a:ext>
                  </a:extLst>
                </a:gridCol>
              </a:tblGrid>
              <a:tr h="393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Памятник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345774"/>
                  </a:ext>
                </a:extLst>
              </a:tr>
              <a:tr h="1177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Имя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(сокр. форма)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Ватиканский палимпсест (X)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Ассем</a:t>
                      </a:r>
                      <a:r>
                        <a:rPr lang="ru-RU" sz="1400" b="1" dirty="0">
                          <a:effectLst/>
                        </a:rPr>
                        <a:t>. Е. (X-XI)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создано в Македонии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Енинск</a:t>
                      </a:r>
                      <a:r>
                        <a:rPr lang="ru-RU" sz="1400" b="1" dirty="0">
                          <a:effectLst/>
                        </a:rPr>
                        <a:t>. Апостол (X)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Енина</a:t>
                      </a:r>
                      <a:r>
                        <a:rPr lang="ru-RU" sz="1400" b="1" dirty="0">
                          <a:effectLst/>
                        </a:rPr>
                        <a:t>, Болгария; список с глаголицы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Синайский </a:t>
                      </a:r>
                      <a:r>
                        <a:rPr lang="ru-RU" sz="1400" b="1" dirty="0" err="1">
                          <a:effectLst/>
                        </a:rPr>
                        <a:t>Евхол</a:t>
                      </a:r>
                      <a:r>
                        <a:rPr lang="ru-RU" sz="1400" b="1" dirty="0">
                          <a:effectLst/>
                        </a:rPr>
                        <a:t>. (XI)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перевод с греческого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Супрасльская</a:t>
                      </a:r>
                      <a:r>
                        <a:rPr lang="ru-RU" sz="1400" b="1" dirty="0">
                          <a:effectLst/>
                        </a:rPr>
                        <a:t> рукопись (XI)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вост. или северо-вост. Болгария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Саввина книга (XI)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др. часть - сев.-вост. Болгария, остальное - др.-рус. (Киев?)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список с глаголицы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Остромирово Евангелие (XI)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Создано в Новгороде или Киеве?; </a:t>
                      </a:r>
                      <a:r>
                        <a:rPr lang="ru-RU" sz="1400" b="1" dirty="0" err="1">
                          <a:effectLst/>
                        </a:rPr>
                        <a:t>предп</a:t>
                      </a:r>
                      <a:r>
                        <a:rPr lang="ru-RU" sz="1400" b="1" dirty="0">
                          <a:effectLst/>
                        </a:rPr>
                        <a:t>. </a:t>
                      </a:r>
                      <a:r>
                        <a:rPr lang="ru-RU" sz="1400" b="1" dirty="0" err="1">
                          <a:effectLst/>
                        </a:rPr>
                        <a:t>южнослав</a:t>
                      </a:r>
                      <a:r>
                        <a:rPr lang="ru-RU" sz="1400" b="1" dirty="0">
                          <a:effectLst/>
                        </a:rPr>
                        <a:t>. оригинал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extLst>
                  <a:ext uri="{0D108BD9-81ED-4DB2-BD59-A6C34878D82A}">
                    <a16:rowId xmlns:a16="http://schemas.microsoft.com/office/drawing/2014/main" val="1268024710"/>
                  </a:ext>
                </a:extLst>
              </a:tr>
              <a:tr h="8549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Василь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Василѣ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(Василий Великий)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васил҄ѣ</a:t>
                      </a:r>
                      <a:endParaRPr lang="ru-RU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ru-RU" sz="1400" dirty="0">
                          <a:effectLst/>
                        </a:rPr>
                        <a:t>Василий Великий)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васил</a:t>
                      </a:r>
                      <a:r>
                        <a:rPr lang="ru-RU" sz="1400" dirty="0" err="1">
                          <a:effectLst/>
                        </a:rPr>
                        <a:t>҄ѣ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ru-RU" sz="1400" dirty="0">
                          <a:effectLst/>
                        </a:rPr>
                        <a:t>Василий </a:t>
                      </a:r>
                      <a:r>
                        <a:rPr lang="ru-RU" sz="1400" dirty="0" err="1">
                          <a:effectLst/>
                        </a:rPr>
                        <a:t>Амасийский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Василю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ru-RU" sz="1400" dirty="0">
                          <a:effectLst/>
                        </a:rPr>
                        <a:t>Василий </a:t>
                      </a:r>
                      <a:r>
                        <a:rPr lang="ru-RU" sz="1400" dirty="0" err="1">
                          <a:effectLst/>
                        </a:rPr>
                        <a:t>Амасийский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extLst>
                  <a:ext uri="{0D108BD9-81ED-4DB2-BD59-A6C34878D82A}">
                    <a16:rowId xmlns:a16="http://schemas.microsoft.com/office/drawing/2014/main" val="298984057"/>
                  </a:ext>
                </a:extLst>
              </a:tr>
              <a:tr h="1619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</a:rPr>
                        <a:t>Григор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глігора</a:t>
                      </a:r>
                      <a:endParaRPr lang="ru-RU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(Григорий Богослов)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глігора</a:t>
                      </a:r>
                      <a:endParaRPr lang="ru-RU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(Григорий </a:t>
                      </a:r>
                      <a:r>
                        <a:rPr lang="ru-RU" sz="1400" dirty="0" err="1">
                          <a:effectLst/>
                        </a:rPr>
                        <a:t>Декаполит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Глигорѣ</a:t>
                      </a:r>
                      <a:endParaRPr lang="ru-RU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(Григорий Просветитель)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</a:rPr>
                        <a:t>Г</a:t>
                      </a:r>
                      <a:r>
                        <a:rPr lang="ru-RU" sz="1400" b="1" dirty="0" err="1">
                          <a:effectLst/>
                        </a:rPr>
                        <a:t>ригора</a:t>
                      </a:r>
                      <a:r>
                        <a:rPr lang="ru-RU" sz="1400" dirty="0">
                          <a:effectLst/>
                        </a:rPr>
                        <a:t> (Григорий Чудотворец, Григорий Нисский, Григорий Просветитель)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Глігора</a:t>
                      </a:r>
                      <a:r>
                        <a:rPr lang="ru-RU" sz="1400" dirty="0">
                          <a:effectLst/>
                        </a:rPr>
                        <a:t> (Григорий </a:t>
                      </a:r>
                      <a:r>
                        <a:rPr lang="ru-RU" sz="1400" dirty="0" err="1">
                          <a:effectLst/>
                        </a:rPr>
                        <a:t>Декаполит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Григора</a:t>
                      </a:r>
                      <a:r>
                        <a:rPr lang="ru-RU" sz="1400" dirty="0">
                          <a:effectLst/>
                        </a:rPr>
                        <a:t> (Григорий </a:t>
                      </a:r>
                      <a:r>
                        <a:rPr lang="ru-RU" sz="1400" dirty="0" err="1">
                          <a:effectLst/>
                        </a:rPr>
                        <a:t>Акритский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Григора</a:t>
                      </a:r>
                      <a:r>
                        <a:rPr lang="ru-RU" sz="1400" dirty="0">
                          <a:effectLst/>
                        </a:rPr>
                        <a:t> (Григорий Нисский)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extLst>
                  <a:ext uri="{0D108BD9-81ED-4DB2-BD59-A6C34878D82A}">
                    <a16:rowId xmlns:a16="http://schemas.microsoft.com/office/drawing/2014/main" val="2524452068"/>
                  </a:ext>
                </a:extLst>
              </a:tr>
              <a:tr h="1434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Дмитр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Димитра</a:t>
                      </a:r>
                      <a:r>
                        <a:rPr lang="ru-RU" sz="1400" dirty="0">
                          <a:effectLst/>
                        </a:rPr>
                        <a:t> (св. Дмитрий </a:t>
                      </a:r>
                      <a:r>
                        <a:rPr lang="ru-RU" sz="1400" dirty="0" err="1">
                          <a:effectLst/>
                        </a:rPr>
                        <a:t>Солунский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Дьмитра</a:t>
                      </a:r>
                      <a:r>
                        <a:rPr lang="ru-RU" sz="1400" dirty="0">
                          <a:effectLst/>
                        </a:rPr>
                        <a:t> (св. Дмитрий </a:t>
                      </a:r>
                      <a:r>
                        <a:rPr lang="ru-RU" sz="1400" dirty="0" err="1">
                          <a:effectLst/>
                        </a:rPr>
                        <a:t>Солунский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Димитроу</a:t>
                      </a:r>
                      <a:r>
                        <a:rPr lang="ru-RU" sz="1400" dirty="0">
                          <a:effectLst/>
                        </a:rPr>
                        <a:t> (св. Дмитрий </a:t>
                      </a:r>
                      <a:r>
                        <a:rPr lang="ru-RU" sz="1400" dirty="0" err="1">
                          <a:effectLst/>
                        </a:rPr>
                        <a:t>Солунский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Дьмитра</a:t>
                      </a:r>
                      <a:r>
                        <a:rPr lang="ru-RU" sz="1400" dirty="0">
                          <a:effectLst/>
                        </a:rPr>
                        <a:t> (мученик Димитрий при </a:t>
                      </a:r>
                      <a:r>
                        <a:rPr lang="ru-RU" sz="1400" dirty="0" err="1">
                          <a:effectLst/>
                        </a:rPr>
                        <a:t>имп</a:t>
                      </a:r>
                      <a:r>
                        <a:rPr lang="ru-RU" sz="1400" dirty="0">
                          <a:effectLst/>
                        </a:rPr>
                        <a:t>. Диоклетиане, вместе с </a:t>
                      </a:r>
                      <a:r>
                        <a:rPr lang="ru-RU" sz="1400" dirty="0" err="1">
                          <a:effectLst/>
                        </a:rPr>
                        <a:t>Данактом</a:t>
                      </a:r>
                      <a:r>
                        <a:rPr lang="ru-RU" sz="1400" dirty="0">
                          <a:effectLst/>
                        </a:rPr>
                        <a:t> 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extLst>
                  <a:ext uri="{0D108BD9-81ED-4DB2-BD59-A6C34878D82A}">
                    <a16:rowId xmlns:a16="http://schemas.microsoft.com/office/drawing/2014/main" val="2359182248"/>
                  </a:ext>
                </a:extLst>
              </a:tr>
              <a:tr h="801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Евген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CyrillicaBulgarian10U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евћена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yrillicaBulgarian10U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(мученик </a:t>
                      </a:r>
                      <a:r>
                        <a:rPr lang="ru-RU" sz="1400" b="0" i="1" dirty="0">
                          <a:solidFill>
                            <a:srgbClr val="000000"/>
                          </a:solidFill>
                          <a:effectLst/>
                          <a:latin typeface="CyrillicaBulgarian10U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Евгений </a:t>
                      </a:r>
                      <a:r>
                        <a:rPr lang="ru-RU" sz="1400" b="0" i="1" dirty="0" err="1">
                          <a:solidFill>
                            <a:srgbClr val="000000"/>
                          </a:solidFill>
                          <a:effectLst/>
                          <a:latin typeface="CyrillicaBulgarian10U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Севастийский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yrillicaBulgarian10U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CyrillicaBulgarian10U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евгена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yrillicaBulgarian10U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(мученик </a:t>
                      </a:r>
                      <a:r>
                        <a:rPr lang="ru-RU" sz="1400" b="0" i="1" dirty="0">
                          <a:solidFill>
                            <a:srgbClr val="000000"/>
                          </a:solidFill>
                          <a:effectLst/>
                          <a:latin typeface="CyrillicaBulgarian10U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Евгений </a:t>
                      </a:r>
                      <a:r>
                        <a:rPr lang="ru-RU" sz="1400" b="0" i="1" dirty="0" err="1">
                          <a:solidFill>
                            <a:srgbClr val="000000"/>
                          </a:solidFill>
                          <a:effectLst/>
                          <a:latin typeface="CyrillicaBulgarian10U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Севастийский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yrillicaBulgarian10U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2635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497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728D00-D4CD-4C50-932F-267322FA3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7616"/>
            <a:ext cx="11029615" cy="4433664"/>
          </a:xfrm>
        </p:spPr>
        <p:txBody>
          <a:bodyPr>
            <a:normAutofit/>
          </a:bodyPr>
          <a:lstStyle/>
          <a:p>
            <a:r>
              <a:rPr lang="ru-RU" sz="3200" dirty="0"/>
              <a:t>Почему в этих контекстах святые названы неканоническими именами?</a:t>
            </a:r>
            <a:endParaRPr lang="en-US" sz="3200" dirty="0"/>
          </a:p>
          <a:p>
            <a:r>
              <a:rPr lang="ru-RU" sz="3200" dirty="0"/>
              <a:t>Точно не может быть связано с более низким социальным статусом</a:t>
            </a:r>
          </a:p>
          <a:p>
            <a:r>
              <a:rPr lang="ru-RU" sz="3200" dirty="0"/>
              <a:t>Предположительно, дело в способе транслитерации греческих имен (поскольку все встретившиеся усеченные имена святых восходят к переводным именам греческого происхождения)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ED98B04-9976-4C22-A7B7-8ADCD96FF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dirty="0"/>
              <a:t>Возможные объяснения</a:t>
            </a:r>
          </a:p>
        </p:txBody>
      </p:sp>
    </p:spTree>
    <p:extLst>
      <p:ext uri="{BB962C8B-B14F-4D97-AF65-F5344CB8AC3E}">
        <p14:creationId xmlns:p14="http://schemas.microsoft.com/office/powerpoint/2010/main" val="2366421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FABAF-A274-9518-F715-9DC3B9BE7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Способы передачи греческих имен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5DF8F9-F707-A16E-A442-9963E3986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09750"/>
            <a:ext cx="11029615" cy="504825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ru-RU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Унбегаун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1935,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Hübner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1966, 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Noto Sans Symbols"/>
              </a:rPr>
              <a:t>Архипов 1989:</a:t>
            </a:r>
            <a:endParaRPr lang="ru-RU" sz="20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-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ιος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  <a:sym typeface="Wingdings" panose="05000000000000000000" pitchFamily="2" charset="2"/>
              </a:rPr>
              <a:t></a:t>
            </a:r>
            <a:r>
              <a:rPr lang="ru-RU" sz="2000" i="1" dirty="0">
                <a:solidFill>
                  <a:srgbClr val="000000"/>
                </a:solidFill>
                <a:ea typeface="Times New Roman" panose="02020603050405020304" pitchFamily="18" charset="0"/>
                <a:cs typeface="Noto Sans Symbols"/>
                <a:sym typeface="Wingdings" panose="05000000000000000000" pitchFamily="2" charset="2"/>
              </a:rPr>
              <a:t>-</a:t>
            </a:r>
            <a:r>
              <a:rPr lang="ru-RU" sz="2000" i="1" dirty="0" err="1">
                <a:solidFill>
                  <a:srgbClr val="000000"/>
                </a:solidFill>
                <a:ea typeface="Times New Roman" panose="02020603050405020304" pitchFamily="18" charset="0"/>
                <a:cs typeface="Noto Sans Symbols"/>
                <a:sym typeface="Wingdings" panose="05000000000000000000" pitchFamily="2" charset="2"/>
              </a:rPr>
              <a:t>ии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Ιγνάτιος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Игнатии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Γεώργιος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Wingdings" panose="05000000000000000000" pitchFamily="2" charset="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Георгии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Γρηγόριος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i="1" dirty="0">
                <a:solidFill>
                  <a:srgbClr val="000000"/>
                </a:solidFill>
                <a:effectLst/>
                <a:ea typeface="Wingdings" panose="05000000000000000000" pitchFamily="2" charset="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i="1" dirty="0">
                <a:solidFill>
                  <a:srgbClr val="000000"/>
                </a:solidFill>
                <a:effectLst/>
                <a:ea typeface="Wingdings" panose="05000000000000000000" pitchFamily="2" charset="2"/>
                <a:cs typeface="Noto Sans Symbols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Григории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Δημήτριος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i="1" dirty="0">
                <a:solidFill>
                  <a:srgbClr val="000000"/>
                </a:solidFill>
                <a:effectLst/>
                <a:ea typeface="Wingdings" panose="05000000000000000000" pitchFamily="2" charset="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i="1" dirty="0">
                <a:solidFill>
                  <a:srgbClr val="000000"/>
                </a:solidFill>
                <a:effectLst/>
                <a:ea typeface="Wingdings" panose="05000000000000000000" pitchFamily="2" charset="2"/>
                <a:cs typeface="Noto Sans Symbols"/>
              </a:rPr>
              <a:t> 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Димитрии</a:t>
            </a:r>
            <a:endParaRPr lang="ru-RU" sz="20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-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ειος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-</a:t>
            </a:r>
            <a:r>
              <a:rPr lang="ru-RU" sz="20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ии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: Βα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σίλειος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i="1" dirty="0">
                <a:solidFill>
                  <a:srgbClr val="000000"/>
                </a:solidFill>
                <a:effectLst/>
                <a:ea typeface="Wingdings" panose="05000000000000000000" pitchFamily="2" charset="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Василии</a:t>
            </a:r>
            <a:endParaRPr lang="ru-RU" sz="20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-α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ος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  <a:sym typeface="Wingdings" panose="05000000000000000000" pitchFamily="2" charset="2"/>
              </a:rPr>
              <a:t> 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-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аи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Ἑρμόλ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αος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Ермолаи</a:t>
            </a:r>
            <a:endParaRPr lang="ru-RU" sz="20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-ας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  <a:sym typeface="Wingdings" panose="05000000000000000000" pitchFamily="2" charset="2"/>
              </a:rPr>
              <a:t> 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-a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Λουκᾶς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i="1" dirty="0">
                <a:solidFill>
                  <a:srgbClr val="000000"/>
                </a:solidFill>
                <a:effectLst/>
                <a:ea typeface="Wingdings" panose="05000000000000000000" pitchFamily="2" charset="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Лука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Συλάς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Wingdings" panose="05000000000000000000" pitchFamily="2" charset="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Сила</a:t>
            </a:r>
            <a:r>
              <a:rPr lang="ru-RU" sz="2000" i="1" dirty="0">
                <a:solidFill>
                  <a:srgbClr val="000000"/>
                </a:solidFill>
                <a:ea typeface="Times New Roman" panose="02020603050405020304" pitchFamily="18" charset="0"/>
                <a:cs typeface="Noto Sans Symbols"/>
              </a:rPr>
              <a:t> (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Noto Sans Symbols"/>
              </a:rPr>
              <a:t>но в некоторых случаях просто опускалось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: Πα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ρμενάς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i="1" dirty="0">
                <a:solidFill>
                  <a:srgbClr val="000000"/>
                </a:solidFill>
                <a:effectLst/>
                <a:ea typeface="Wingdings" panose="05000000000000000000" pitchFamily="2" charset="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Пармен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)</a:t>
            </a:r>
            <a:endParaRPr lang="ru-RU" sz="20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-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ης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  <a:sym typeface="Wingdings" panose="05000000000000000000" pitchFamily="2" charset="2"/>
              </a:rPr>
              <a:t> Ø (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  <a:sym typeface="Wingdings" panose="05000000000000000000" pitchFamily="2" charset="2"/>
              </a:rPr>
              <a:t>после согласных)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: </a:t>
            </a:r>
            <a:r>
              <a:rPr lang="en-US" sz="2000" dirty="0" err="1">
                <a:solidFill>
                  <a:srgbClr val="202122"/>
                </a:solidFill>
                <a:effectLst/>
                <a:ea typeface="Times New Roman" panose="02020603050405020304" pitchFamily="18" charset="0"/>
                <a:cs typeface="Noto Sans Symbols"/>
              </a:rPr>
              <a:t>Θεοφ</a:t>
            </a:r>
            <a:r>
              <a:rPr lang="en-US" sz="2000" dirty="0">
                <a:solidFill>
                  <a:srgbClr val="202122"/>
                </a:solidFill>
                <a:effectLst/>
                <a:ea typeface="Times New Roman" panose="02020603050405020304" pitchFamily="18" charset="0"/>
                <a:cs typeface="Noto Sans Symbols"/>
              </a:rPr>
              <a:t>ανής </a:t>
            </a:r>
            <a:r>
              <a:rPr lang="en-US" sz="2000" i="1" dirty="0">
                <a:solidFill>
                  <a:srgbClr val="000000"/>
                </a:solidFill>
                <a:effectLst/>
                <a:ea typeface="Wingdings" panose="05000000000000000000" pitchFamily="2" charset="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Феофан</a:t>
            </a:r>
            <a:endParaRPr lang="ru-RU" sz="20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-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ος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  <a:sym typeface="Wingdings" panose="05000000000000000000" pitchFamily="2" charset="2"/>
              </a:rPr>
              <a:t> Ø (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  <a:sym typeface="Wingdings" panose="05000000000000000000" pitchFamily="2" charset="2"/>
              </a:rPr>
              <a:t>после согласных)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Θεόδωρος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Wingdings" panose="05000000000000000000" pitchFamily="2" charset="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Фе(о)дор</a:t>
            </a:r>
            <a:r>
              <a:rPr lang="en-US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Πέτρος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Wingdings" panose="05000000000000000000" pitchFamily="2" charset="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Петр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Noto Sans Symbols"/>
              </a:rPr>
              <a:t> 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447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F54C8-AF3B-AD74-C2E6-A3E1584EC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Назад к именам святых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160F92-2EF9-0E0A-26AE-3876FCC75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167" y="2477541"/>
            <a:ext cx="11029615" cy="367830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i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Никола</a:t>
            </a: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: восходит к греч. </a:t>
            </a:r>
            <a:r>
              <a:rPr lang="en-US" sz="1600" i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Νῑκόλ</a:t>
            </a:r>
            <a:r>
              <a:rPr lang="en-US" sz="1600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ας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которая представляет собой результат стяжения 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-α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ος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Wingdings" panose="05000000000000000000" pitchFamily="2" charset="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-ας, 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имевшего место в греческом языке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(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Успенский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1969: 13)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т.е. можно предполагать цепочку вида </a:t>
            </a:r>
            <a:r>
              <a:rPr lang="en-US" sz="1600" i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Νῑκόλ</a:t>
            </a:r>
            <a:r>
              <a:rPr lang="en-US" sz="1600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αoς 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Wingdings" panose="05000000000000000000" pitchFamily="2" charset="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Νῑκόλας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ru-RU" sz="1600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Никола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Однако формы </a:t>
            </a:r>
            <a:r>
              <a:rPr lang="ru-RU" sz="1600" i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Григор, Василь </a:t>
            </a: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и </a:t>
            </a:r>
            <a:r>
              <a:rPr lang="ru-RU" sz="1600" i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Д(и)митр </a:t>
            </a: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формально не могут быть аналогично произведены от </a:t>
            </a:r>
            <a:r>
              <a:rPr lang="en-US" sz="1600" i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Γρηγόριος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en-US" sz="1600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Βα</a:t>
            </a:r>
            <a:r>
              <a:rPr lang="en-US" sz="1600" i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σίλειος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and </a:t>
            </a:r>
            <a:r>
              <a:rPr lang="en-US" sz="1600" i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Δημήτριος</a:t>
            </a:r>
            <a:endParaRPr lang="ru-RU" sz="1600" i="1" dirty="0">
              <a:solidFill>
                <a:srgbClr val="000000"/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Тем не менее известно, что некоторые древнегреческие имена на 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-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ιος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в период раннего эллинизма подверглись стяжению в 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-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ις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: </a:t>
            </a:r>
            <a:r>
              <a:rPr lang="en-US" sz="16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Ἀπ</a:t>
            </a:r>
            <a:r>
              <a:rPr lang="en-US" sz="16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ολλώνις</a:t>
            </a:r>
            <a:r>
              <a:rPr lang="en-US" sz="16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en-US" sz="1600" i="1" dirty="0" err="1">
                <a:solidFill>
                  <a:srgbClr val="20212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Αντώνις</a:t>
            </a:r>
            <a:r>
              <a:rPr lang="en-US" sz="16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en-US" sz="16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Δημήτρις</a:t>
            </a:r>
            <a:r>
              <a:rPr lang="en-US" sz="16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Μα</a:t>
            </a:r>
            <a:r>
              <a:rPr lang="en-US" sz="16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κάρις</a:t>
            </a:r>
            <a:r>
              <a:rPr lang="en-US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 др. </a:t>
            </a:r>
            <a:r>
              <a:rPr lang="en-US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(</a:t>
            </a:r>
            <a:r>
              <a:rPr lang="en-US" sz="16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Georgakas</a:t>
            </a:r>
            <a:r>
              <a:rPr lang="en-US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1948: 243 ff.; Browning, 1983: 38; </a:t>
            </a:r>
            <a:r>
              <a:rPr lang="en-US" sz="16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Brixhe</a:t>
            </a:r>
            <a:r>
              <a:rPr lang="en-US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1990: 226; </a:t>
            </a:r>
            <a:r>
              <a:rPr lang="ru-RU" sz="16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Тохтасьев</a:t>
            </a:r>
            <a:r>
              <a:rPr lang="en-US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2007: 86 ff.)</a:t>
            </a:r>
            <a:r>
              <a:rPr lang="ru-RU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. </a:t>
            </a:r>
            <a:r>
              <a:rPr lang="ru-RU" sz="1600" dirty="0">
                <a:latin typeface="Corbel" panose="020B0503020204020204" pitchFamily="34" charset="0"/>
                <a:ea typeface="Times New Roman" panose="02020603050405020304" pitchFamily="18" charset="0"/>
              </a:rPr>
              <a:t>Вследствие этого они постепенно смешались с формами на</a:t>
            </a:r>
            <a:r>
              <a:rPr lang="en-US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-</a:t>
            </a:r>
            <a:r>
              <a:rPr lang="en-US" sz="16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ης</a:t>
            </a:r>
            <a:r>
              <a:rPr lang="en-US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ru-RU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что привело к смешению ранее двух различных классов имен (на 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-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ιος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 на –</a:t>
            </a:r>
            <a:r>
              <a:rPr lang="en-US" sz="16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ης</a:t>
            </a:r>
            <a:r>
              <a:rPr lang="ru-RU" sz="16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ru-RU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соответственно)</a:t>
            </a:r>
            <a:r>
              <a:rPr lang="en-US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Гипотеза: </a:t>
            </a:r>
            <a:r>
              <a:rPr lang="ru-RU" sz="1600" i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Григор, Василь, Д(и)митр </a:t>
            </a: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могут быть переводами с греческих форм на </a:t>
            </a:r>
            <a:r>
              <a:rPr lang="ru-RU" sz="1600" i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-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ις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которые сосуществовали с вариантами на 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-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ιος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0000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IOSPE (</a:t>
            </a: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корпус древних надписей Северного Причерноморья): засвидетельствованы как формы на 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-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ιος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так и формы на 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-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ις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forms (</a:t>
            </a:r>
            <a:r>
              <a:rPr lang="en-US" sz="1600" i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Γρηγόριος</a:t>
            </a:r>
            <a:r>
              <a:rPr lang="en-US" sz="1600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/ </a:t>
            </a:r>
            <a:r>
              <a:rPr lang="en-US" sz="1600" i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Γρηγόρις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en-US" sz="1600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Βα</a:t>
            </a:r>
            <a:r>
              <a:rPr lang="en-US" sz="1600" i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σίλειος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/ </a:t>
            </a:r>
            <a:r>
              <a:rPr lang="en-US" sz="1600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Βα</a:t>
            </a:r>
            <a:r>
              <a:rPr lang="en-US" sz="1600" i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σίλης</a:t>
            </a:r>
            <a:r>
              <a:rPr lang="en-US" sz="1600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0000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Будучи переводами по происхождению, формы </a:t>
            </a:r>
            <a:r>
              <a:rPr lang="ru-RU" sz="1600" i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Григор, Василь, Д(и)митр </a:t>
            </a: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фонетически совпали с сокращенными формами славянского происхождения, которые впоследствии стали маркером (более низкого) социального статуса.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Полное отсутствие регулярных форм славянского происхождения (</a:t>
            </a:r>
            <a:r>
              <a:rPr lang="ru-RU" sz="1600" i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Микула , </a:t>
            </a:r>
            <a:r>
              <a:rPr lang="ru-RU" sz="1600" i="1" dirty="0" err="1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Тудор</a:t>
            </a:r>
            <a:r>
              <a:rPr lang="ru-RU" sz="1600" i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и др.) в церковных памятниках подкрепляет эту версию</a:t>
            </a:r>
          </a:p>
        </p:txBody>
      </p:sp>
    </p:spTree>
    <p:extLst>
      <p:ext uri="{BB962C8B-B14F-4D97-AF65-F5344CB8AC3E}">
        <p14:creationId xmlns:p14="http://schemas.microsoft.com/office/powerpoint/2010/main" val="2643059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DAB0E-CB5A-2B7B-A64C-110FD371A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68831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ru-RU" dirty="0"/>
              <a:t>Еще аргументы в пользу греческого происхождения «сокращенных» форм у святых и духовных лиц высокого социального статуса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53B141-D86D-B7FC-FC38-A655B9AC4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Corbel" panose="020B0503020204020204" pitchFamily="34" charset="0"/>
              </a:rPr>
              <a:t>Климент </a:t>
            </a:r>
            <a:r>
              <a:rPr lang="ru-RU" sz="2000" dirty="0" err="1">
                <a:latin typeface="Corbel" panose="020B0503020204020204" pitchFamily="34" charset="0"/>
              </a:rPr>
              <a:t>Смолятич</a:t>
            </a:r>
            <a:r>
              <a:rPr lang="ru-RU" sz="2000" dirty="0">
                <a:latin typeface="Corbel" panose="020B0503020204020204" pitchFamily="34" charset="0"/>
              </a:rPr>
              <a:t>, митрополит Киевский, </a:t>
            </a:r>
            <a:r>
              <a:rPr lang="en-US" sz="2000" dirty="0">
                <a:latin typeface="Corbel" panose="020B0503020204020204" pitchFamily="34" charset="0"/>
              </a:rPr>
              <a:t>XII </a:t>
            </a:r>
            <a:r>
              <a:rPr lang="ru-RU" sz="2000" dirty="0">
                <a:latin typeface="Corbel" panose="020B0503020204020204" pitchFamily="34" charset="0"/>
              </a:rPr>
              <a:t>в.</a:t>
            </a:r>
          </a:p>
          <a:p>
            <a:r>
              <a:rPr lang="ru-RU" sz="2000" dirty="0">
                <a:latin typeface="Corbel" panose="020B0503020204020204" pitchFamily="34" charset="0"/>
              </a:rPr>
              <a:t>Климент – реконструируемая форма, т.к. во всех ранних летописях (Лавр., </a:t>
            </a:r>
            <a:r>
              <a:rPr lang="ru-RU" sz="2000" dirty="0" err="1">
                <a:latin typeface="Corbel" panose="020B0503020204020204" pitchFamily="34" charset="0"/>
              </a:rPr>
              <a:t>Ипат</a:t>
            </a:r>
            <a:r>
              <a:rPr lang="ru-RU" sz="2000" dirty="0">
                <a:latin typeface="Corbel" panose="020B0503020204020204" pitchFamily="34" charset="0"/>
              </a:rPr>
              <a:t>., НПЛ) – исключительно </a:t>
            </a:r>
            <a:r>
              <a:rPr lang="ru-RU" sz="2000" i="1" dirty="0">
                <a:latin typeface="Corbel" panose="020B0503020204020204" pitchFamily="34" charset="0"/>
              </a:rPr>
              <a:t>Клим</a:t>
            </a:r>
            <a:endParaRPr lang="ru-RU" sz="2000" dirty="0">
              <a:latin typeface="Corbel" panose="020B050302020402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Успенский 2017: </a:t>
            </a:r>
            <a:r>
              <a:rPr lang="ru-RU" sz="2000" dirty="0">
                <a:solidFill>
                  <a:srgbClr val="000000"/>
                </a:solidFill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гипокористика</a:t>
            </a:r>
            <a:r>
              <a:rPr lang="ru-RU" sz="2000" dirty="0">
                <a:solidFill>
                  <a:srgbClr val="000000"/>
                </a:solidFill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, не сокращение от </a:t>
            </a:r>
            <a:r>
              <a:rPr lang="ru-RU" sz="2000" i="1" dirty="0">
                <a:solidFill>
                  <a:srgbClr val="000000"/>
                </a:solidFill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Климент, </a:t>
            </a:r>
            <a:r>
              <a:rPr lang="ru-RU" sz="2000" dirty="0">
                <a:solidFill>
                  <a:srgbClr val="000000"/>
                </a:solidFill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прямая греческая форма имени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Κλήμης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Κλήμεντος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), грецизм. 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Отвечает греческой форме именительного падежа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Κλήμης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, тогда как форма </a:t>
            </a:r>
            <a:r>
              <a:rPr lang="ru-RU" sz="2000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Климент 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образована от основы косвенных падежей: [Успенский 1969: 143].</a:t>
            </a:r>
          </a:p>
          <a:p>
            <a:r>
              <a:rPr lang="ru-RU" sz="2000" dirty="0">
                <a:solidFill>
                  <a:srgbClr val="000000"/>
                </a:solidFill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Если греки его называли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Κλήμης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, то русские, воспроизводя это наименование, должны были называть его </a:t>
            </a:r>
            <a:r>
              <a:rPr lang="ru-RU" sz="2000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Климом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Octava-Regular"/>
                <a:cs typeface="Times New Roman" panose="02020603050405020304" pitchFamily="18" charset="0"/>
              </a:rPr>
              <a:t>»</a:t>
            </a:r>
            <a:endParaRPr lang="ru-RU" sz="20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00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C50DC-4F1C-B253-A2EC-864D7461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доклада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267435-C2AD-02B5-99BC-B2E9D74F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17" y="1073217"/>
            <a:ext cx="11029615" cy="3678303"/>
          </a:xfrm>
        </p:spPr>
        <p:txBody>
          <a:bodyPr/>
          <a:lstStyle/>
          <a:p>
            <a:r>
              <a:rPr lang="ru-RU" dirty="0"/>
              <a:t>Корпус древнерусских имен домонгольского периода</a:t>
            </a:r>
          </a:p>
          <a:p>
            <a:r>
              <a:rPr lang="ru-RU" dirty="0"/>
              <a:t>Полные и усеченные формы имен у светских лиц: маркеры разного социального статуса</a:t>
            </a:r>
          </a:p>
          <a:p>
            <a:r>
              <a:rPr lang="ru-RU" dirty="0"/>
              <a:t>Нестандартные (усеченные) имена святых и их место в системе</a:t>
            </a:r>
          </a:p>
          <a:p>
            <a:r>
              <a:rPr lang="ru-RU" dirty="0"/>
              <a:t>Сокращенные/гипокористические имена церковных деятелей</a:t>
            </a:r>
          </a:p>
        </p:txBody>
      </p:sp>
    </p:spTree>
    <p:extLst>
      <p:ext uri="{BB962C8B-B14F-4D97-AF65-F5344CB8AC3E}">
        <p14:creationId xmlns:p14="http://schemas.microsoft.com/office/powerpoint/2010/main" val="3358351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92BE46-1ADD-11DE-A2DE-1077E1230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Имена церковных деятелей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2BD57D-9F4E-7154-E854-C0CDFAA20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39379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Изначальный тезис: духовные лица с  высоким социальным статусом фигурируют преимущественно под полной формой имени.</a:t>
            </a:r>
          </a:p>
          <a:p>
            <a:r>
              <a:rPr lang="ru-RU" sz="2400" dirty="0"/>
              <a:t>Но, например, игумены могут иногда упоминаться и под усеченной формой</a:t>
            </a:r>
          </a:p>
          <a:p>
            <a:r>
              <a:rPr lang="ru-RU" sz="1900" dirty="0" err="1"/>
              <a:t>Прп</a:t>
            </a:r>
            <a:r>
              <a:rPr lang="ru-RU" sz="1900" dirty="0"/>
              <a:t>. Феодосий Печерский: в Лавр. и НПЛ преимущественно фигурирует под полным именем Феодосий, однако несколько раз «проскакивает» сокращенная форма Фе(о)</a:t>
            </a:r>
            <a:r>
              <a:rPr lang="ru-RU" sz="1900" dirty="0" err="1"/>
              <a:t>дос</a:t>
            </a:r>
            <a:endParaRPr lang="ru-RU" sz="1900" dirty="0"/>
          </a:p>
          <a:p>
            <a:pPr lvl="1"/>
            <a:r>
              <a:rPr lang="ru-RU" b="0" i="1" u="none" strike="noStrike" baseline="0" dirty="0" err="1">
                <a:solidFill>
                  <a:srgbClr val="000000"/>
                </a:solidFill>
              </a:rPr>
              <a:t>брат̑ӕ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же ради </a:t>
            </a:r>
            <a:r>
              <a:rPr lang="ru-RU" b="0" i="1" u="none" strike="noStrike" baseline="0" dirty="0" err="1">
                <a:solidFill>
                  <a:srgbClr val="000000"/>
                </a:solidFill>
              </a:rPr>
              <a:t>бъıвше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ru-RU" b="0" i="1" u="none" strike="noStrike" baseline="0" dirty="0" err="1">
                <a:solidFill>
                  <a:srgbClr val="000000"/>
                </a:solidFill>
              </a:rPr>
              <a:t>поклонишасѧ</a:t>
            </a:r>
            <a:r>
              <a:rPr lang="ru-RU" b="0" i="1" u="none" strike="noStrike" baseline="0" dirty="0">
                <a:solidFill>
                  <a:srgbClr val="0000FF"/>
                </a:solidFill>
              </a:rPr>
              <a:t> </a:t>
            </a:r>
            <a:r>
              <a:rPr lang="ru-RU" b="0" i="1" u="none" strike="noStrike" baseline="0" dirty="0" err="1">
                <a:solidFill>
                  <a:srgbClr val="000000"/>
                </a:solidFill>
              </a:rPr>
              <a:t>старцю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. и </a:t>
            </a:r>
            <a:r>
              <a:rPr lang="ru-RU" b="0" i="1" u="none" strike="noStrike" baseline="0" dirty="0" err="1">
                <a:solidFill>
                  <a:srgbClr val="000000"/>
                </a:solidFill>
              </a:rPr>
              <a:t>поставиша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ru-RU" b="1" i="1" u="none" strike="noStrike" baseline="0" dirty="0" err="1">
                <a:solidFill>
                  <a:srgbClr val="000000"/>
                </a:solidFill>
              </a:rPr>
              <a:t>Ѳеѡдосьӕ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игуменом̑ . </a:t>
            </a:r>
            <a:r>
              <a:rPr lang="ru-RU" b="0" i="1" u="none" strike="noStrike" baseline="0" dirty="0" err="1">
                <a:solidFill>
                  <a:srgbClr val="000000"/>
                </a:solidFill>
              </a:rPr>
              <a:t>братьѣ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ru-RU" b="0" i="1" u="none" strike="noStrike" baseline="0" dirty="0" err="1">
                <a:solidFill>
                  <a:srgbClr val="000000"/>
                </a:solidFill>
              </a:rPr>
              <a:t>чїсломь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. к҃ . </a:t>
            </a:r>
            <a:r>
              <a:rPr lang="ru-RU" b="1" i="1" u="none" strike="noStrike" baseline="0" dirty="0" err="1">
                <a:solidFill>
                  <a:srgbClr val="000000"/>
                </a:solidFill>
              </a:rPr>
              <a:t>Ѳеѡдосу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же </a:t>
            </a:r>
            <a:r>
              <a:rPr lang="ru-RU" b="0" i="1" u="none" strike="noStrike" baseline="0" dirty="0" err="1">
                <a:solidFill>
                  <a:srgbClr val="000000"/>
                </a:solidFill>
              </a:rPr>
              <a:t>приємшю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ru-RU" b="0" i="1" u="none" strike="noStrike" baseline="0" dirty="0" err="1">
                <a:solidFill>
                  <a:srgbClr val="000000"/>
                </a:solidFill>
              </a:rPr>
              <a:t>манастъ</a:t>
            </a:r>
            <a:r>
              <a:rPr lang="en-US" b="0" i="1" u="none" strike="noStrike" baseline="0" dirty="0">
                <a:solidFill>
                  <a:srgbClr val="000000"/>
                </a:solidFill>
              </a:rPr>
              <a:t>ı</a:t>
            </a:r>
            <a:r>
              <a:rPr lang="ru-RU" b="0" i="1" u="none" strike="noStrike" baseline="0" dirty="0" err="1">
                <a:solidFill>
                  <a:srgbClr val="000000"/>
                </a:solidFill>
              </a:rPr>
              <a:t>рь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. </a:t>
            </a:r>
            <a:r>
              <a:rPr lang="ru-RU" b="0" i="1" u="none" strike="noStrike" baseline="0" dirty="0" err="1">
                <a:solidFill>
                  <a:srgbClr val="000000"/>
                </a:solidFill>
              </a:rPr>
              <a:t>поча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ru-RU" b="0" i="1" u="none" strike="noStrike" baseline="0" dirty="0" err="1">
                <a:solidFill>
                  <a:srgbClr val="000000"/>
                </a:solidFill>
              </a:rPr>
              <a:t>имѣти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ru-RU" b="0" i="1" u="none" strike="noStrike" baseline="0" dirty="0" err="1">
                <a:solidFill>
                  <a:srgbClr val="000000"/>
                </a:solidFill>
              </a:rPr>
              <a:t>въздержаньє</a:t>
            </a:r>
            <a:r>
              <a:rPr lang="ru-RU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[</a:t>
            </a:r>
            <a:r>
              <a:rPr lang="ru-RU" b="0" i="0" u="none" strike="noStrike" baseline="0" dirty="0">
                <a:solidFill>
                  <a:srgbClr val="000000"/>
                </a:solidFill>
              </a:rPr>
              <a:t>Лавр., 1051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]</a:t>
            </a:r>
            <a:endParaRPr lang="ru-RU" sz="2400" dirty="0"/>
          </a:p>
          <a:p>
            <a:r>
              <a:rPr lang="ru-RU" sz="2400" dirty="0"/>
              <a:t>И простые монахи тоже</a:t>
            </a:r>
          </a:p>
          <a:p>
            <a:pPr lvl="1"/>
            <a:r>
              <a:rPr lang="ru-RU" sz="2200" i="1" dirty="0" err="1"/>
              <a:t>реч</a:t>
            </a:r>
            <a:r>
              <a:rPr lang="ru-RU" sz="2200" i="1" dirty="0"/>
              <a:t>̑ </a:t>
            </a:r>
            <a:r>
              <a:rPr lang="ru-RU" sz="2200" i="1" dirty="0" err="1"/>
              <a:t>имъ</a:t>
            </a:r>
            <a:r>
              <a:rPr lang="ru-RU" sz="2200" i="1" dirty="0"/>
              <a:t> </a:t>
            </a:r>
            <a:r>
              <a:rPr lang="ru-RU" sz="2200" i="1" dirty="0" err="1"/>
              <a:t>старець</a:t>
            </a:r>
            <a:r>
              <a:rPr lang="ru-RU" sz="2200" i="1" dirty="0"/>
              <a:t> . </a:t>
            </a:r>
            <a:r>
              <a:rPr lang="ru-RU" sz="2200" i="1" dirty="0" err="1"/>
              <a:t>камо</a:t>
            </a:r>
            <a:r>
              <a:rPr lang="ru-RU" sz="2200" i="1" dirty="0"/>
              <a:t> идете и </a:t>
            </a:r>
            <a:r>
              <a:rPr lang="ru-RU" sz="2200" i="1" dirty="0" err="1"/>
              <a:t>реч</a:t>
            </a:r>
            <a:r>
              <a:rPr lang="ru-RU" sz="2200" i="1" dirty="0"/>
              <a:t>̑ </a:t>
            </a:r>
            <a:r>
              <a:rPr lang="ru-RU" sz="2200" i="1" dirty="0" err="1"/>
              <a:t>сѣдѧ</a:t>
            </a:r>
            <a:r>
              <a:rPr lang="ru-RU" sz="2200" i="1" dirty="0"/>
              <a:t> на свиньи </a:t>
            </a:r>
            <a:r>
              <a:rPr lang="ru-RU" sz="2200" i="1" dirty="0" err="1"/>
              <a:t>бѣсъ</a:t>
            </a:r>
            <a:r>
              <a:rPr lang="ru-RU" sz="2200" i="1" dirty="0"/>
              <a:t> по </a:t>
            </a:r>
            <a:r>
              <a:rPr lang="ru-RU" sz="2200" b="1" i="1" dirty="0" err="1"/>
              <a:t>Михалѧ</a:t>
            </a:r>
            <a:r>
              <a:rPr lang="ru-RU" sz="2200" i="1" dirty="0"/>
              <a:t> по </a:t>
            </a:r>
            <a:r>
              <a:rPr lang="ru-RU" sz="2200" i="1" dirty="0" err="1"/>
              <a:t>Тольбековича</a:t>
            </a:r>
            <a:r>
              <a:rPr lang="ru-RU" sz="2200" i="1" dirty="0"/>
              <a:t> </a:t>
            </a:r>
            <a:r>
              <a:rPr lang="en-US" sz="2200" dirty="0"/>
              <a:t>[</a:t>
            </a:r>
            <a:r>
              <a:rPr lang="ru-RU" sz="2200" dirty="0"/>
              <a:t>Лавр. 1074</a:t>
            </a:r>
            <a:r>
              <a:rPr lang="en-US" sz="2200" dirty="0"/>
              <a:t>]</a:t>
            </a:r>
            <a:endParaRPr lang="ru-RU" sz="2200" dirty="0"/>
          </a:p>
          <a:p>
            <a:r>
              <a:rPr lang="ru-RU" sz="2400" dirty="0"/>
              <a:t>А белое духовенство?</a:t>
            </a:r>
            <a:r>
              <a:rPr lang="en-US" sz="2400" dirty="0"/>
              <a:t> </a:t>
            </a:r>
            <a:r>
              <a:rPr lang="ru-RU" sz="2400" dirty="0"/>
              <a:t>(Упырь Лихой и др.)</a:t>
            </a:r>
          </a:p>
          <a:p>
            <a:r>
              <a:rPr lang="ru-RU" sz="2400" dirty="0"/>
              <a:t>Необходима систематизация</a:t>
            </a:r>
          </a:p>
        </p:txBody>
      </p:sp>
    </p:spTree>
    <p:extLst>
      <p:ext uri="{BB962C8B-B14F-4D97-AF65-F5344CB8AC3E}">
        <p14:creationId xmlns:p14="http://schemas.microsoft.com/office/powerpoint/2010/main" val="3554456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CDFEFE-FC3C-1D53-21CF-3D604EBEF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Белое духовенство: попы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D12E3D-BBBF-D593-6944-843128916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Данные: берестяные грамоты, + Лавр., </a:t>
            </a:r>
            <a:r>
              <a:rPr lang="ru-RU" dirty="0" err="1"/>
              <a:t>Ипат</a:t>
            </a:r>
            <a:r>
              <a:rPr lang="ru-RU" dirty="0"/>
              <a:t>., НПЛ</a:t>
            </a:r>
          </a:p>
          <a:p>
            <a:r>
              <a:rPr lang="ru-RU" dirty="0"/>
              <a:t>До </a:t>
            </a:r>
            <a:r>
              <a:rPr lang="en-US" dirty="0"/>
              <a:t>XIII </a:t>
            </a:r>
            <a:r>
              <a:rPr lang="ru-RU" dirty="0"/>
              <a:t>в., включительно: изначально фигурировали под языческими, дохристианскими именами (</a:t>
            </a:r>
            <a:r>
              <a:rPr lang="ru-RU" i="1" dirty="0"/>
              <a:t>Упырь Лихой, </a:t>
            </a:r>
            <a:r>
              <a:rPr lang="ru-RU" i="1" dirty="0" err="1"/>
              <a:t>Дрочка</a:t>
            </a:r>
            <a:r>
              <a:rPr lang="ru-RU" dirty="0"/>
              <a:t>), впоследствии носят христианские имена, но преимущественно с дополнительным суффиксальным наращением</a:t>
            </a:r>
          </a:p>
          <a:p>
            <a:r>
              <a:rPr lang="ru-RU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азъ</a:t>
            </a:r>
            <a:r>
              <a:rPr lang="ru-RU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попъ</a:t>
            </a:r>
            <a:r>
              <a:rPr lang="ru-RU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ѹпирь</a:t>
            </a:r>
            <a:r>
              <a:rPr lang="ru-RU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лихыи</a:t>
            </a:r>
            <a:r>
              <a:rPr lang="ru-RU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(1047, приписка к «Толковым пророкам»)</a:t>
            </a:r>
            <a:endParaRPr lang="ru-RU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ru-RU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ѿ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дрочке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ѿ папа</a:t>
            </a:r>
            <a:r>
              <a:rPr lang="ru-R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пъкланѧние</a:t>
            </a:r>
            <a:r>
              <a:rPr lang="ru-R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ко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демеѧнѹ</a:t>
            </a:r>
            <a:r>
              <a:rPr lang="ru-R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и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къ</a:t>
            </a:r>
            <a:r>
              <a:rPr lang="ru-R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мине и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къ</a:t>
            </a:r>
            <a:r>
              <a:rPr lang="ru-R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ванѹкѹ</a:t>
            </a:r>
            <a:r>
              <a:rPr lang="ru-R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и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къ</a:t>
            </a:r>
            <a:r>
              <a:rPr lang="ru-R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вьхемо</a:t>
            </a:r>
            <a:r>
              <a:rPr lang="ru-R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вамо</a:t>
            </a:r>
            <a:r>
              <a:rPr lang="ru-R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добре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створѧ</a:t>
            </a: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… русский [Берестяная грамота 87 (1180-1200)]</a:t>
            </a:r>
          </a:p>
          <a:p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+ </a:t>
            </a:r>
            <a:r>
              <a:rPr lang="ru-RU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уо</a:t>
            </a:r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жирослава</a:t>
            </a:r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:ѕ҃: : </a:t>
            </a:r>
            <a:r>
              <a:rPr lang="ru-RU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уо</a:t>
            </a:r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муожа</a:t>
            </a:r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возѧль</a:t>
            </a:r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кадь : </a:t>
            </a:r>
            <a:r>
              <a:rPr lang="ru-RU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уо</a:t>
            </a:r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лазорѧ</a:t>
            </a:r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кадь :: </a:t>
            </a:r>
            <a:r>
              <a:rPr lang="ru-RU" sz="18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уо</a:t>
            </a:r>
            <a:r>
              <a:rPr lang="ru-RU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иванка</a:t>
            </a:r>
            <a:r>
              <a:rPr lang="ru-RU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кдь</a:t>
            </a:r>
            <a:r>
              <a:rPr lang="ru-RU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уо</a:t>
            </a:r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попа</a:t>
            </a:r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:: </a:t>
            </a:r>
            <a:r>
              <a:rPr lang="ru-RU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уо</a:t>
            </a:r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ньсдь</a:t>
            </a:r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кдь</a:t>
            </a:r>
            <a:r>
              <a:rPr lang="ru-RU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[Берестяная грамота 1029/980 (1180-1200)]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598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13B2A-43CF-7372-5939-A2FC5504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Попы (продолжение)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5AA38B-63BD-B823-DC4E-B8BC5B9A3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3460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750"/>
              </a:spcBef>
              <a:spcAft>
                <a:spcPts val="750"/>
              </a:spcAft>
            </a:pPr>
            <a:r>
              <a:rPr lang="en-US" sz="21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XIV </a:t>
            </a:r>
            <a:r>
              <a:rPr lang="ru-RU" sz="21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в. уже преимущественно полные имена, однако встречаются и сокращенные</a:t>
            </a:r>
            <a:r>
              <a:rPr lang="ru-RU" sz="2100" b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/</a:t>
            </a:r>
            <a:r>
              <a:rPr lang="ru-RU" sz="21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«народные»</a:t>
            </a:r>
            <a:endParaRPr lang="ru-RU" sz="21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685800"/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се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бл҃гви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b="1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попе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максим[е]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… 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село · а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землѧ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тому ·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селѹ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по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зарубъ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синофо</a:t>
            </a:r>
            <a:b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</a:b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(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нтовъ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)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…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ньѥму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[Берестяная грамота 368 (1360-1380)]</a:t>
            </a:r>
          </a:p>
          <a:p>
            <a:pPr marL="685800"/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ѡсподину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ѥсиф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[у]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блас҃ловл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(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ен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)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иѥ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цел(о)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битиѥ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b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ѡто</a:t>
            </a:r>
            <a:r>
              <a:rPr lang="ru-RU" sz="2100" b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b="1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попа</a:t>
            </a:r>
            <a:r>
              <a:rPr lang="ru-RU" sz="2100" b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ѿ </a:t>
            </a:r>
            <a:r>
              <a:rPr lang="ru-RU" sz="2100" b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тѣмофиѧ</a:t>
            </a:r>
            <a:r>
              <a:rPr lang="ru-RU" sz="2100" b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гублѧне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b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</a:b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твоѥго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слова не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слушають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федорка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не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приимлюте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волно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бу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҃ и </a:t>
            </a:r>
            <a:r>
              <a:rPr lang="ru-RU" sz="2100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тоб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[и]</a:t>
            </a:r>
            <a:r>
              <a:rPr lang="en-US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dirty="0"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(758, кон. </a:t>
            </a:r>
            <a:r>
              <a:rPr lang="en-US" sz="2100" dirty="0"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XIV)</a:t>
            </a:r>
            <a:endParaRPr lang="ru-RU" sz="21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685800"/>
            <a:r>
              <a:rPr lang="ru-RU" sz="2100" b="1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у </a:t>
            </a:r>
            <a:r>
              <a:rPr lang="ru-RU" sz="2100" b="1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попа</a:t>
            </a:r>
            <a:r>
              <a:rPr lang="ru-RU" sz="2100" b="1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у </a:t>
            </a:r>
            <a:r>
              <a:rPr lang="ru-RU" sz="2100" b="1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михаили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возми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поло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ру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[б]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лѧ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(260, </a:t>
            </a:r>
            <a:r>
              <a:rPr lang="en-US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XIV) </a:t>
            </a:r>
          </a:p>
          <a:p>
            <a:pPr marL="685800"/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цолобитье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ѻть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смона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b="1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 попу </a:t>
            </a:r>
            <a:r>
              <a:rPr lang="ru-RU" sz="2100" b="1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ивану</a:t>
            </a:r>
            <a:r>
              <a:rPr lang="ru-RU" sz="2100" b="1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цо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бꙑ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еси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моего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москотьѧ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 моего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пересмотреле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дад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бꙑ </a:t>
            </a:r>
            <a:b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</a:b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хорь не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попортиль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а ѧ тоби своему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ѻсподину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цоломь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бию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в коробки а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послаль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есмь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клуць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стопаномь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а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помитка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горносталь</a:t>
            </a:r>
            <a:r>
              <a:rPr lang="en-US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(413, XV)</a:t>
            </a:r>
            <a:endParaRPr lang="ru-RU" sz="21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685800" algn="l"/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се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азъ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рабъ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бж҃и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ӏ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мосии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пишю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рукописаниѥ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при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своѥмъ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животѣ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а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приказ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ꙑва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ѥ</a:t>
            </a:r>
            <a:r>
              <a:rPr lang="ru-RU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животъ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свои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дѣтемь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своимъ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сосенескую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землю · и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засосенкую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землю · по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дѣловои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грамотѣ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и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зашолонкую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землю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гдѣ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матфѣю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и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тарасиинимъ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дѣтемь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а ту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мнѣ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трьть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и во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вшашкеи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землѣ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и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кромиски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земли · свою · треть · и на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ꙑ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шковѣ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свою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трьть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а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ꙑшковски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грамотѣ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b="1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за </a:t>
            </a:r>
            <a:r>
              <a:rPr lang="ru-RU" sz="2100" b="1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юриѥмь</a:t>
            </a:r>
            <a:r>
              <a:rPr lang="ru-RU" sz="2100" b="1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за </a:t>
            </a:r>
            <a:r>
              <a:rPr lang="ru-RU" sz="2100" b="1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попъмъ</a:t>
            </a:r>
            <a:r>
              <a:rPr lang="ru-RU" sz="2100" b="1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· за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илиӏнскимъ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 а на то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бо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҃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послухъ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и 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ꙩ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ц҃ь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мои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душевнѣ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игумень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демидъ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ст҃го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·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николѣ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b="1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 </a:t>
            </a:r>
            <a:r>
              <a:rPr lang="ru-RU" sz="2100" b="1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попъ</a:t>
            </a:r>
            <a:r>
              <a:rPr lang="ru-RU" sz="2100" b="1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b="1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ꙩ</a:t>
            </a:r>
            <a:r>
              <a:rPr lang="ru-RU" sz="2100" b="1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фоносъ</a:t>
            </a:r>
            <a:r>
              <a:rPr lang="ru-RU" sz="2100" b="1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ст҃ѣ</a:t>
            </a:r>
            <a:r>
              <a:rPr lang="ru-RU" sz="2100" i="1" dirty="0">
                <a:solidFill>
                  <a:srgbClr val="1C1C1C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100" i="1" dirty="0" err="1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бц҃е</a:t>
            </a:r>
            <a:r>
              <a:rPr lang="en-US" sz="2100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(519|520, XV)</a:t>
            </a:r>
            <a:b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128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05D70-3B06-9C85-DBF7-1A1244AE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Попы: данные летописей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FB070F-9A4B-AA29-9752-F9B5C8893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367" y="885096"/>
            <a:ext cx="11029615" cy="3678303"/>
          </a:xfrm>
        </p:spPr>
        <p:txBody>
          <a:bodyPr/>
          <a:lstStyle/>
          <a:p>
            <a:r>
              <a:rPr lang="ru-RU" dirty="0"/>
              <a:t>Только белое духовенство может фигурировать под суффиксальными дериватами</a:t>
            </a:r>
          </a:p>
          <a:p>
            <a:r>
              <a:rPr lang="ru-RU" dirty="0" err="1"/>
              <a:t>Микулица</a:t>
            </a:r>
            <a:r>
              <a:rPr lang="ru-RU" dirty="0"/>
              <a:t>, Иванко </a:t>
            </a:r>
            <a:r>
              <a:rPr lang="ru-RU" dirty="0" err="1"/>
              <a:t>Леген</a:t>
            </a:r>
            <a:r>
              <a:rPr lang="ru-RU" dirty="0"/>
              <a:t>, Петрила</a:t>
            </a:r>
          </a:p>
        </p:txBody>
      </p:sp>
    </p:spTree>
    <p:extLst>
      <p:ext uri="{BB962C8B-B14F-4D97-AF65-F5344CB8AC3E}">
        <p14:creationId xmlns:p14="http://schemas.microsoft.com/office/powerpoint/2010/main" val="3353243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A1F778-39ED-5906-029A-FC0C70C01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Микулица</a:t>
            </a:r>
            <a:r>
              <a:rPr lang="ru-RU" dirty="0"/>
              <a:t> (</a:t>
            </a:r>
            <a:r>
              <a:rPr lang="en-US" dirty="0"/>
              <a:t>XII </a:t>
            </a:r>
            <a:r>
              <a:rPr lang="ru-RU" dirty="0"/>
              <a:t>в.)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92F8AC-2C42-3505-8D79-3ECB6F08A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31737"/>
            <a:ext cx="11029615" cy="4865819"/>
          </a:xfrm>
        </p:spPr>
        <p:txBody>
          <a:bodyPr>
            <a:normAutofit fontScale="85000" lnSpcReduction="20000"/>
          </a:bodyPr>
          <a:lstStyle/>
          <a:p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Поп Андрея Боголюбского, упоминается под формами </a:t>
            </a:r>
            <a:r>
              <a:rPr lang="ru-RU" sz="21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Микула/</a:t>
            </a:r>
            <a:r>
              <a:rPr lang="ru-RU" sz="21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Микулица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>
              <a:lnSpc>
                <a:spcPct val="107000"/>
              </a:lnSpc>
            </a:pP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лЂто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6663 [1155]. 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помолися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князь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АндрЂи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тои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чюднЂи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иконЂ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матери божии, и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взя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нощию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святую ту икону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безъ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отчя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повелЂния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и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поЂха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Русскую землю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съ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своею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княгинею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съ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своимъ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дворомъ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и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поятъ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съ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собою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крилошаны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вышегородскыя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попа Микулу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зятя его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Нестера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диакона, и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съ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ихъ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попадьами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и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многа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чюдеса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/л.10об./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бышя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идущемъ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имъ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Володимеря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от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чюдные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иконы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матере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божии; и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постави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еи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храмъ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рЂцЂ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КлязмЂ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 церкви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каменны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во имя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святыя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Богородица, и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сътвори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град и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нарече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ему имя: се есть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мЂсто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Боголюбимое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статья в рукописи Археографической комиссии перед Комиссионным списком, </a:t>
            </a: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XV </a:t>
            </a:r>
            <a:r>
              <a:rPr lang="ru-RU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в. </a:t>
            </a: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ru-RU" sz="2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Князю же сушу на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Рогожьских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полех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</a:t>
            </a:r>
            <a:r>
              <a:rPr lang="ru-RU" sz="2100" u="sng" dirty="0">
                <a:solidFill>
                  <a:srgbClr val="076DA7"/>
                </a:solidFill>
                <a:effectLst/>
                <a:ea typeface="Calibri" panose="020F0502020204030204" pitchFamily="34" charset="0"/>
                <a:hlinkClick r:id="rId2"/>
              </a:rPr>
              <a:t>[6]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се же </a:t>
            </a:r>
            <a:r>
              <a:rPr lang="ru-RU" sz="21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Микулиная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попадья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ѣха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на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колѣхъ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съ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снохою своею.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Бывшима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же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има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на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истоцѣ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и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соидоста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с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колъ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Бѣ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бо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попадья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Микулиная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нетуня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Яко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хотѣша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минути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конь, и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нападе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бѣсъ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на конь. И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зби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повозника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съ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себе, и ногу ему изломи. И порази </a:t>
            </a:r>
            <a:r>
              <a:rPr lang="ru-RU" sz="21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попадью Микулину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передними ногами. И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завертьшася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ему копыта в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корътлѣ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</a:t>
            </a:r>
            <a:r>
              <a:rPr lang="ru-RU" sz="2100" u="sng" dirty="0">
                <a:solidFill>
                  <a:srgbClr val="076DA7"/>
                </a:solidFill>
                <a:effectLst/>
                <a:ea typeface="Calibri" panose="020F0502020204030204" pitchFamily="34" charset="0"/>
                <a:hlinkClick r:id="rId3"/>
              </a:rPr>
              <a:t>[7]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 се на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многъ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час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ядяшеть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ю.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Мнѣша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бо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ю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мертву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сущю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и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възвѣстиша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попу Микули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яко: «Попадья твоя мертва есть». Он же,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възрѣвъ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на икону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Пресвятыя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Богородица, и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рече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: «Госпоже Пречистая Владычице, аще ты не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избавиши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ея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от смерти, се уже мертва есть». Конь же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истеръ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нозѣ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ис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корьтля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и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бѣжа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в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лѣсь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и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завивъся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и ста.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Въспросиша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ю о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яденьи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коня, и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рече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яко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сдрава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есмь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молитвами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Пресвятыя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Богородица, жал ми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увисла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же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отлогъ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</a:t>
            </a:r>
            <a:r>
              <a:rPr lang="ru-RU" sz="2100" u="sng" dirty="0">
                <a:solidFill>
                  <a:srgbClr val="076DA7"/>
                </a:solidFill>
                <a:effectLst/>
                <a:ea typeface="Calibri" panose="020F0502020204030204" pitchFamily="34" charset="0"/>
                <a:hlinkClick r:id="rId4"/>
              </a:rPr>
              <a:t>[8]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еже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изьѣде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конь.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[</a:t>
            </a:r>
            <a:r>
              <a:rPr lang="en-US" sz="21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XII </a:t>
            </a:r>
            <a:r>
              <a:rPr lang="ru-RU" sz="21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в.,</a:t>
            </a:r>
            <a:r>
              <a:rPr lang="ru-RU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рукопись конца 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XV </a:t>
            </a:r>
            <a:r>
              <a:rPr lang="ru-RU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из собрания Егорова: Сказание о чудесах Владимирской иконы Богородицы // БЛДР. Т. 4. XII век. СПб., 1997. С. 220. 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]</a:t>
            </a:r>
            <a:endParaRPr lang="ru-RU" sz="21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оли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же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поча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ходити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Микулицѧ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со</a:t>
            </a:r>
            <a:r>
              <a:rPr lang="ru-RU" sz="2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ст҃ою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Бц҃ею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. в 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ризахъ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 городу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ru-RU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Ипат</a:t>
            </a:r>
            <a:r>
              <a:rPr lang="ru-RU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., 1175 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ru-RU" sz="2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118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BEF3C-982A-42E1-5CA9-68D6957B1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Микулица</a:t>
            </a:r>
            <a:r>
              <a:rPr lang="ru-RU" dirty="0"/>
              <a:t>: 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7C15DE-4D0E-FA7B-12CA-47BD43C01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267" y="1047021"/>
            <a:ext cx="11029615" cy="367830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Петров 2018: </a:t>
            </a:r>
            <a:r>
              <a:rPr lang="ru-RU" sz="24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4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ица</a:t>
            </a:r>
            <a:r>
              <a:rPr lang="ru-RU" sz="24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как способ подчеркнуть пейоративный/диминутивный статус священника-«изгоя», лишенного княжеского покровительства после смерти Андрея Боголюбского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534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2C4AB3-8CFD-7233-89B7-46FEF806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Иванко </a:t>
            </a:r>
            <a:r>
              <a:rPr lang="ru-RU" dirty="0" err="1"/>
              <a:t>леген</a:t>
            </a:r>
            <a:r>
              <a:rPr lang="ru-RU" dirty="0"/>
              <a:t> и Петрила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E523C9-B056-92E7-CC4E-AB0F4A1F4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Иванко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Леген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: «свой» поп новгородского воеводы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Ядрея</a:t>
            </a:r>
            <a:endParaRPr lang="ru-RU" sz="1600" dirty="0">
              <a:solidFill>
                <a:srgbClr val="000000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НПЛ 1192: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то же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лЂто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идоша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из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Новагорода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Югру ратью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воеводою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Ядреемь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;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придоша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Югру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възяша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городъ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придоша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другому граду,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затворишася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градЂ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стояша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подъ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городомь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5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недЂль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;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высылаху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нимъ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Югра,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льстьбою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рекуще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тако, яко «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копимъ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сребро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 соболи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ина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узорочья, а не губите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своихъ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смьрдъ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 /л.53./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своеи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дани», 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льстяще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ими, а вое  </a:t>
            </a:r>
            <a:r>
              <a:rPr lang="ru-RU" sz="1600" baseline="30000" dirty="0">
                <a:solidFill>
                  <a:srgbClr val="0000FF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2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копяче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. И яко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скопиша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вое </a:t>
            </a:r>
            <a:r>
              <a:rPr lang="ru-RU" sz="1600" b="1" dirty="0">
                <a:solidFill>
                  <a:srgbClr val="CD853F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\41\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выслаша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из города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воеводЂ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: «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поиди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городъ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поемъ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собою 12 муж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вячьшихъ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»;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иде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городъ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воевода,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поимя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собою </a:t>
            </a:r>
            <a:r>
              <a:rPr lang="ru-RU" sz="16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попа Иванка </a:t>
            </a:r>
            <a:r>
              <a:rPr lang="ru-RU" sz="16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Легена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инЂхъ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вячьшихъ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исЂкоша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я на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канунъ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святыя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Варвары</a:t>
            </a:r>
          </a:p>
          <a:p>
            <a:pPr marL="342900" lvl="0" indent="-342900" algn="just">
              <a:lnSpc>
                <a:spcPts val="1800"/>
              </a:lnSpc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</a:rPr>
              <a:t>Петрила: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«свой» (?) поп Ярослава Всеволодовича </a:t>
            </a:r>
            <a:endParaRPr lang="ru-RU" sz="16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лЂто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6742 [1234]. Иде князь Ярослав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новгородци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всЂю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областью и с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полкы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своими на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НЂмьци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подъ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Гюргевъ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; и ста князь, не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дошедъ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CD853F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\73\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града,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пълкы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пусти люди своя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зажитие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воеватъ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НЂмци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же из града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высушася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инии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из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МедвЂже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головы на сторожи,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бишася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с ними и до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пълку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. …Томь же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лЂтЂ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изгониша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Литва Русь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оли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до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търгу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сташа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рушанЂ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засада: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огнищанЂ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гридба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кто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купьць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 гости,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выгнаша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я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ис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посада опять,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бьющеся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на поли </a:t>
            </a:r>
            <a:r>
              <a:rPr lang="ru-RU" sz="1600" baseline="30000" dirty="0">
                <a:solidFill>
                  <a:srgbClr val="0000FF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2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; и ту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убиша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нЂколико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Литвы, 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рушанъ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4 мужа: </a:t>
            </a:r>
            <a:r>
              <a:rPr lang="ru-RU" sz="16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попа </a:t>
            </a:r>
            <a:r>
              <a:rPr lang="ru-RU" sz="16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Петрилу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Павла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Обрадиця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ина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два мужа; 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манастырь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святого Спаса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всь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пограбиша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церковь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полупиша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всю, и иконы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прЂстолъ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цьренци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4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убиша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отступиша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Клинъ</a:t>
            </a:r>
            <a:r>
              <a:rPr lang="ru-RU" sz="1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. </a:t>
            </a:r>
          </a:p>
          <a:p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</a:rPr>
              <a:t>Участвуют в военных походах, наравне с князьями и воеводами =</a:t>
            </a:r>
            <a:r>
              <a:rPr lang="en-US" sz="1600" dirty="0">
                <a:solidFill>
                  <a:srgbClr val="000000"/>
                </a:solidFill>
                <a:latin typeface="Corbel" panose="020B0503020204020204" pitchFamily="34" charset="0"/>
              </a:rPr>
              <a:t>&gt; </a:t>
            </a:r>
            <a:r>
              <a:rPr lang="ru-RU" sz="1600" dirty="0">
                <a:solidFill>
                  <a:srgbClr val="000000"/>
                </a:solidFill>
                <a:latin typeface="Corbel" panose="020B0503020204020204" pitchFamily="34" charset="0"/>
              </a:rPr>
              <a:t>возможно, сближаются с ними по социальной роли.</a:t>
            </a:r>
            <a:endParaRPr lang="ru-RU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03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17F65-2DA0-7E9B-17ED-D164D345E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Черное духовенство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A670B6-8849-9424-1D33-C1F737C9F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94796"/>
            <a:ext cx="11029615" cy="4467954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>
                <a:latin typeface="Corbel" panose="020B0503020204020204" pitchFamily="34" charset="0"/>
              </a:rPr>
              <a:t>Иерархия: митрополиты </a:t>
            </a:r>
            <a:r>
              <a:rPr lang="en-US" sz="2300" dirty="0">
                <a:latin typeface="Corbel" panose="020B0503020204020204" pitchFamily="34" charset="0"/>
              </a:rPr>
              <a:t>&gt; </a:t>
            </a:r>
            <a:r>
              <a:rPr lang="ru-RU" sz="2300" dirty="0">
                <a:latin typeface="Corbel" panose="020B0503020204020204" pitchFamily="34" charset="0"/>
              </a:rPr>
              <a:t>епископы </a:t>
            </a:r>
            <a:r>
              <a:rPr lang="en-US" sz="2300" dirty="0">
                <a:latin typeface="Corbel" panose="020B0503020204020204" pitchFamily="34" charset="0"/>
              </a:rPr>
              <a:t>&gt; </a:t>
            </a:r>
            <a:r>
              <a:rPr lang="ru-RU" sz="2300" dirty="0">
                <a:latin typeface="Corbel" panose="020B0503020204020204" pitchFamily="34" charset="0"/>
              </a:rPr>
              <a:t>игумены </a:t>
            </a:r>
            <a:r>
              <a:rPr lang="en-US" sz="2300" dirty="0">
                <a:latin typeface="Corbel" panose="020B0503020204020204" pitchFamily="34" charset="0"/>
              </a:rPr>
              <a:t>&gt; </a:t>
            </a:r>
            <a:r>
              <a:rPr lang="ru-RU" sz="2300" dirty="0">
                <a:latin typeface="Corbel" panose="020B0503020204020204" pitchFamily="34" charset="0"/>
              </a:rPr>
              <a:t>рядовые монахи</a:t>
            </a:r>
          </a:p>
          <a:p>
            <a:r>
              <a:rPr lang="ru-RU" sz="2300" dirty="0">
                <a:latin typeface="Corbel" panose="020B0503020204020204" pitchFamily="34" charset="0"/>
              </a:rPr>
              <a:t>Коррелирует с формами имени, под которым мог фигурировать персонаж</a:t>
            </a:r>
          </a:p>
          <a:p>
            <a:r>
              <a:rPr lang="ru-RU" sz="2300" dirty="0">
                <a:latin typeface="Corbel" panose="020B0503020204020204" pitchFamily="34" charset="0"/>
              </a:rPr>
              <a:t>Чем ниже статус, тем чаще персонаж упоминается под усеченной формой имени (т.е. чаще всего под сокращенной формой имени фигурируют рядовые монахи, реже игумены)</a:t>
            </a:r>
          </a:p>
          <a:p>
            <a:r>
              <a:rPr lang="ru-RU" sz="2300" dirty="0">
                <a:latin typeface="Corbel" panose="020B0503020204020204" pitchFamily="34" charset="0"/>
              </a:rPr>
              <a:t>Т.е. Полные имена </a:t>
            </a:r>
            <a:r>
              <a:rPr lang="en-US" sz="2300" dirty="0">
                <a:latin typeface="Corbel" panose="020B0503020204020204" pitchFamily="34" charset="0"/>
              </a:rPr>
              <a:t>&gt; </a:t>
            </a:r>
            <a:r>
              <a:rPr lang="ru-RU" sz="2300" dirty="0">
                <a:latin typeface="Corbel" panose="020B0503020204020204" pitchFamily="34" charset="0"/>
              </a:rPr>
              <a:t>Полные / народные формы полных имен </a:t>
            </a:r>
            <a:r>
              <a:rPr lang="en-US" sz="2300" dirty="0">
                <a:latin typeface="Corbel" panose="020B0503020204020204" pitchFamily="34" charset="0"/>
              </a:rPr>
              <a:t>&gt; </a:t>
            </a:r>
            <a:r>
              <a:rPr lang="ru-RU" sz="2300" dirty="0">
                <a:latin typeface="Corbel" panose="020B0503020204020204" pitchFamily="34" charset="0"/>
              </a:rPr>
              <a:t>Полные / народные / усеченные формы </a:t>
            </a:r>
          </a:p>
          <a:p>
            <a:r>
              <a:rPr lang="ru-RU" sz="2300" dirty="0">
                <a:latin typeface="Corbel" panose="020B0503020204020204" pitchFamily="34" charset="0"/>
              </a:rPr>
              <a:t>Игумен Печерского монастыря, преп. Феодосий Печерский: в Лавр. и НПЛ преимущественно фигурирует под полным именем Феодосий, однако несколько раз «проскакивает» сокращенная форма Фе(о)</a:t>
            </a:r>
            <a:r>
              <a:rPr lang="ru-RU" sz="2300" dirty="0" err="1">
                <a:latin typeface="Corbel" panose="020B0503020204020204" pitchFamily="34" charset="0"/>
              </a:rPr>
              <a:t>дос</a:t>
            </a:r>
            <a:r>
              <a:rPr lang="ru-RU" sz="2300" dirty="0">
                <a:latin typeface="Corbel" panose="020B0503020204020204" pitchFamily="34" charset="0"/>
              </a:rPr>
              <a:t>, в контекстах, где он фигурирует именно как игумен</a:t>
            </a:r>
          </a:p>
          <a:p>
            <a:pPr lvl="1"/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брат̑ӕ</a:t>
            </a:r>
            <a:r>
              <a:rPr lang="ru-RU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же ради </a:t>
            </a:r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бъıвше</a:t>
            </a:r>
            <a:r>
              <a:rPr lang="ru-RU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поклонишасѧ</a:t>
            </a:r>
            <a:r>
              <a:rPr lang="ru-RU" sz="2300" b="0" i="0" u="none" strike="noStrike" baseline="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старцю</a:t>
            </a:r>
            <a:r>
              <a:rPr lang="ru-RU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. и </a:t>
            </a:r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поставиша</a:t>
            </a:r>
            <a:r>
              <a:rPr lang="ru-RU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ru-RU" sz="23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Ѳеѡдосьӕ</a:t>
            </a:r>
            <a:r>
              <a:rPr lang="ru-RU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игуменом̑ . </a:t>
            </a:r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братьѣ</a:t>
            </a:r>
            <a:r>
              <a:rPr lang="ru-RU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чїсломь</a:t>
            </a:r>
            <a:r>
              <a:rPr lang="ru-RU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. к҃ . </a:t>
            </a:r>
            <a:r>
              <a:rPr lang="ru-RU" sz="23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Ѳеѡдосу</a:t>
            </a:r>
            <a:r>
              <a:rPr lang="ru-RU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же </a:t>
            </a:r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приємшю</a:t>
            </a:r>
            <a:r>
              <a:rPr lang="ru-RU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манастъ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ı</a:t>
            </a:r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рь</a:t>
            </a:r>
            <a:r>
              <a:rPr lang="ru-RU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. </a:t>
            </a:r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поча</a:t>
            </a:r>
            <a:r>
              <a:rPr lang="ru-RU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имѣти</a:t>
            </a:r>
            <a:r>
              <a:rPr lang="ru-RU" sz="23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ru-RU" sz="2300" b="0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въздержаньє</a:t>
            </a:r>
            <a:endParaRPr lang="ru-RU" sz="230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marL="324000" lvl="1" indent="0">
              <a:buNone/>
            </a:pPr>
            <a:r>
              <a:rPr lang="ru-RU" sz="2300" dirty="0">
                <a:solidFill>
                  <a:srgbClr val="000000"/>
                </a:solidFill>
                <a:latin typeface="Corbel" panose="020B0503020204020204" pitchFamily="34" charset="0"/>
              </a:rPr>
              <a:t>(Однако в Житии Ф.П. сокращенных форм его имени нет, последовательно упоминается как </a:t>
            </a:r>
            <a:r>
              <a:rPr lang="ru-RU" sz="2300" dirty="0">
                <a:latin typeface="Corbel" panose="020B0503020204020204" pitchFamily="34" charset="0"/>
              </a:rPr>
              <a:t>Феодосий)</a:t>
            </a:r>
          </a:p>
          <a:p>
            <a:r>
              <a:rPr lang="ru-RU" sz="2300" dirty="0">
                <a:latin typeface="Corbel" panose="020B0503020204020204" pitchFamily="34" charset="0"/>
              </a:rPr>
              <a:t>Епископы: сокращенных форм нет, однако могут употребляться «народные» формы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046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F7882-DE15-2430-A1E1-5938F5C8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Примеры: рядовые монахи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156FF0-F0EA-77CE-F26F-B84BED2A9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Периодически фигурируют то под полными, то под усеченными именами (чаще других представителей черного духовенства)</a:t>
            </a:r>
          </a:p>
          <a:p>
            <a:pPr lvl="1"/>
            <a:r>
              <a:rPr lang="ru-RU" sz="2000" i="1" dirty="0" err="1">
                <a:latin typeface="Corbel" panose="020B0503020204020204" pitchFamily="34" charset="0"/>
              </a:rPr>
              <a:t>реч</a:t>
            </a:r>
            <a:r>
              <a:rPr lang="ru-RU" sz="2000" i="1" dirty="0">
                <a:latin typeface="Corbel" panose="020B0503020204020204" pitchFamily="34" charset="0"/>
              </a:rPr>
              <a:t>̑ </a:t>
            </a:r>
            <a:r>
              <a:rPr lang="ru-RU" sz="2000" i="1" dirty="0" err="1">
                <a:latin typeface="Corbel" panose="020B0503020204020204" pitchFamily="34" charset="0"/>
              </a:rPr>
              <a:t>имъ</a:t>
            </a:r>
            <a:r>
              <a:rPr lang="ru-RU" sz="2000" i="1" dirty="0">
                <a:latin typeface="Corbel" panose="020B0503020204020204" pitchFamily="34" charset="0"/>
              </a:rPr>
              <a:t> </a:t>
            </a:r>
            <a:r>
              <a:rPr lang="ru-RU" sz="2000" i="1" dirty="0" err="1">
                <a:latin typeface="Corbel" panose="020B0503020204020204" pitchFamily="34" charset="0"/>
              </a:rPr>
              <a:t>старець</a:t>
            </a:r>
            <a:r>
              <a:rPr lang="ru-RU" sz="2000" i="1" dirty="0">
                <a:latin typeface="Corbel" panose="020B0503020204020204" pitchFamily="34" charset="0"/>
              </a:rPr>
              <a:t> . </a:t>
            </a:r>
            <a:r>
              <a:rPr lang="ru-RU" sz="2000" i="1" dirty="0" err="1">
                <a:latin typeface="Corbel" panose="020B0503020204020204" pitchFamily="34" charset="0"/>
              </a:rPr>
              <a:t>камо</a:t>
            </a:r>
            <a:r>
              <a:rPr lang="ru-RU" sz="2000" i="1" dirty="0">
                <a:latin typeface="Corbel" panose="020B0503020204020204" pitchFamily="34" charset="0"/>
              </a:rPr>
              <a:t> идете и </a:t>
            </a:r>
            <a:r>
              <a:rPr lang="ru-RU" sz="2000" i="1" dirty="0" err="1">
                <a:latin typeface="Corbel" panose="020B0503020204020204" pitchFamily="34" charset="0"/>
              </a:rPr>
              <a:t>реч</a:t>
            </a:r>
            <a:r>
              <a:rPr lang="ru-RU" sz="2000" i="1" dirty="0">
                <a:latin typeface="Corbel" panose="020B0503020204020204" pitchFamily="34" charset="0"/>
              </a:rPr>
              <a:t>̑ </a:t>
            </a:r>
            <a:r>
              <a:rPr lang="ru-RU" sz="2000" i="1" dirty="0" err="1">
                <a:latin typeface="Corbel" panose="020B0503020204020204" pitchFamily="34" charset="0"/>
              </a:rPr>
              <a:t>сѣдѧ</a:t>
            </a:r>
            <a:r>
              <a:rPr lang="ru-RU" sz="2000" i="1" dirty="0">
                <a:latin typeface="Corbel" panose="020B0503020204020204" pitchFamily="34" charset="0"/>
              </a:rPr>
              <a:t> на свиньи </a:t>
            </a:r>
            <a:r>
              <a:rPr lang="ru-RU" sz="2000" i="1" dirty="0" err="1">
                <a:latin typeface="Corbel" panose="020B0503020204020204" pitchFamily="34" charset="0"/>
              </a:rPr>
              <a:t>бѣсъ</a:t>
            </a:r>
            <a:r>
              <a:rPr lang="ru-RU" sz="2000" i="1" dirty="0">
                <a:latin typeface="Corbel" panose="020B0503020204020204" pitchFamily="34" charset="0"/>
              </a:rPr>
              <a:t> по </a:t>
            </a:r>
            <a:r>
              <a:rPr lang="ru-RU" sz="2000" b="1" i="1" dirty="0" err="1">
                <a:latin typeface="Corbel" panose="020B0503020204020204" pitchFamily="34" charset="0"/>
              </a:rPr>
              <a:t>Михалѧ</a:t>
            </a:r>
            <a:r>
              <a:rPr lang="ru-RU" sz="2000" i="1" dirty="0">
                <a:latin typeface="Corbel" panose="020B0503020204020204" pitchFamily="34" charset="0"/>
              </a:rPr>
              <a:t> по </a:t>
            </a:r>
            <a:r>
              <a:rPr lang="ru-RU" sz="2000" i="1" dirty="0" err="1">
                <a:latin typeface="Corbel" panose="020B0503020204020204" pitchFamily="34" charset="0"/>
              </a:rPr>
              <a:t>Тольбековича</a:t>
            </a:r>
            <a:r>
              <a:rPr lang="ru-RU" sz="2000" i="1" dirty="0">
                <a:latin typeface="Corbel" panose="020B0503020204020204" pitchFamily="34" charset="0"/>
              </a:rPr>
              <a:t> </a:t>
            </a:r>
            <a:r>
              <a:rPr lang="en-US" sz="2000" dirty="0">
                <a:latin typeface="Corbel" panose="020B0503020204020204" pitchFamily="34" charset="0"/>
              </a:rPr>
              <a:t>[</a:t>
            </a:r>
            <a:r>
              <a:rPr lang="ru-RU" sz="2000" dirty="0">
                <a:latin typeface="Corbel" panose="020B0503020204020204" pitchFamily="34" charset="0"/>
              </a:rPr>
              <a:t>Лавр. 1074</a:t>
            </a:r>
            <a:r>
              <a:rPr lang="en-US" sz="2000" dirty="0">
                <a:latin typeface="Corbel" panose="020B0503020204020204" pitchFamily="34" charset="0"/>
              </a:rPr>
              <a:t>]</a:t>
            </a:r>
            <a:endParaRPr lang="ru-RU" sz="2000" dirty="0">
              <a:latin typeface="Corbel" panose="020B0503020204020204" pitchFamily="34" charset="0"/>
            </a:endParaRPr>
          </a:p>
          <a:p>
            <a:r>
              <a:rPr lang="ru-RU" sz="2000" dirty="0">
                <a:latin typeface="Corbel" panose="020B0503020204020204" pitchFamily="34" charset="0"/>
              </a:rPr>
              <a:t>Единственный «класс» черного духовенства, где в единичных случаях могут встретиться и суффиксальные гипокористические формы:</a:t>
            </a:r>
          </a:p>
          <a:p>
            <a:pPr lvl="1"/>
            <a:r>
              <a:rPr lang="ru-RU" sz="2000" dirty="0">
                <a:latin typeface="Corbel" panose="020B0503020204020204" pitchFamily="34" charset="0"/>
              </a:rPr>
              <a:t>Житие Сергия Радонежского (авт. Епифаний Премудрый):  </a:t>
            </a:r>
            <a:r>
              <a:rPr lang="ru-RU" sz="2000" b="0" i="1" u="none" strike="noStrike" baseline="0" dirty="0">
                <a:latin typeface="OldStandardTT-Regular"/>
              </a:rPr>
              <a:t>монах «</a:t>
            </a:r>
            <a:r>
              <a:rPr lang="ru-RU" sz="2000" b="1" i="1" u="none" strike="noStrike" baseline="0" dirty="0">
                <a:latin typeface="OldStandardTT-Regular"/>
              </a:rPr>
              <a:t>именем Иаков, </a:t>
            </a:r>
            <a:r>
              <a:rPr lang="ru-RU" sz="2000" b="1" i="1" u="none" strike="noStrike" baseline="0" dirty="0" err="1">
                <a:latin typeface="OldStandardTT-Regular"/>
              </a:rPr>
              <a:t>рекомый</a:t>
            </a:r>
            <a:r>
              <a:rPr lang="ru-RU" sz="2000" b="1" i="1" u="none" strike="noStrike" baseline="0" dirty="0">
                <a:latin typeface="OldStandardTT-Regular"/>
              </a:rPr>
              <a:t> Якута</a:t>
            </a:r>
            <a:r>
              <a:rPr lang="ru-RU" sz="2000" b="0" i="1" u="none" strike="noStrike" baseline="0" dirty="0">
                <a:latin typeface="OldStandardTT-Regular"/>
              </a:rPr>
              <a:t>» </a:t>
            </a:r>
            <a:r>
              <a:rPr lang="ru-RU" sz="2000" b="0" i="0" u="none" strike="noStrike" baseline="0" dirty="0">
                <a:latin typeface="OldStandardTT-Regular"/>
              </a:rPr>
              <a:t>(Успенский 2017: 151)</a:t>
            </a:r>
            <a:endParaRPr lang="ru-RU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344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C85A96-2BC3-A400-EAFB-682F87094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Примеры: игумены (полные, реже усеченные и народные формы), данные НПЛ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534902-0C29-CC14-FABD-8D3E22499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248858" cy="3678303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b="1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Игумен </a:t>
            </a:r>
            <a:r>
              <a:rPr lang="ru-RU" b="1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Онтон</a:t>
            </a:r>
            <a:endParaRPr lang="ru-RU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1800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Ђто</a:t>
            </a:r>
            <a:r>
              <a:rPr lang="ru-RU" sz="18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6655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[</a:t>
            </a:r>
            <a:r>
              <a:rPr lang="ru-RU" sz="18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1147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 На осень ходи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Святопълкъ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всЂю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областию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Новъгородьскою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Гюргя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хотя на /л.25./ 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Суждаль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воротишася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Новемь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търгу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распутья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дЂля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Томь же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лЂтЂ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прЂставися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зимЂ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Костянтинъ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посадникъ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даша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Судилови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Иванковицю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опять.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Тъгда</a:t>
            </a:r>
            <a:r>
              <a:rPr lang="ru-RU" sz="1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же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умре</a:t>
            </a:r>
            <a:r>
              <a:rPr lang="ru-RU" sz="1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Онтонъ</a:t>
            </a:r>
            <a:r>
              <a:rPr lang="ru-RU" sz="1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игуменъ</a:t>
            </a:r>
            <a:r>
              <a:rPr lang="ru-RU" sz="1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b="1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Игумен Аркад</a:t>
            </a:r>
            <a:endParaRPr lang="ru-RU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1800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Ђто</a:t>
            </a:r>
            <a:r>
              <a:rPr lang="ru-RU" sz="18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6661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[</a:t>
            </a:r>
            <a:r>
              <a:rPr lang="ru-RU" sz="18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1153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 Иде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боголюбивыи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архепископъ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Нифонтъ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Ладогу, и заложи церковь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камяну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святого Климента. В то же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лЂто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съруби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Аркадъ</a:t>
            </a:r>
            <a:r>
              <a:rPr lang="ru-RU" sz="1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игуменъ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церковь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святыя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Богородидя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Успение 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състави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собе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манастырь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бысть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крестьяномъ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прибежище,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ангеломъ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радость, а дьяволу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лагуба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1156 становится епископом и «превращается» в Аркадия:</a:t>
            </a:r>
            <a:endParaRPr lang="ru-RU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то же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лЂто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събрася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всь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град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людии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baseline="30000" dirty="0">
                <a:solidFill>
                  <a:srgbClr val="0000FF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изволиша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собе</a:t>
            </a:r>
            <a:r>
              <a:rPr lang="ru-RU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епископь</a:t>
            </a:r>
            <a:r>
              <a:rPr lang="ru-RU" sz="1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поставити</a:t>
            </a:r>
            <a:r>
              <a:rPr lang="ru-RU" sz="1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мужа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богомь</a:t>
            </a:r>
            <a:r>
              <a:rPr lang="ru-RU" sz="1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избрана /л.29об./ Аркадия;</a:t>
            </a:r>
            <a:endParaRPr lang="ru-RU" sz="1800" b="1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71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1C6F90-FF97-41EC-A240-0D62D4E20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Корпус древнерусских имен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C97D48-37A1-48CE-83C9-6CC5E7E03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52" y="2007776"/>
            <a:ext cx="11029615" cy="4850224"/>
          </a:xfrm>
        </p:spPr>
        <p:txBody>
          <a:bodyPr>
            <a:normAutofit/>
          </a:bodyPr>
          <a:lstStyle/>
          <a:p>
            <a:r>
              <a:rPr lang="ru-RU" dirty="0"/>
              <a:t>Исконно-славянские, редкие скандинавские и прибалтийско-финские, а также христианские имена различного происхождения</a:t>
            </a:r>
          </a:p>
          <a:p>
            <a:r>
              <a:rPr lang="ru-RU" dirty="0"/>
              <a:t>Христианские имена: сравнительно быстро распространились в языке после Крещения Руси.</a:t>
            </a:r>
          </a:p>
          <a:p>
            <a:r>
              <a:rPr lang="ru-RU" dirty="0"/>
              <a:t>Полные и гипокористические формы</a:t>
            </a:r>
          </a:p>
          <a:p>
            <a:r>
              <a:rPr lang="ru-RU" dirty="0"/>
              <a:t>Гипокористические формы: усеченные варианты основы полного имени (</a:t>
            </a:r>
            <a:r>
              <a:rPr lang="ru-RU" i="1" dirty="0"/>
              <a:t>Григорий -&gt; Грига-; Василий -&gt; Василь-)</a:t>
            </a:r>
            <a:r>
              <a:rPr lang="ru-RU" dirty="0"/>
              <a:t> [Зализняк 1986: 146]) в ряде случаев – с дополнительным суффиксальным наращением </a:t>
            </a:r>
            <a:r>
              <a:rPr lang="ru-RU" i="1" dirty="0"/>
              <a:t>(</a:t>
            </a:r>
            <a:r>
              <a:rPr lang="ru-RU" i="1" dirty="0" err="1"/>
              <a:t>Василько</a:t>
            </a:r>
            <a:r>
              <a:rPr lang="ru-RU" dirty="0"/>
              <a:t>)</a:t>
            </a:r>
            <a:r>
              <a:rPr lang="ru-RU" i="1" dirty="0"/>
              <a:t>.</a:t>
            </a:r>
            <a:r>
              <a:rPr lang="ru-RU" dirty="0"/>
              <a:t> </a:t>
            </a:r>
          </a:p>
          <a:p>
            <a:r>
              <a:rPr lang="ru-RU" dirty="0"/>
              <a:t>Зализняк 1986: 147</a:t>
            </a:r>
            <a:r>
              <a:rPr lang="en-US" dirty="0"/>
              <a:t>: </a:t>
            </a:r>
            <a:r>
              <a:rPr lang="ru-RU" dirty="0"/>
              <a:t> У многих усеченных имен не прослеживается уменьшительной/ пейоративной семантики</a:t>
            </a:r>
          </a:p>
          <a:p>
            <a:r>
              <a:rPr lang="ru-RU" dirty="0"/>
              <a:t>Успенский 1969: канонические </a:t>
            </a:r>
            <a:r>
              <a:rPr lang="en-US" dirty="0"/>
              <a:t>vs.</a:t>
            </a:r>
            <a:r>
              <a:rPr lang="ru-RU" dirty="0"/>
              <a:t> литературные и разговорные/народные формы имен (</a:t>
            </a:r>
            <a:r>
              <a:rPr lang="ru-RU" i="1" dirty="0"/>
              <a:t>Иоанн </a:t>
            </a:r>
            <a:r>
              <a:rPr lang="en-US" i="1" dirty="0"/>
              <a:t>vs. </a:t>
            </a:r>
            <a:r>
              <a:rPr lang="ru-RU" i="1" dirty="0"/>
              <a:t>Иван </a:t>
            </a:r>
            <a:r>
              <a:rPr lang="fr-FR" i="1" dirty="0"/>
              <a:t>; </a:t>
            </a:r>
            <a:r>
              <a:rPr lang="ru-RU" i="1" dirty="0"/>
              <a:t>Мария </a:t>
            </a:r>
            <a:r>
              <a:rPr lang="en-US" i="1" dirty="0"/>
              <a:t>vs. </a:t>
            </a:r>
            <a:r>
              <a:rPr lang="ru-RU" i="1" dirty="0"/>
              <a:t>Марья</a:t>
            </a:r>
            <a:r>
              <a:rPr lang="ru-RU" dirty="0"/>
              <a:t>)</a:t>
            </a:r>
            <a:endParaRPr lang="en-US" dirty="0"/>
          </a:p>
          <a:p>
            <a:r>
              <a:rPr lang="ru-RU" dirty="0"/>
              <a:t>По-видимому, (по крайней мере, в некоторых случаях) форма имени коррелировала с социальным статусом и/или происхождением персонажа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2961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B2778-2290-B239-7D72-E5C26D1FF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Игумены (продолжение)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353E0C-4010-D394-5FEC-DF5A86AE4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Игумен </a:t>
            </a:r>
            <a:r>
              <a:rPr lang="ru-RU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Олекса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1157 Томь же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ЂтЂ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преставися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АндрЂи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игуменъ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святыя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Богородидя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поставиша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Ольксу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въ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него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мЂсто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 …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Въ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лЂто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6670 [1162].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ПрЂставися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игуменъ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Олькса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святыя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Богородиця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и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поставиша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немь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игуменомь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Мануила. Томь же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лЂтЂ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у святого Духа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Съшьствия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поставиша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игуменомь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Саву.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Игумен </a:t>
            </a:r>
            <a:r>
              <a:rPr lang="ru-RU" sz="18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Феодос</a:t>
            </a:r>
            <a:r>
              <a:rPr lang="ru-RU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(=Феодосий Печерский)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НПЛ: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Въ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лЂто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6581 </a:t>
            </a:r>
            <a:r>
              <a:rPr lang="ru-RU" sz="1800" baseline="30000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[1073] /л.5./ Заложена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бысть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церкы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Печерьская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Феодосомь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игуменомь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Въ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то же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лЂто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прогнаста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Изяслава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въ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Ляхы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Святослав и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ВсЂволодъ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Въ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лЂто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6582 [1074].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ПрЂставися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Федосъ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игуменъ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Печерьскыи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мЂсяця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маия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въ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endParaRPr lang="ru-RU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Въ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лЂто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6599 [1091].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Перенесоша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игумена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печерьскаго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Федоса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въ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манастырь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печерЂ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8120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81A9B-BB24-6B5D-2FD9-FC3731E5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Игумены (продолжение)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B29BD-EDD1-B65E-3D7E-CBB8603D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417" y="1589848"/>
            <a:ext cx="11029615" cy="3678303"/>
          </a:xfrm>
        </p:spPr>
        <p:txBody>
          <a:bodyPr>
            <a:normAutofit/>
          </a:bodyPr>
          <a:lstStyle/>
          <a:p>
            <a:r>
              <a:rPr lang="ru-RU" sz="2000" dirty="0"/>
              <a:t>В единичных случаях могут фигурировать под дохристианскими мирскими именами, но в целом преобладают полные формы:</a:t>
            </a:r>
          </a:p>
          <a:p>
            <a:pPr indent="254000" algn="just">
              <a:lnSpc>
                <a:spcPts val="1800"/>
              </a:lnSpc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НПЛ,1187: Томь же </a:t>
            </a:r>
            <a:r>
              <a:rPr lang="ru-RU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лЂтЂ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преставися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игуменъ</a:t>
            </a:r>
            <a:r>
              <a:rPr lang="ru-RU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МоисЂи</a:t>
            </a:r>
            <a:r>
              <a:rPr lang="ru-RU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у </a:t>
            </a:r>
            <a:r>
              <a:rPr lang="ru-RU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святыя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Богородиця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Антонове </a:t>
            </a:r>
            <a:r>
              <a:rPr lang="ru-RU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манастыри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и </a:t>
            </a:r>
            <a:r>
              <a:rPr lang="ru-RU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поставиша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мЂсте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его Волоса.</a:t>
            </a:r>
            <a:endParaRPr lang="ru-RU" sz="20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indent="254000" algn="just">
              <a:lnSpc>
                <a:spcPts val="1800"/>
              </a:lnSpc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НПЛ, </a:t>
            </a:r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1157: Томь же </a:t>
            </a:r>
            <a:r>
              <a:rPr lang="ru-RU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ЂтЂ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преставися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АндрЂи</a:t>
            </a: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игуменъ</a:t>
            </a: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святыя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Богородидя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4000" algn="just">
              <a:lnSpc>
                <a:spcPts val="1800"/>
              </a:lnSpc>
            </a:pPr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НПЛ, 1158: Тои же </a:t>
            </a:r>
            <a:r>
              <a:rPr lang="ru-RU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Ђни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поставиша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Дионисия </a:t>
            </a:r>
            <a:r>
              <a:rPr lang="ru-RU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игуменомь</a:t>
            </a: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 святого Георгия </a:t>
            </a:r>
          </a:p>
        </p:txBody>
      </p:sp>
    </p:spTree>
    <p:extLst>
      <p:ext uri="{BB962C8B-B14F-4D97-AF65-F5344CB8AC3E}">
        <p14:creationId xmlns:p14="http://schemas.microsoft.com/office/powerpoint/2010/main" val="1562560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1A320-BE6E-5B43-A64C-B7A0916D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епископы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15E4FB-4616-FC62-44EC-77C88789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000" dirty="0">
                <a:latin typeface="Corbel" panose="020B0503020204020204" pitchFamily="34" charset="0"/>
              </a:rPr>
              <a:t>Усеченных имен не встретилось, но, помимо полных канонических, могут фигурировать и под «народными» формами</a:t>
            </a:r>
          </a:p>
          <a:p>
            <a:pPr indent="254000" algn="just">
              <a:lnSpc>
                <a:spcPts val="1800"/>
              </a:lnSpc>
            </a:pP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НПЛ: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лЂто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 6695 [1187].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Поставленъ</a:t>
            </a:r>
            <a:r>
              <a:rPr lang="ru-RU" sz="20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бысть</a:t>
            </a:r>
            <a:r>
              <a:rPr lang="ru-RU" sz="20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архиепископъ</a:t>
            </a:r>
            <a:r>
              <a:rPr lang="ru-RU" sz="20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новгородьскыи</a:t>
            </a:r>
            <a:r>
              <a:rPr lang="ru-RU" sz="20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 </a:t>
            </a:r>
            <a:r>
              <a:rPr lang="ru-RU" sz="2000" b="1" baseline="30000" dirty="0">
                <a:solidFill>
                  <a:srgbClr val="0000FF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7</a:t>
            </a:r>
            <a:r>
              <a:rPr lang="ru-RU" sz="20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 Гаврила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мЂсяця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марта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29, на святого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Варихисия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приде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Новугороду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мЂсяця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маия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31, на святого мученика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Ермиа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; и ради быша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новъгородьци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. Томь же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лЂтЂ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преставися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игуменъ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МоисЂи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святыя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Богородиця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Антонове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манастыри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поставиша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мЂсте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его Волоса.</a:t>
            </a:r>
            <a:endParaRPr lang="ru-RU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>
              <a:lnSpc>
                <a:spcPts val="1800"/>
              </a:lnSpc>
            </a:pP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НПЛ: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лЂто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 6701 </a:t>
            </a:r>
            <a:r>
              <a:rPr lang="ru-RU" sz="2000" baseline="30000" dirty="0">
                <a:solidFill>
                  <a:srgbClr val="0000FF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. [1193]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Преставися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Гаврила,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архепископъ</a:t>
            </a:r>
            <a:r>
              <a:rPr lang="ru-RU" sz="20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новгородьскыи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мЂсяця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маия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24, на святого Смена, иже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ДивнЂи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горе,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положенъ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бысть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притворе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святыя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София,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посторонь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брата,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нареченаго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чьрнецьстве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Григории.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Новгородьци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же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княземь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Ярославомь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игумены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софьяны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попы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съдумавъше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изволиша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богомь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избрана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Мартурия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послаша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по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нь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приведоша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РусЂ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посадиша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епископии,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послаша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митрополиту;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присла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по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нь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чьстью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Ипат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.: </a:t>
            </a:r>
            <a:r>
              <a:rPr lang="ru-RU" sz="2000" b="1" dirty="0">
                <a:solidFill>
                  <a:srgbClr val="DD143C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,Bold"/>
              </a:rPr>
              <a:t>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лѣто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 ҂s҃ х л҃ </a:t>
            </a:r>
            <a:r>
              <a:rPr lang="ru-RU" sz="2000" dirty="0">
                <a:solidFill>
                  <a:srgbClr val="20B3AB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[6630 (1122)] </a:t>
            </a:r>
            <a:r>
              <a:rPr lang="ru-RU" sz="2000" b="1" dirty="0">
                <a:solidFill>
                  <a:srgbClr val="DD143C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,Bold"/>
              </a:rPr>
              <a:t>В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едена </a:t>
            </a:r>
            <a:r>
              <a:rPr lang="ru-RU" sz="2000" dirty="0">
                <a:solidFill>
                  <a:srgbClr val="0000FF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47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Мьстиславна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въ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Грѣкъı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цр҃ь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LitopysNewRoman"/>
              </a:rPr>
              <a:t>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митрополитъ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 Никита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приде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 </a:t>
            </a:r>
            <a:r>
              <a:rPr lang="ru-RU" sz="2000" dirty="0">
                <a:solidFill>
                  <a:srgbClr val="0000FF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48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изъ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Грекъ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 и </a:t>
            </a:r>
            <a:r>
              <a:rPr lang="ru-RU" sz="20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Данило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епс̑пъ</a:t>
            </a:r>
            <a:r>
              <a:rPr lang="ru-RU" sz="20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Гурьговьскъıи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 </a:t>
            </a:r>
            <a:r>
              <a:rPr lang="ru-RU" sz="2000" dirty="0">
                <a:solidFill>
                  <a:srgbClr val="0000FF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49 </a:t>
            </a:r>
            <a:r>
              <a:rPr lang="ru-RU" sz="20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оумре</a:t>
            </a:r>
            <a:r>
              <a:rPr lang="ru-RU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LitopysNewRoman"/>
              </a:rPr>
              <a:t> .</a:t>
            </a:r>
            <a:endParaRPr lang="ru-RU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971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F9F5F-CD7D-FB60-80F1-BBE0D33A0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970990-64E6-2D0D-2E43-F3D2F0C07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77541"/>
            <a:ext cx="11029615" cy="3678303"/>
          </a:xfrm>
        </p:spPr>
        <p:txBody>
          <a:bodyPr>
            <a:noAutofit/>
          </a:bodyPr>
          <a:lstStyle/>
          <a:p>
            <a:r>
              <a:rPr lang="ru-RU" dirty="0"/>
              <a:t>Святые</a:t>
            </a:r>
          </a:p>
          <a:p>
            <a:pPr lvl="1"/>
            <a:r>
              <a:rPr lang="ru-RU" sz="1800" dirty="0"/>
              <a:t>«Усеченные» имена святых в Евангелиях: по всей видимости, переводы стяженных греческих форм, омонимичные усеченным формам славянского происхождения </a:t>
            </a:r>
          </a:p>
          <a:p>
            <a:r>
              <a:rPr lang="ru-RU" dirty="0"/>
              <a:t>Церковные деятели:</a:t>
            </a:r>
          </a:p>
          <a:p>
            <a:pPr lvl="1"/>
            <a:r>
              <a:rPr lang="ru-RU" sz="1800" dirty="0"/>
              <a:t>Суффиксальные гипокористические формы: только у белого духовенства (попы, преимущественно приближенные к князьям и воеводам)</a:t>
            </a:r>
          </a:p>
          <a:p>
            <a:pPr lvl="1"/>
            <a:r>
              <a:rPr lang="ru-RU" sz="1800" dirty="0"/>
              <a:t>В крайне редких случаях – также у монахов</a:t>
            </a:r>
          </a:p>
          <a:p>
            <a:pPr lvl="1"/>
            <a:r>
              <a:rPr lang="ru-RU" sz="1800" dirty="0"/>
              <a:t>Усеченные формы: лица более низкого статуса в церковной </a:t>
            </a:r>
            <a:r>
              <a:rPr lang="ru-RU" sz="1800" dirty="0" err="1"/>
              <a:t>иерерхии</a:t>
            </a:r>
            <a:r>
              <a:rPr lang="ru-RU" sz="1800" dirty="0"/>
              <a:t> (т.е. монахи и, реже, игумены); но не епископы и не </a:t>
            </a:r>
            <a:r>
              <a:rPr lang="ru-RU" sz="1800" dirty="0" err="1"/>
              <a:t>мирополиты</a:t>
            </a:r>
            <a:endParaRPr lang="ru-RU" sz="1800" dirty="0"/>
          </a:p>
          <a:p>
            <a:pPr lvl="1"/>
            <a:r>
              <a:rPr lang="ru-RU" sz="1800" dirty="0"/>
              <a:t>Народные формы: иногда встречаются у епископов, однако чаще те фигурируют под полными каноническими </a:t>
            </a:r>
            <a:r>
              <a:rPr lang="ru-RU" sz="1800" dirty="0" err="1"/>
              <a:t>имеными</a:t>
            </a:r>
            <a:endParaRPr lang="ru-RU" sz="1800" dirty="0"/>
          </a:p>
          <a:p>
            <a:pPr lvl="1"/>
            <a:r>
              <a:rPr lang="ru-RU" sz="1800" dirty="0"/>
              <a:t>Полные канонические имена: епископы (в подавляющем большинстве случаев) и митрополиты</a:t>
            </a:r>
          </a:p>
          <a:p>
            <a:pPr marL="0" indent="0">
              <a:buNone/>
            </a:pPr>
            <a:r>
              <a:rPr lang="ru-RU" dirty="0"/>
              <a:t>Таким образом, можно говорить о достаточно последовательной системе, стоящей за выбором конкретных форм имен различных персонажей.</a:t>
            </a:r>
          </a:p>
        </p:txBody>
      </p:sp>
    </p:spTree>
    <p:extLst>
      <p:ext uri="{BB962C8B-B14F-4D97-AF65-F5344CB8AC3E}">
        <p14:creationId xmlns:p14="http://schemas.microsoft.com/office/powerpoint/2010/main" val="3229745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468C9C-1BBF-E993-8F2A-00C7966BA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5890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B92CEA-4799-40C0-BC5A-DE0568852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Наиболее употребительные христианские имена с вариативностью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5C4AE-F69E-4F79-89C0-6D1330B89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299" y="2154294"/>
            <a:ext cx="11029615" cy="5125079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/>
              <a:t>Каноническое (по </a:t>
            </a:r>
            <a:r>
              <a:rPr lang="ru-RU" sz="2400" dirty="0" err="1"/>
              <a:t>Мстиславову</a:t>
            </a:r>
            <a:r>
              <a:rPr lang="ru-RU" sz="2400" dirty="0"/>
              <a:t> Евангелию) </a:t>
            </a:r>
            <a:r>
              <a:rPr lang="en-US" sz="2400" dirty="0"/>
              <a:t>Vs. </a:t>
            </a:r>
            <a:r>
              <a:rPr lang="ru-RU" sz="2400" dirty="0"/>
              <a:t>гипокористическое </a:t>
            </a:r>
            <a:r>
              <a:rPr lang="en-US" sz="2400" dirty="0"/>
              <a:t>/ </a:t>
            </a:r>
            <a:r>
              <a:rPr lang="ru-RU" sz="2400" dirty="0"/>
              <a:t>разговорное имя/имена</a:t>
            </a:r>
          </a:p>
          <a:p>
            <a:pPr lvl="1"/>
            <a:r>
              <a:rPr lang="ru-RU" sz="2200" dirty="0"/>
              <a:t>Георгий </a:t>
            </a:r>
            <a:r>
              <a:rPr lang="en-US" sz="2200" dirty="0"/>
              <a:t>VS </a:t>
            </a:r>
            <a:r>
              <a:rPr lang="ru-RU" sz="2200" dirty="0" err="1"/>
              <a:t>Гюрги</a:t>
            </a:r>
            <a:r>
              <a:rPr lang="ru-RU" sz="2200" dirty="0"/>
              <a:t>, Юрьи, </a:t>
            </a:r>
            <a:r>
              <a:rPr lang="ru-RU" sz="2200" dirty="0" err="1"/>
              <a:t>Дюрди</a:t>
            </a:r>
            <a:r>
              <a:rPr lang="ru-RU" sz="2200" dirty="0"/>
              <a:t>, </a:t>
            </a:r>
            <a:r>
              <a:rPr lang="ru-RU" sz="2200" dirty="0" err="1"/>
              <a:t>Гюрята</a:t>
            </a:r>
            <a:r>
              <a:rPr lang="ru-RU" sz="2200" dirty="0"/>
              <a:t>…</a:t>
            </a:r>
          </a:p>
          <a:p>
            <a:pPr lvl="1"/>
            <a:r>
              <a:rPr lang="ru-RU" sz="2200" dirty="0"/>
              <a:t>Михаил </a:t>
            </a:r>
            <a:r>
              <a:rPr lang="en-US" sz="2200" dirty="0"/>
              <a:t>VS </a:t>
            </a:r>
            <a:r>
              <a:rPr lang="ru-RU" sz="2200" dirty="0" err="1"/>
              <a:t>Михалко</a:t>
            </a:r>
            <a:r>
              <a:rPr lang="ru-RU" sz="2200" dirty="0"/>
              <a:t>, </a:t>
            </a:r>
            <a:r>
              <a:rPr lang="ru-RU" sz="2200" dirty="0" err="1"/>
              <a:t>Михаль</a:t>
            </a:r>
            <a:r>
              <a:rPr lang="ru-RU" sz="2200" dirty="0"/>
              <a:t>…</a:t>
            </a:r>
          </a:p>
          <a:p>
            <a:pPr lvl="1"/>
            <a:r>
              <a:rPr lang="ru-RU" sz="2200" dirty="0"/>
              <a:t>Василий </a:t>
            </a:r>
            <a:r>
              <a:rPr lang="en-US" sz="2200" dirty="0"/>
              <a:t>VS </a:t>
            </a:r>
            <a:r>
              <a:rPr lang="ru-RU" sz="2200" dirty="0" err="1"/>
              <a:t>Василько</a:t>
            </a:r>
            <a:r>
              <a:rPr lang="ru-RU" sz="2200" dirty="0"/>
              <a:t>, Василь…</a:t>
            </a:r>
          </a:p>
          <a:p>
            <a:pPr lvl="1"/>
            <a:r>
              <a:rPr lang="ru-RU" sz="2200" dirty="0"/>
              <a:t>Д(и)</a:t>
            </a:r>
            <a:r>
              <a:rPr lang="ru-RU" sz="2200" dirty="0" err="1"/>
              <a:t>митрий</a:t>
            </a:r>
            <a:r>
              <a:rPr lang="ru-RU" sz="2200" dirty="0"/>
              <a:t> </a:t>
            </a:r>
            <a:r>
              <a:rPr lang="en-US" sz="2200" dirty="0"/>
              <a:t>VS </a:t>
            </a:r>
            <a:r>
              <a:rPr lang="ru-RU" sz="2200" dirty="0" err="1"/>
              <a:t>Дмитр</a:t>
            </a:r>
            <a:endParaRPr lang="ru-RU" sz="2200" dirty="0"/>
          </a:p>
          <a:p>
            <a:pPr lvl="1"/>
            <a:r>
              <a:rPr lang="ru-RU" sz="2200" dirty="0"/>
              <a:t>Петр </a:t>
            </a:r>
            <a:r>
              <a:rPr lang="en-US" sz="2200" dirty="0"/>
              <a:t>VS </a:t>
            </a:r>
            <a:r>
              <a:rPr lang="ru-RU" sz="2200" dirty="0"/>
              <a:t>Петрила, </a:t>
            </a:r>
            <a:r>
              <a:rPr lang="ru-RU" sz="2200" dirty="0" err="1"/>
              <a:t>Петрята</a:t>
            </a:r>
            <a:endParaRPr lang="ru-RU" sz="2200" dirty="0"/>
          </a:p>
          <a:p>
            <a:pPr lvl="1"/>
            <a:r>
              <a:rPr lang="ru-RU" sz="2200" dirty="0"/>
              <a:t>Никола </a:t>
            </a:r>
            <a:r>
              <a:rPr lang="en-US" sz="2200" dirty="0"/>
              <a:t>VS </a:t>
            </a:r>
            <a:r>
              <a:rPr lang="ru-RU" sz="2200" dirty="0"/>
              <a:t>Микула</a:t>
            </a:r>
          </a:p>
          <a:p>
            <a:pPr lvl="1"/>
            <a:r>
              <a:rPr lang="ru-RU" sz="2200" dirty="0"/>
              <a:t>Фе(о)дор </a:t>
            </a:r>
            <a:r>
              <a:rPr lang="en-US" sz="2200" dirty="0"/>
              <a:t>VS </a:t>
            </a:r>
            <a:r>
              <a:rPr lang="ru-RU" sz="2200" dirty="0" err="1"/>
              <a:t>Тудор</a:t>
            </a:r>
            <a:endParaRPr lang="ru-RU" sz="2200" dirty="0"/>
          </a:p>
          <a:p>
            <a:r>
              <a:rPr lang="ru-RU" sz="2400" dirty="0"/>
              <a:t>Фонетическое варьирование (Василей/ Василий; Димитрий/Дмитрий)</a:t>
            </a:r>
          </a:p>
          <a:p>
            <a:r>
              <a:rPr lang="ru-RU" sz="2400" dirty="0"/>
              <a:t>Основные словообразовательные модели у христианских имен – либо модель с усечением и добавлением суффикса (–ко), либо модель с усечением и фонетической редукцией корня (</a:t>
            </a:r>
            <a:r>
              <a:rPr lang="ru-RU" sz="2400" dirty="0" err="1"/>
              <a:t>Гюрги</a:t>
            </a:r>
            <a:r>
              <a:rPr lang="ru-RU" sz="2400" dirty="0"/>
              <a:t>, Юрьи, </a:t>
            </a:r>
            <a:r>
              <a:rPr lang="ru-RU" sz="2400" dirty="0" err="1"/>
              <a:t>Дюрди</a:t>
            </a:r>
            <a:r>
              <a:rPr lang="ru-RU" sz="2400" dirty="0"/>
              <a:t>). Это зависит от фонетических особенностей имени (от </a:t>
            </a:r>
            <a:r>
              <a:rPr lang="ru-RU" sz="2400" i="1" dirty="0"/>
              <a:t>Георгий </a:t>
            </a:r>
            <a:r>
              <a:rPr lang="ru-RU" sz="2400" dirty="0"/>
              <a:t>вариант с </a:t>
            </a:r>
            <a:r>
              <a:rPr lang="ru-RU" sz="2400" i="1" dirty="0"/>
              <a:t>–к</a:t>
            </a:r>
            <a:r>
              <a:rPr lang="ru-RU" sz="2400" dirty="0"/>
              <a:t>о не образовывается, т.к. при усечении образуется двойной согласный;  аналогично </a:t>
            </a:r>
            <a:r>
              <a:rPr lang="ru-RU" sz="2400" i="1" dirty="0"/>
              <a:t>Дмитрий</a:t>
            </a:r>
            <a:r>
              <a:rPr lang="ru-RU" sz="2400" dirty="0"/>
              <a:t>)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06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7A35D6-5150-44A2-810F-FF241883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Имена святых: общий принцип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12437A-C5CE-46D1-A292-E8F968FA2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92" y="2092976"/>
            <a:ext cx="11366968" cy="476502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Лавр., </a:t>
            </a:r>
            <a:r>
              <a:rPr lang="ru-RU" dirty="0" err="1"/>
              <a:t>Ипат</a:t>
            </a:r>
            <a:r>
              <a:rPr lang="ru-RU" dirty="0"/>
              <a:t>. и НПЛ, а также в берестяных грамотах – исключительно полные христианские имена, с нерегулярными фонетическими модификациями вида </a:t>
            </a:r>
            <a:r>
              <a:rPr lang="ru-RU" i="1" dirty="0"/>
              <a:t>Василий / Василей, Димитрий / Дмитрий + Георгий, Никола</a:t>
            </a:r>
          </a:p>
          <a:p>
            <a:r>
              <a:rPr lang="ru-RU" dirty="0"/>
              <a:t>Никола </a:t>
            </a:r>
            <a:r>
              <a:rPr lang="en-US" dirty="0"/>
              <a:t>VS </a:t>
            </a:r>
            <a:r>
              <a:rPr lang="ru-RU" dirty="0"/>
              <a:t>Микула: в письменных источниках имя св. Николая </a:t>
            </a:r>
            <a:r>
              <a:rPr lang="ru-RU" dirty="0" err="1"/>
              <a:t>Мирликийского</a:t>
            </a:r>
            <a:r>
              <a:rPr lang="ru-RU" dirty="0"/>
              <a:t> – только Никола, тогда как Микула – только для рядовых горожан в берестяных грамотах</a:t>
            </a:r>
          </a:p>
          <a:p>
            <a:pPr lvl="1"/>
            <a:r>
              <a:rPr lang="ru-RU" dirty="0" err="1"/>
              <a:t>Изѧславъ</a:t>
            </a:r>
            <a:r>
              <a:rPr lang="ru-RU" dirty="0"/>
              <a:t> же </a:t>
            </a:r>
            <a:r>
              <a:rPr lang="ru-RU" dirty="0" err="1"/>
              <a:t>постави</a:t>
            </a:r>
            <a:r>
              <a:rPr lang="ru-RU" dirty="0"/>
              <a:t> </a:t>
            </a:r>
            <a:r>
              <a:rPr lang="ru-RU" dirty="0" err="1"/>
              <a:t>манастъıрь</a:t>
            </a:r>
            <a:r>
              <a:rPr lang="ru-RU" dirty="0"/>
              <a:t> </a:t>
            </a:r>
            <a:r>
              <a:rPr lang="ru-RU" b="1" dirty="0" err="1"/>
              <a:t>ст҃аго</a:t>
            </a:r>
            <a:r>
              <a:rPr lang="ru-RU" b="1" dirty="0"/>
              <a:t> </a:t>
            </a:r>
            <a:r>
              <a:rPr lang="ru-RU" b="1" dirty="0" err="1"/>
              <a:t>Дмитри</a:t>
            </a:r>
            <a:r>
              <a:rPr lang="ru-RU" sz="2000" dirty="0">
                <a:effectLst/>
                <a:latin typeface="Bukyvede" panose="020004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ꙗ</a:t>
            </a:r>
            <a:r>
              <a:rPr lang="ru-RU" dirty="0"/>
              <a:t> [Лавр., л. 54 за 1059 г.,)</a:t>
            </a:r>
          </a:p>
          <a:p>
            <a:pPr lvl="1"/>
            <a:r>
              <a:rPr lang="ru-RU" dirty="0"/>
              <a:t>на </a:t>
            </a:r>
            <a:r>
              <a:rPr lang="ru-RU" dirty="0" err="1"/>
              <a:t>томъ</a:t>
            </a:r>
            <a:r>
              <a:rPr lang="ru-RU" dirty="0"/>
              <a:t> </a:t>
            </a:r>
            <a:r>
              <a:rPr lang="ru-RU" dirty="0" err="1"/>
              <a:t>холмѣ</a:t>
            </a:r>
            <a:r>
              <a:rPr lang="ru-RU" dirty="0"/>
              <a:t> </a:t>
            </a:r>
            <a:r>
              <a:rPr lang="ru-RU" dirty="0" err="1"/>
              <a:t>нынѣ</a:t>
            </a:r>
            <a:r>
              <a:rPr lang="ru-RU" dirty="0"/>
              <a:t> </a:t>
            </a:r>
            <a:r>
              <a:rPr lang="ru-RU" dirty="0" err="1"/>
              <a:t>цр҃кы</a:t>
            </a:r>
            <a:r>
              <a:rPr lang="ru-RU" dirty="0"/>
              <a:t> </a:t>
            </a:r>
            <a:r>
              <a:rPr lang="ru-RU" dirty="0" err="1"/>
              <a:t>єсть</a:t>
            </a:r>
            <a:r>
              <a:rPr lang="ru-RU" dirty="0"/>
              <a:t> </a:t>
            </a:r>
            <a:r>
              <a:rPr lang="ru-RU" b="1" dirty="0" err="1"/>
              <a:t>ст҃го</a:t>
            </a:r>
            <a:r>
              <a:rPr lang="ru-RU" b="1" dirty="0"/>
              <a:t> Василь</a:t>
            </a:r>
            <a:r>
              <a:rPr lang="ru-RU" sz="2000" dirty="0">
                <a:effectLst/>
                <a:latin typeface="Bukyvede" panose="020004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ꙗ</a:t>
            </a:r>
            <a:r>
              <a:rPr lang="ru-RU" dirty="0"/>
              <a:t> [</a:t>
            </a:r>
            <a:r>
              <a:rPr lang="ru-RU" dirty="0" err="1"/>
              <a:t>Ипат</a:t>
            </a:r>
            <a:r>
              <a:rPr lang="ru-RU" dirty="0"/>
              <a:t>., л. 30об. за 980 г.]</a:t>
            </a:r>
          </a:p>
          <a:p>
            <a:pPr lvl="1"/>
            <a:r>
              <a:rPr lang="ru-RU" dirty="0"/>
              <a:t>в се же </a:t>
            </a:r>
            <a:r>
              <a:rPr lang="ru-RU" dirty="0" err="1"/>
              <a:t>лѣт</a:t>
            </a:r>
            <a:r>
              <a:rPr lang="ru-RU" dirty="0"/>
              <a:t>̑  </a:t>
            </a:r>
            <a:r>
              <a:rPr lang="ru-RU" dirty="0" err="1"/>
              <a:t>сщ҃на</a:t>
            </a:r>
            <a:r>
              <a:rPr lang="ru-RU" dirty="0"/>
              <a:t>  </a:t>
            </a:r>
            <a:r>
              <a:rPr lang="ru-RU" dirty="0" err="1"/>
              <a:t>быс</a:t>
            </a:r>
            <a:r>
              <a:rPr lang="ru-RU" dirty="0"/>
              <a:t>̑ </a:t>
            </a:r>
            <a:r>
              <a:rPr lang="ru-RU" dirty="0" err="1"/>
              <a:t>црк҃ви</a:t>
            </a:r>
            <a:r>
              <a:rPr lang="ru-RU" dirty="0"/>
              <a:t> </a:t>
            </a:r>
            <a:r>
              <a:rPr lang="ru-RU" b="1" dirty="0" err="1"/>
              <a:t>ст҃го</a:t>
            </a:r>
            <a:r>
              <a:rPr lang="ru-RU" b="1" dirty="0"/>
              <a:t> Михаила</a:t>
            </a:r>
            <a:r>
              <a:rPr lang="ru-RU" dirty="0"/>
              <a:t> [</a:t>
            </a:r>
            <a:r>
              <a:rPr lang="ru-RU" dirty="0" err="1"/>
              <a:t>Ипат</a:t>
            </a:r>
            <a:r>
              <a:rPr lang="ru-RU" dirty="0"/>
              <a:t>., л. 77об. за 1090 г.]</a:t>
            </a:r>
          </a:p>
          <a:p>
            <a:pPr lvl="1"/>
            <a:r>
              <a:rPr lang="ru-RU" dirty="0"/>
              <a:t>Томь же </a:t>
            </a:r>
            <a:r>
              <a:rPr lang="ru-RU" dirty="0" err="1"/>
              <a:t>лѣтѣ</a:t>
            </a:r>
            <a:r>
              <a:rPr lang="ru-RU" dirty="0"/>
              <a:t> </a:t>
            </a:r>
            <a:r>
              <a:rPr lang="ru-RU" dirty="0" err="1"/>
              <a:t>сърубиша</a:t>
            </a:r>
            <a:r>
              <a:rPr lang="ru-RU" dirty="0"/>
              <a:t> церковь </a:t>
            </a:r>
            <a:r>
              <a:rPr lang="ru-RU" dirty="0" err="1"/>
              <a:t>нову</a:t>
            </a:r>
            <a:r>
              <a:rPr lang="ru-RU" dirty="0"/>
              <a:t> святого </a:t>
            </a:r>
            <a:r>
              <a:rPr lang="ru-RU" dirty="0" err="1"/>
              <a:t>Въздвижения</a:t>
            </a:r>
            <a:r>
              <a:rPr lang="ru-RU" dirty="0"/>
              <a:t> и </a:t>
            </a:r>
            <a:r>
              <a:rPr lang="ru-RU" b="1" dirty="0"/>
              <a:t>святого</a:t>
            </a:r>
            <a:r>
              <a:rPr lang="ru-RU" dirty="0"/>
              <a:t> </a:t>
            </a:r>
            <a:r>
              <a:rPr lang="ru-RU" b="1" dirty="0"/>
              <a:t>Василия</a:t>
            </a:r>
            <a:r>
              <a:rPr lang="ru-RU" dirty="0"/>
              <a:t> и </a:t>
            </a:r>
            <a:r>
              <a:rPr lang="ru-RU" b="1" dirty="0"/>
              <a:t>святого</a:t>
            </a:r>
            <a:r>
              <a:rPr lang="ru-RU" dirty="0"/>
              <a:t> </a:t>
            </a:r>
            <a:r>
              <a:rPr lang="ru-RU" b="1" dirty="0"/>
              <a:t>Дмитрия</a:t>
            </a:r>
            <a:r>
              <a:rPr lang="ru-RU" dirty="0"/>
              <a:t> </a:t>
            </a:r>
            <a:r>
              <a:rPr lang="ru-RU" dirty="0" err="1"/>
              <a:t>Ноздрьцину</a:t>
            </a:r>
            <a:r>
              <a:rPr lang="ru-RU" dirty="0"/>
              <a:t> [НПЛ Старшего извода, л. 55об. за 1196 г.];</a:t>
            </a:r>
          </a:p>
          <a:p>
            <a:pPr lvl="1"/>
            <a:r>
              <a:rPr lang="ru-RU" b="0" i="0" u="none" strike="noStrike" baseline="0" dirty="0">
                <a:latin typeface="LitopysNewRoman"/>
              </a:rPr>
              <a:t>В се же </a:t>
            </a:r>
            <a:r>
              <a:rPr lang="ru-RU" b="0" i="0" u="none" strike="noStrike" baseline="0" dirty="0" err="1">
                <a:latin typeface="LitopysNewRoman"/>
              </a:rPr>
              <a:t>лѣто</a:t>
            </a:r>
            <a:r>
              <a:rPr lang="ru-RU" b="0" i="0" u="none" strike="noStrike" baseline="0" dirty="0">
                <a:latin typeface="LitopysNewRoman"/>
              </a:rPr>
              <a:t> </a:t>
            </a:r>
            <a:r>
              <a:rPr lang="ru-RU" b="0" i="0" u="none" strike="noStrike" baseline="0" dirty="0" err="1">
                <a:latin typeface="LitopysNewRoman"/>
              </a:rPr>
              <a:t>Мьстиславъ</a:t>
            </a:r>
            <a:r>
              <a:rPr lang="ru-RU" b="0" i="0" u="none" strike="noStrike" baseline="0" dirty="0">
                <a:latin typeface="LitopysNewRoman"/>
              </a:rPr>
              <a:t> 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LitopysNewRoman"/>
              </a:rPr>
              <a:t>заложи </a:t>
            </a:r>
            <a:r>
              <a:rPr lang="ru-RU" b="0" i="0" u="none" strike="noStrike" baseline="0" dirty="0" err="1">
                <a:solidFill>
                  <a:srgbClr val="000000"/>
                </a:solidFill>
                <a:latin typeface="LitopysNewRoman"/>
              </a:rPr>
              <a:t>цр҃квь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LitopysNewRoman"/>
              </a:rPr>
              <a:t> </a:t>
            </a:r>
            <a:r>
              <a:rPr lang="ru-RU" b="0" i="0" u="none" strike="noStrike" baseline="0" dirty="0" err="1">
                <a:solidFill>
                  <a:srgbClr val="000000"/>
                </a:solidFill>
                <a:latin typeface="LitopysNewRoman"/>
              </a:rPr>
              <a:t>камѧну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LitopysNewRoman"/>
              </a:rPr>
              <a:t> </a:t>
            </a:r>
            <a:r>
              <a:rPr lang="ru-RU" b="0" i="0" u="none" strike="noStrike" baseline="0" dirty="0">
                <a:solidFill>
                  <a:srgbClr val="0000FF"/>
                </a:solidFill>
                <a:latin typeface="LitopysNewRoman"/>
              </a:rPr>
              <a:t> </a:t>
            </a:r>
            <a:r>
              <a:rPr lang="ru-RU" b="1" i="0" u="none" strike="noStrike" baseline="0" dirty="0" err="1">
                <a:solidFill>
                  <a:srgbClr val="000000"/>
                </a:solidFill>
                <a:latin typeface="LitopysNewRoman"/>
              </a:rPr>
              <a:t>ст҃го</a:t>
            </a:r>
            <a:r>
              <a:rPr lang="ru-RU" b="1" i="0" u="none" strike="noStrike" baseline="0" dirty="0">
                <a:solidFill>
                  <a:srgbClr val="000000"/>
                </a:solidFill>
                <a:latin typeface="LitopysNewRoman"/>
              </a:rPr>
              <a:t> Николы 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LitopysNewRoman"/>
              </a:rPr>
              <a:t>на </a:t>
            </a:r>
            <a:r>
              <a:rPr lang="ru-RU" b="0" i="0" u="none" strike="noStrike" baseline="0" dirty="0" err="1">
                <a:solidFill>
                  <a:srgbClr val="000000"/>
                </a:solidFill>
                <a:latin typeface="LitopysNewRoman"/>
              </a:rPr>
              <a:t>кнѧжѣ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LitopysNewRoman"/>
              </a:rPr>
              <a:t> </a:t>
            </a:r>
            <a:r>
              <a:rPr lang="ru-RU" b="0" i="0" u="none" strike="noStrike" baseline="0" dirty="0">
                <a:solidFill>
                  <a:srgbClr val="0000FF"/>
                </a:solidFill>
                <a:latin typeface="LitopysNewRoman"/>
              </a:rPr>
              <a:t> </a:t>
            </a:r>
            <a:r>
              <a:rPr lang="ru-RU" b="0" i="0" u="none" strike="noStrike" baseline="0" dirty="0" err="1">
                <a:solidFill>
                  <a:srgbClr val="000000"/>
                </a:solidFill>
                <a:latin typeface="LitopysNewRoman"/>
              </a:rPr>
              <a:t>дворѣ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LitopysNewRoman"/>
              </a:rPr>
              <a:t> оу </a:t>
            </a:r>
            <a:r>
              <a:rPr lang="ru-RU" b="0" i="0" u="none" strike="noStrike" baseline="0" dirty="0" err="1">
                <a:solidFill>
                  <a:srgbClr val="000000"/>
                </a:solidFill>
                <a:latin typeface="LitopysNewRoman"/>
              </a:rPr>
              <a:t>торговища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LitopysNewRoman"/>
              </a:rPr>
              <a:t> </a:t>
            </a:r>
            <a:r>
              <a:rPr lang="ru-RU" b="0" i="0" u="none" strike="noStrike" baseline="0" dirty="0" err="1">
                <a:solidFill>
                  <a:srgbClr val="000000"/>
                </a:solidFill>
                <a:latin typeface="LitopysNewRoman"/>
              </a:rPr>
              <a:t>Новѣгородѣ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LitopysNewRoman"/>
              </a:rPr>
              <a:t>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LitopysNewRoman"/>
              </a:rPr>
              <a:t>[</a:t>
            </a:r>
            <a:r>
              <a:rPr lang="ru-RU" b="0" i="0" u="none" strike="noStrike" baseline="0" dirty="0" err="1">
                <a:solidFill>
                  <a:srgbClr val="000000"/>
                </a:solidFill>
                <a:latin typeface="LitopysNewRoman"/>
              </a:rPr>
              <a:t>Ипат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LitopysNewRoman"/>
              </a:rPr>
              <a:t>., л. 103 за 1113 г.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LitopysNewRoman"/>
              </a:rPr>
              <a:t>]</a:t>
            </a:r>
            <a:endParaRPr lang="ru-RU" b="0" i="0" u="none" strike="noStrike" baseline="0" dirty="0">
              <a:solidFill>
                <a:srgbClr val="000000"/>
              </a:solidFill>
              <a:latin typeface="LitopysNewRoman"/>
            </a:endParaRPr>
          </a:p>
          <a:p>
            <a:r>
              <a:rPr lang="ru-RU" sz="1900" dirty="0"/>
              <a:t>К ним примыкают крестильные имена князей  контексте устойчивых формул</a:t>
            </a:r>
          </a:p>
          <a:p>
            <a:pPr lvl="1"/>
            <a:r>
              <a:rPr lang="ru-RU" sz="1800" dirty="0" err="1"/>
              <a:t>Азъ</a:t>
            </a:r>
            <a:r>
              <a:rPr lang="ru-RU" sz="1800" dirty="0"/>
              <a:t> </a:t>
            </a:r>
            <a:r>
              <a:rPr lang="ru-RU" sz="1800" dirty="0" err="1"/>
              <a:t>худъıи</a:t>
            </a:r>
            <a:r>
              <a:rPr lang="ru-RU" sz="1800" dirty="0"/>
              <a:t> </a:t>
            </a:r>
            <a:r>
              <a:rPr lang="ru-RU" sz="1800" dirty="0" err="1"/>
              <a:t>дѣдомъ</a:t>
            </a:r>
            <a:r>
              <a:rPr lang="ru-RU" sz="1800" dirty="0"/>
              <a:t> </a:t>
            </a:r>
            <a:r>
              <a:rPr lang="ru-RU" sz="1800" dirty="0" err="1"/>
              <a:t>своимъ</a:t>
            </a:r>
            <a:r>
              <a:rPr lang="ru-RU" sz="1800" dirty="0"/>
              <a:t> Ꙗ</a:t>
            </a:r>
            <a:r>
              <a:rPr lang="ru-RU" sz="1800" dirty="0" err="1"/>
              <a:t>рославомъ</a:t>
            </a:r>
            <a:r>
              <a:rPr lang="ru-RU" sz="1800" dirty="0"/>
              <a:t> . </a:t>
            </a:r>
            <a:r>
              <a:rPr lang="ru-RU" sz="1800" dirty="0" err="1"/>
              <a:t>блгс̑влнъıмъ</a:t>
            </a:r>
            <a:r>
              <a:rPr lang="ru-RU" sz="1800" dirty="0"/>
              <a:t> </a:t>
            </a:r>
            <a:r>
              <a:rPr lang="ru-RU" sz="1800" dirty="0" err="1"/>
              <a:t>славнъıмъ</a:t>
            </a:r>
            <a:r>
              <a:rPr lang="ru-RU" sz="1800" dirty="0"/>
              <a:t> </a:t>
            </a:r>
            <a:r>
              <a:rPr lang="ru-RU" sz="1800" b="1" dirty="0" err="1"/>
              <a:t>нареч̑нѣмь</a:t>
            </a:r>
            <a:r>
              <a:rPr lang="ru-RU" sz="1800" b="1" dirty="0"/>
              <a:t> </a:t>
            </a:r>
            <a:r>
              <a:rPr lang="ru-RU" sz="1800" b="1" dirty="0" err="1"/>
              <a:t>въ</a:t>
            </a:r>
            <a:r>
              <a:rPr lang="ru-RU" sz="1800" b="1" dirty="0"/>
              <a:t> </a:t>
            </a:r>
            <a:r>
              <a:rPr lang="ru-RU" sz="1800" b="1" dirty="0" err="1"/>
              <a:t>кр҃щнїи</a:t>
            </a:r>
            <a:r>
              <a:rPr lang="ru-RU" sz="1800" dirty="0"/>
              <a:t> . </a:t>
            </a:r>
            <a:r>
              <a:rPr lang="ru-RU" sz="1800" b="1" dirty="0"/>
              <a:t>Василии</a:t>
            </a:r>
            <a:r>
              <a:rPr lang="ru-RU" sz="1800" b="1" i="1" dirty="0"/>
              <a:t> </a:t>
            </a:r>
            <a:r>
              <a:rPr lang="ru-RU" sz="1800" dirty="0"/>
              <a:t>[Лавр., л. 86об. за 1096 г., Поучение Владимира Мономаха)</a:t>
            </a:r>
          </a:p>
          <a:p>
            <a:pPr lvl="1"/>
            <a:r>
              <a:rPr lang="ru-RU" sz="1800" dirty="0" err="1"/>
              <a:t>Тогож</a:t>
            </a:r>
            <a:r>
              <a:rPr lang="ru-RU" sz="1800" dirty="0"/>
              <a:t>̑ </a:t>
            </a:r>
            <a:r>
              <a:rPr lang="ru-RU" sz="1800" dirty="0" err="1"/>
              <a:t>лѣт</a:t>
            </a:r>
            <a:r>
              <a:rPr lang="ru-RU" sz="1800" dirty="0"/>
              <a:t>̑. </a:t>
            </a:r>
            <a:r>
              <a:rPr lang="ru-RU" sz="1800" dirty="0" err="1"/>
              <a:t>родисѧ</a:t>
            </a:r>
            <a:r>
              <a:rPr lang="ru-RU" sz="1800" dirty="0"/>
              <a:t> оу </a:t>
            </a:r>
            <a:r>
              <a:rPr lang="ru-RU" sz="1800" dirty="0" err="1"/>
              <a:t>блг҃овѣрнаго</a:t>
            </a:r>
            <a:r>
              <a:rPr lang="ru-RU" sz="1800" dirty="0"/>
              <a:t> и </a:t>
            </a:r>
            <a:r>
              <a:rPr lang="ru-RU" sz="1800" dirty="0" err="1"/>
              <a:t>хрс̑олюбиваго</a:t>
            </a:r>
            <a:r>
              <a:rPr lang="ru-RU" sz="1800" dirty="0"/>
              <a:t> </a:t>
            </a:r>
            <a:r>
              <a:rPr lang="ru-RU" sz="1800" dirty="0" err="1"/>
              <a:t>кнѧзѧ</a:t>
            </a:r>
            <a:r>
              <a:rPr lang="ru-RU" sz="1800" dirty="0"/>
              <a:t> Всеволода </a:t>
            </a:r>
            <a:r>
              <a:rPr lang="ru-RU" sz="1800" dirty="0" err="1"/>
              <a:t>сн҃а</a:t>
            </a:r>
            <a:r>
              <a:rPr lang="ru-RU" sz="1800" dirty="0"/>
              <a:t> </a:t>
            </a:r>
            <a:r>
              <a:rPr lang="ru-RU" sz="1800" dirty="0" err="1"/>
              <a:t>Гюргева</a:t>
            </a:r>
            <a:r>
              <a:rPr lang="ru-RU" sz="1800" dirty="0"/>
              <a:t> внука </a:t>
            </a:r>
            <a:r>
              <a:rPr lang="ru-RU" sz="1800" dirty="0" err="1"/>
              <a:t>Володимерѧ</a:t>
            </a:r>
            <a:r>
              <a:rPr lang="ru-RU" sz="1800" dirty="0"/>
              <a:t> Мономаха </a:t>
            </a:r>
            <a:r>
              <a:rPr lang="ru-RU" sz="1800" dirty="0" err="1"/>
              <a:t>сн҃ъ</a:t>
            </a:r>
            <a:r>
              <a:rPr lang="ru-RU" sz="1800" dirty="0"/>
              <a:t> … и </a:t>
            </a:r>
            <a:r>
              <a:rPr lang="ru-RU" sz="1800" b="1" dirty="0" err="1"/>
              <a:t>нареч̑нъ</a:t>
            </a:r>
            <a:r>
              <a:rPr lang="ru-RU" sz="1800" b="1" dirty="0"/>
              <a:t> </a:t>
            </a:r>
            <a:r>
              <a:rPr lang="ru-RU" sz="1800" b="1" dirty="0" err="1"/>
              <a:t>бъıс</a:t>
            </a:r>
            <a:r>
              <a:rPr lang="ru-RU" sz="1800" b="1" dirty="0"/>
              <a:t>̑ в </a:t>
            </a:r>
            <a:r>
              <a:rPr lang="ru-RU" sz="1800" b="1" dirty="0" err="1"/>
              <a:t>ст҃ѣмь</a:t>
            </a:r>
            <a:r>
              <a:rPr lang="ru-RU" sz="1800" b="1" dirty="0"/>
              <a:t> </a:t>
            </a:r>
            <a:r>
              <a:rPr lang="ru-RU" sz="1800" b="1" dirty="0" err="1"/>
              <a:t>крщ҃ньи</a:t>
            </a:r>
            <a:r>
              <a:rPr lang="ru-RU" sz="1800" b="1" dirty="0"/>
              <a:t> Дмитрии </a:t>
            </a:r>
            <a:r>
              <a:rPr lang="ru-RU" sz="1800" dirty="0"/>
              <a:t>[Лавр., л. 139об. за 1194 г.]</a:t>
            </a:r>
          </a:p>
          <a:p>
            <a:pPr lvl="1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6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3BDFD-D150-4374-B2B6-D2A137C8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Близкие контексты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F8286B-803A-4233-8765-69A169A4B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432" y="1804576"/>
            <a:ext cx="11029615" cy="4677504"/>
          </a:xfrm>
        </p:spPr>
        <p:txBody>
          <a:bodyPr>
            <a:normAutofit/>
          </a:bodyPr>
          <a:lstStyle/>
          <a:p>
            <a:r>
              <a:rPr lang="ru-RU" sz="1900" dirty="0"/>
              <a:t>Духовные лица с высоким социальным статусом (архиепископы, митрополиты; преимущественно не простые монахи):</a:t>
            </a:r>
          </a:p>
          <a:p>
            <a:pPr lvl="1"/>
            <a:r>
              <a:rPr lang="ru-RU" sz="1800" dirty="0" err="1"/>
              <a:t>Митрополитъ</a:t>
            </a:r>
            <a:r>
              <a:rPr lang="ru-RU" sz="1800" dirty="0"/>
              <a:t> же тогда | </a:t>
            </a:r>
            <a:r>
              <a:rPr lang="ru-RU" sz="1800" dirty="0" err="1"/>
              <a:t>бѣ</a:t>
            </a:r>
            <a:r>
              <a:rPr lang="ru-RU" sz="1800" dirty="0"/>
              <a:t> </a:t>
            </a:r>
            <a:r>
              <a:rPr lang="ru-RU" sz="1800" b="1" dirty="0" err="1"/>
              <a:t>Геѡрги</a:t>
            </a:r>
            <a:r>
              <a:rPr lang="ru-RU" sz="1800" dirty="0"/>
              <a:t> </a:t>
            </a:r>
            <a:r>
              <a:rPr lang="ru-RU" sz="1800" dirty="0" err="1"/>
              <a:t>єпс̑пь</a:t>
            </a:r>
            <a:r>
              <a:rPr lang="ru-RU" sz="1800" dirty="0"/>
              <a:t> </a:t>
            </a:r>
            <a:r>
              <a:rPr lang="ru-RU" sz="1800" dirty="0" err="1"/>
              <a:t>Петръ</a:t>
            </a:r>
            <a:r>
              <a:rPr lang="ru-RU" sz="1800" dirty="0"/>
              <a:t> </a:t>
            </a:r>
            <a:r>
              <a:rPr lang="ru-RU" sz="1800" dirty="0" err="1"/>
              <a:t>Переӕславьскъıи</a:t>
            </a:r>
            <a:r>
              <a:rPr lang="ru-RU" sz="1800" dirty="0"/>
              <a:t>. [</a:t>
            </a:r>
            <a:r>
              <a:rPr lang="ru-RU" sz="1800" b="1" dirty="0" err="1"/>
              <a:t>Михаилъ</a:t>
            </a:r>
            <a:r>
              <a:rPr lang="ru-RU" sz="1800" b="1" dirty="0"/>
              <a:t> </a:t>
            </a:r>
            <a:r>
              <a:rPr lang="ru-RU" sz="1800" dirty="0" err="1"/>
              <a:t>Гоургевьскии</a:t>
            </a:r>
            <a:r>
              <a:rPr lang="ru-RU" sz="1800" dirty="0"/>
              <a:t>] </a:t>
            </a:r>
            <a:r>
              <a:rPr lang="ru-RU" sz="1800" b="1" dirty="0" err="1"/>
              <a:t>Феѡдосии</a:t>
            </a:r>
            <a:r>
              <a:rPr lang="ru-RU" sz="1800" dirty="0"/>
              <a:t> же </a:t>
            </a:r>
            <a:r>
              <a:rPr lang="ru-RU" sz="1800" dirty="0" err="1"/>
              <a:t>игуменъ</a:t>
            </a:r>
            <a:r>
              <a:rPr lang="ru-RU" sz="1800" dirty="0"/>
              <a:t> </a:t>
            </a:r>
            <a:r>
              <a:rPr lang="ru-RU" sz="1800" dirty="0" err="1"/>
              <a:t>Печерьскъıи</a:t>
            </a:r>
            <a:r>
              <a:rPr lang="ru-RU" sz="1800" dirty="0"/>
              <a:t> . </a:t>
            </a:r>
            <a:r>
              <a:rPr lang="ru-RU" sz="1800" b="1" dirty="0" err="1"/>
              <a:t>Соѳронии</a:t>
            </a:r>
            <a:r>
              <a:rPr lang="ru-RU" sz="1800" dirty="0"/>
              <a:t> </a:t>
            </a:r>
            <a:r>
              <a:rPr lang="ru-RU" sz="1800" dirty="0" err="1"/>
              <a:t>стаг</a:t>
            </a:r>
            <a:r>
              <a:rPr lang="ru-RU" sz="1800" dirty="0"/>
              <a:t>̑ Михаила  </a:t>
            </a:r>
            <a:r>
              <a:rPr lang="ru-RU" sz="1800" dirty="0" err="1"/>
              <a:t>игуменъ</a:t>
            </a:r>
            <a:r>
              <a:rPr lang="ru-RU" sz="1800" dirty="0"/>
              <a:t> . </a:t>
            </a:r>
            <a:r>
              <a:rPr lang="ru-RU" sz="1800" dirty="0" err="1"/>
              <a:t>Германъ</a:t>
            </a:r>
            <a:r>
              <a:rPr lang="ru-RU" sz="1800" dirty="0"/>
              <a:t> </a:t>
            </a:r>
            <a:r>
              <a:rPr lang="ru-RU" sz="1800" dirty="0" err="1"/>
              <a:t>игуменъ</a:t>
            </a:r>
            <a:r>
              <a:rPr lang="ru-RU" sz="1800" dirty="0"/>
              <a:t> </a:t>
            </a:r>
            <a:r>
              <a:rPr lang="ru-RU" sz="1800" dirty="0" err="1"/>
              <a:t>стаг</a:t>
            </a:r>
            <a:r>
              <a:rPr lang="ru-RU" sz="1800" dirty="0"/>
              <a:t>̑ </a:t>
            </a:r>
            <a:r>
              <a:rPr lang="ru-RU" sz="1800" dirty="0" err="1"/>
              <a:t>Спс҃а</a:t>
            </a:r>
            <a:r>
              <a:rPr lang="ru-RU" sz="1800" dirty="0"/>
              <a:t> </a:t>
            </a:r>
            <a:r>
              <a:rPr lang="ru-RU" sz="1800" b="1" dirty="0"/>
              <a:t>Никола</a:t>
            </a:r>
            <a:r>
              <a:rPr lang="ru-RU" sz="1800" dirty="0"/>
              <a:t> </a:t>
            </a:r>
            <a:r>
              <a:rPr lang="ru-RU" sz="1800" dirty="0" err="1"/>
              <a:t>игуменъ</a:t>
            </a:r>
            <a:r>
              <a:rPr lang="ru-RU" sz="1800" dirty="0"/>
              <a:t> </a:t>
            </a:r>
            <a:r>
              <a:rPr lang="ru-RU" sz="1800" dirty="0" err="1"/>
              <a:t>Переӕславьскъıи</a:t>
            </a:r>
            <a:r>
              <a:rPr lang="ru-RU" sz="1800" i="1" dirty="0"/>
              <a:t> </a:t>
            </a:r>
            <a:r>
              <a:rPr lang="ru-RU" sz="1800" dirty="0"/>
              <a:t>[Лавр., л. 60об. за 1072 г.].</a:t>
            </a:r>
          </a:p>
          <a:p>
            <a:r>
              <a:rPr lang="ru-RU" sz="1900" dirty="0"/>
              <a:t>Формы на </a:t>
            </a:r>
            <a:r>
              <a:rPr lang="ru-RU" sz="1900" i="1" dirty="0"/>
              <a:t>–ко</a:t>
            </a:r>
            <a:r>
              <a:rPr lang="ru-RU" sz="1900" dirty="0"/>
              <a:t> (</a:t>
            </a:r>
            <a:r>
              <a:rPr lang="ru-RU" sz="1900" dirty="0" err="1"/>
              <a:t>Василько</a:t>
            </a:r>
            <a:r>
              <a:rPr lang="ru-RU" sz="1900" dirty="0"/>
              <a:t>, </a:t>
            </a:r>
            <a:r>
              <a:rPr lang="ru-RU" sz="1900" dirty="0" err="1"/>
              <a:t>Михалко</a:t>
            </a:r>
            <a:r>
              <a:rPr lang="ru-RU" sz="1900" dirty="0"/>
              <a:t> и др.) в отношении святых и церковных лиц – не употребляются никогда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304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E8998-23E4-44C2-B064-2DB4FBCE1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Имена </a:t>
            </a:r>
            <a:r>
              <a:rPr lang="ru-RU" dirty="0" err="1"/>
              <a:t>несвятых</a:t>
            </a:r>
            <a:r>
              <a:rPr lang="ru-RU" dirty="0"/>
              <a:t> лиц (светские персонажи)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2C6BED-CDB1-40B1-BC0C-A77F6742E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673" y="2111364"/>
            <a:ext cx="11029615" cy="3678303"/>
          </a:xfrm>
        </p:spPr>
        <p:txBody>
          <a:bodyPr>
            <a:noAutofit/>
          </a:bodyPr>
          <a:lstStyle/>
          <a:p>
            <a:r>
              <a:rPr lang="ru-RU" sz="2400" dirty="0"/>
              <a:t>Четкая дифференциация: князья </a:t>
            </a:r>
            <a:r>
              <a:rPr lang="en-US" sz="2400" dirty="0"/>
              <a:t>VS </a:t>
            </a:r>
            <a:r>
              <a:rPr lang="ru-RU" sz="2400" dirty="0"/>
              <a:t>остальные лица</a:t>
            </a:r>
          </a:p>
          <a:p>
            <a:r>
              <a:rPr lang="ru-RU" sz="2400" dirty="0"/>
              <a:t>Князья: в </a:t>
            </a:r>
            <a:r>
              <a:rPr lang="ru-RU" sz="2400" dirty="0" err="1"/>
              <a:t>раннедревнерусский</a:t>
            </a:r>
            <a:r>
              <a:rPr lang="ru-RU" sz="2400" dirty="0"/>
              <a:t> период носят имена на </a:t>
            </a:r>
            <a:r>
              <a:rPr lang="ru-RU" sz="2400" i="1" dirty="0"/>
              <a:t>–ко </a:t>
            </a:r>
            <a:r>
              <a:rPr lang="ru-RU" sz="2400" dirty="0"/>
              <a:t>(</a:t>
            </a:r>
            <a:r>
              <a:rPr lang="ru-RU" sz="2400" dirty="0" err="1"/>
              <a:t>Василько</a:t>
            </a:r>
            <a:r>
              <a:rPr lang="ru-RU" sz="2400" dirty="0"/>
              <a:t> </a:t>
            </a:r>
            <a:r>
              <a:rPr lang="ru-RU" sz="2400" dirty="0" err="1"/>
              <a:t>Теребовльский</a:t>
            </a:r>
            <a:r>
              <a:rPr lang="ru-RU" sz="2400" dirty="0"/>
              <a:t>, </a:t>
            </a:r>
            <a:r>
              <a:rPr lang="ru-RU" sz="2400" dirty="0" err="1"/>
              <a:t>Михалко</a:t>
            </a:r>
            <a:r>
              <a:rPr lang="ru-RU" sz="2400" dirty="0"/>
              <a:t> Юрьевич и др.). Со временем (четко – начиная с середины </a:t>
            </a:r>
            <a:r>
              <a:rPr lang="en-US" sz="2400" dirty="0"/>
              <a:t>XIII </a:t>
            </a:r>
            <a:r>
              <a:rPr lang="ru-RU" sz="2400" dirty="0"/>
              <a:t>в., но отдельные вкрапления присутствуют и ранее) начинают носить полные христианские имена (Василий </a:t>
            </a:r>
            <a:r>
              <a:rPr lang="ru-RU" sz="2400" dirty="0" err="1"/>
              <a:t>Всеводолович</a:t>
            </a:r>
            <a:r>
              <a:rPr lang="ru-RU" sz="2400" dirty="0"/>
              <a:t>, Михаил Черниговский и т.д.). </a:t>
            </a:r>
            <a:r>
              <a:rPr lang="ru-RU" sz="2400" b="1" dirty="0"/>
              <a:t>Никогда</a:t>
            </a:r>
            <a:r>
              <a:rPr lang="ru-RU" sz="2400" dirty="0"/>
              <a:t> не носят усеченных имен!</a:t>
            </a:r>
          </a:p>
          <a:p>
            <a:r>
              <a:rPr lang="ru-RU" sz="2400" dirty="0"/>
              <a:t>Остальные лица: носят имена на </a:t>
            </a:r>
            <a:r>
              <a:rPr lang="ru-RU" sz="2400" i="1" dirty="0"/>
              <a:t>–ко, </a:t>
            </a:r>
            <a:r>
              <a:rPr lang="ru-RU" sz="2400" dirty="0"/>
              <a:t>а также усеченные формы (</a:t>
            </a:r>
            <a:r>
              <a:rPr lang="ru-RU" sz="2400" dirty="0" err="1"/>
              <a:t>Дмитр</a:t>
            </a:r>
            <a:r>
              <a:rPr lang="ru-RU" sz="2400" dirty="0"/>
              <a:t>, </a:t>
            </a:r>
            <a:r>
              <a:rPr lang="ru-RU" sz="2400" dirty="0" err="1"/>
              <a:t>Михаль</a:t>
            </a:r>
            <a:r>
              <a:rPr lang="ru-RU" sz="2400" dirty="0"/>
              <a:t>, Василь и т.д.)</a:t>
            </a:r>
          </a:p>
          <a:p>
            <a:pPr lvl="1"/>
            <a:r>
              <a:rPr lang="ru-RU" sz="2400" b="0" i="0" u="none" strike="noStrike" baseline="0" dirty="0">
                <a:solidFill>
                  <a:srgbClr val="000000"/>
                </a:solidFill>
                <a:latin typeface="LitopysNewRoman"/>
              </a:rPr>
              <a:t>да се 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LitopysNewRoman"/>
              </a:rPr>
              <a:t>Василю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LitopysNewRoman"/>
              </a:rPr>
              <a:t> шлю </a:t>
            </a:r>
            <a:r>
              <a:rPr lang="ru-RU" sz="2400" b="0" i="0" u="none" strike="noStrike" baseline="0" dirty="0" err="1">
                <a:solidFill>
                  <a:srgbClr val="000000"/>
                </a:solidFill>
                <a:latin typeface="LitopysNewRoman"/>
              </a:rPr>
              <a:t>тѧ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LitopysNewRoman"/>
              </a:rPr>
              <a:t> . иди к </a:t>
            </a:r>
            <a:r>
              <a:rPr lang="ru-RU" sz="2400" b="1" i="0" u="none" strike="noStrike" baseline="0" dirty="0" err="1">
                <a:solidFill>
                  <a:srgbClr val="000000"/>
                </a:solidFill>
                <a:latin typeface="LitopysNewRoman"/>
              </a:rPr>
              <a:t>Василкови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LitopysNewRoman"/>
              </a:rPr>
              <a:t> тезу </a:t>
            </a:r>
            <a:r>
              <a:rPr lang="ru-RU" sz="2400" b="0" i="0" u="none" strike="noStrike" baseline="0" dirty="0" err="1">
                <a:solidFill>
                  <a:srgbClr val="000000"/>
                </a:solidFill>
                <a:latin typeface="LitopysNewRoman"/>
              </a:rPr>
              <a:t>своєму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LitopysNewRoman"/>
              </a:rPr>
              <a:t>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LitopysNewRoman"/>
              </a:rPr>
              <a:t>[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LitopysNewRoman"/>
              </a:rPr>
              <a:t>Лавр., л.89 за 1097 г.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LitopysNewRoman"/>
              </a:rPr>
              <a:t>]</a:t>
            </a:r>
            <a:endParaRPr lang="ru-RU" sz="2400" b="0" i="0" u="none" strike="noStrike" baseline="0" dirty="0">
              <a:solidFill>
                <a:srgbClr val="000000"/>
              </a:solidFill>
              <a:latin typeface="LitopysNewRoman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492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E5D2C7-574E-437F-ADAD-19224622D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Никола </a:t>
            </a:r>
            <a:r>
              <a:rPr lang="en-US" dirty="0"/>
              <a:t>vs. </a:t>
            </a:r>
            <a:r>
              <a:rPr lang="ru-RU" dirty="0" err="1"/>
              <a:t>микула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3314CC-32A5-43F0-B954-EDFEFEF7A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12" y="2030916"/>
            <a:ext cx="11029615" cy="4349564"/>
          </a:xfrm>
        </p:spPr>
        <p:txBody>
          <a:bodyPr>
            <a:normAutofit fontScale="92500"/>
          </a:bodyPr>
          <a:lstStyle/>
          <a:p>
            <a:r>
              <a:rPr lang="ru-RU" dirty="0"/>
              <a:t>Дистрибуция близка </a:t>
            </a:r>
            <a:r>
              <a:rPr lang="ru-RU" i="1" dirty="0"/>
              <a:t>Василий </a:t>
            </a:r>
            <a:r>
              <a:rPr lang="en-US" i="1" dirty="0"/>
              <a:t>VS. </a:t>
            </a:r>
            <a:r>
              <a:rPr lang="ru-RU" i="1" dirty="0"/>
              <a:t>Василь</a:t>
            </a:r>
          </a:p>
          <a:p>
            <a:r>
              <a:rPr lang="ru-RU" dirty="0"/>
              <a:t>В летописях и берестяных грамотах Никола – св. Николай </a:t>
            </a:r>
            <a:r>
              <a:rPr lang="ru-RU" dirty="0" err="1"/>
              <a:t>Мирликийский</a:t>
            </a:r>
            <a:r>
              <a:rPr lang="ru-RU" dirty="0"/>
              <a:t>, а также монашеское имя черниговского князя Святослава Давыдовича (Никола Святоша), тогда как светские персонажи – только </a:t>
            </a:r>
            <a:r>
              <a:rPr lang="ru-RU" dirty="0" err="1"/>
              <a:t>Микулы</a:t>
            </a:r>
            <a:endParaRPr lang="ru-RU" dirty="0"/>
          </a:p>
          <a:p>
            <a:pPr lvl="1"/>
            <a:r>
              <a:rPr lang="ru-RU" sz="1800" dirty="0">
                <a:latin typeface="LitopysNewRoman"/>
              </a:rPr>
              <a:t>849, нач. </a:t>
            </a:r>
            <a:r>
              <a:rPr lang="en-US" sz="1800" dirty="0">
                <a:latin typeface="LitopysNewRoman"/>
              </a:rPr>
              <a:t>XII </a:t>
            </a:r>
            <a:r>
              <a:rPr lang="ru-RU" sz="1800" dirty="0">
                <a:latin typeface="LitopysNewRoman"/>
              </a:rPr>
              <a:t>в. </a:t>
            </a:r>
            <a:r>
              <a:rPr lang="ru-RU" sz="1800" b="0" i="0" u="none" strike="noStrike" baseline="0" dirty="0" err="1">
                <a:latin typeface="Slavon+1"/>
              </a:rPr>
              <a:t>даи</a:t>
            </a:r>
            <a:r>
              <a:rPr lang="ru-RU" sz="1800" b="0" i="0" u="none" strike="noStrike" baseline="0" dirty="0">
                <a:latin typeface="Slavon+1"/>
              </a:rPr>
              <a:t> </a:t>
            </a:r>
            <a:r>
              <a:rPr lang="ru-RU" sz="1800" b="1" i="0" u="none" strike="noStrike" baseline="0" dirty="0" err="1">
                <a:latin typeface="Slavon+1"/>
              </a:rPr>
              <a:t>микоул</a:t>
            </a:r>
            <a:r>
              <a:rPr lang="ru-RU" sz="2000" b="1" i="0" u="none" strike="noStrike" baseline="0" dirty="0" err="1">
                <a:latin typeface="Newton-Bold"/>
              </a:rPr>
              <a:t>ѣ</a:t>
            </a:r>
            <a:r>
              <a:rPr lang="ru-RU" sz="1800" b="0" i="0" u="none" strike="noStrike" baseline="0" dirty="0">
                <a:latin typeface="Slavon"/>
              </a:rPr>
              <a:t> </a:t>
            </a:r>
            <a:r>
              <a:rPr lang="ru-RU" sz="1800" b="0" i="0" u="none" strike="noStrike" baseline="0" dirty="0">
                <a:latin typeface="Slavon+1"/>
              </a:rPr>
              <a:t>к</a:t>
            </a:r>
            <a:r>
              <a:rPr lang="en-US" sz="1800" b="0" i="0" u="none" strike="noStrike" baseline="0" dirty="0">
                <a:latin typeface="Slavon"/>
              </a:rPr>
              <a:t>y</a:t>
            </a:r>
            <a:r>
              <a:rPr lang="ru-RU" sz="1800" b="0" i="0" u="none" strike="noStrike" baseline="0" dirty="0" err="1">
                <a:latin typeface="Slavon+1"/>
              </a:rPr>
              <a:t>шьк</a:t>
            </a:r>
            <a:r>
              <a:rPr lang="ru-RU" sz="2000" i="0" u="none" strike="noStrike" baseline="0" dirty="0" err="1">
                <a:latin typeface="Newton-Bold"/>
              </a:rPr>
              <a:t>ѣ</a:t>
            </a:r>
            <a:r>
              <a:rPr lang="ru-RU" sz="1800" b="0" i="0" u="none" strike="noStrike" baseline="0" dirty="0">
                <a:latin typeface="Slavon"/>
              </a:rPr>
              <a:t> </a:t>
            </a:r>
            <a:r>
              <a:rPr lang="ru-RU" sz="1800" b="0" i="0" u="none" strike="noStrike" baseline="0" dirty="0" err="1">
                <a:latin typeface="Slavon+1"/>
              </a:rPr>
              <a:t>гривьнъ</a:t>
            </a:r>
            <a:r>
              <a:rPr lang="ru-RU" sz="1800" b="0" i="0" u="none" strike="noStrike" baseline="0" dirty="0">
                <a:latin typeface="Slavon+1"/>
              </a:rPr>
              <a:t> ⋅</a:t>
            </a:r>
            <a:r>
              <a:rPr lang="ru-RU" sz="1800" b="0" i="0" u="none" strike="noStrike" baseline="0" dirty="0">
                <a:latin typeface="Slavon"/>
              </a:rPr>
              <a:t>6⋅</a:t>
            </a:r>
          </a:p>
          <a:p>
            <a:pPr lvl="1"/>
            <a:r>
              <a:rPr lang="ru-RU" sz="1600" b="0" i="0" u="none" strike="noStrike" baseline="0" dirty="0" err="1">
                <a:latin typeface="LitopysNewRoman"/>
              </a:rPr>
              <a:t>Ипат</a:t>
            </a:r>
            <a:r>
              <a:rPr lang="ru-RU" sz="1600" b="0" i="0" u="none" strike="noStrike" baseline="0" dirty="0">
                <a:latin typeface="LitopysNewRoman"/>
              </a:rPr>
              <a:t>. 1180: </a:t>
            </a:r>
            <a:r>
              <a:rPr lang="ru-RU" sz="1600" b="0" i="0" u="none" strike="noStrike" baseline="0" dirty="0" err="1">
                <a:latin typeface="LitopysNewRoman"/>
              </a:rPr>
              <a:t>Всеславъ</a:t>
            </a:r>
            <a:r>
              <a:rPr lang="ru-RU" sz="1600" b="0" i="0" u="none" strike="noStrike" baseline="0" dirty="0">
                <a:latin typeface="LitopysNewRoman"/>
              </a:rPr>
              <a:t> </a:t>
            </a:r>
            <a:r>
              <a:rPr lang="ru-RU" sz="1600" b="1" i="0" u="none" strike="noStrike" baseline="0" dirty="0" err="1">
                <a:latin typeface="LitopysNewRoman"/>
              </a:rPr>
              <a:t>Микоуличь</a:t>
            </a:r>
            <a:r>
              <a:rPr lang="ru-RU" sz="1600" b="0" i="0" u="none" strike="noStrike" baseline="0" dirty="0">
                <a:latin typeface="LitopysNewRoman"/>
              </a:rPr>
              <a:t> . из </a:t>
            </a:r>
            <a:r>
              <a:rPr lang="ru-RU" sz="1600" b="0" i="0" u="none" strike="noStrike" baseline="0" dirty="0" err="1">
                <a:latin typeface="LitopysNewRoman"/>
              </a:rPr>
              <a:t>Логажеска</a:t>
            </a:r>
            <a:endParaRPr lang="ru-RU" dirty="0"/>
          </a:p>
          <a:p>
            <a:pPr algn="l"/>
            <a:r>
              <a:rPr lang="ru-RU" dirty="0"/>
              <a:t>Однако 1 раз встретилось имя </a:t>
            </a:r>
            <a:r>
              <a:rPr lang="ru-RU" i="1" dirty="0"/>
              <a:t>Микула</a:t>
            </a:r>
            <a:r>
              <a:rPr lang="ru-RU" dirty="0"/>
              <a:t> в отношении св. Николая (Гиппиус, Михеев 2013: граффито Софийского собора в Новгороде)</a:t>
            </a:r>
          </a:p>
          <a:p>
            <a:pPr lvl="1"/>
            <a:r>
              <a:rPr lang="ru-RU" b="1" i="0" u="none" strike="noStrike" baseline="0" dirty="0">
                <a:latin typeface="Newton-Bold"/>
              </a:rPr>
              <a:t>Ох</a:t>
            </a:r>
            <a:r>
              <a:rPr lang="ru-RU" b="0" i="0" u="none" strike="noStrike" baseline="0" dirty="0">
                <a:latin typeface="Newton-Regular"/>
              </a:rPr>
              <a:t>(</a:t>
            </a:r>
            <a:r>
              <a:rPr lang="ru-RU" b="1" i="0" u="none" strike="noStrike" baseline="0" dirty="0">
                <a:latin typeface="Newton-Bold"/>
              </a:rPr>
              <a:t>ъ</a:t>
            </a:r>
            <a:r>
              <a:rPr lang="ru-RU" b="0" i="0" u="none" strike="noStrike" baseline="0" dirty="0">
                <a:latin typeface="Newton-Regular"/>
              </a:rPr>
              <a:t>) </a:t>
            </a:r>
            <a:r>
              <a:rPr lang="ru-RU" b="1" i="0" u="none" strike="noStrike" baseline="0" dirty="0" err="1">
                <a:latin typeface="Newton-Bold"/>
              </a:rPr>
              <a:t>тъщъно</a:t>
            </a:r>
            <a:r>
              <a:rPr lang="ru-RU" b="1" i="0" u="none" strike="noStrike" baseline="0" dirty="0">
                <a:latin typeface="Newton-Bold"/>
              </a:rPr>
              <a:t>, </a:t>
            </a:r>
            <a:r>
              <a:rPr lang="ru-RU" b="1" i="0" u="none" strike="noStrike" baseline="0" dirty="0" err="1">
                <a:latin typeface="Newton-Bold"/>
              </a:rPr>
              <a:t>Хътъне</a:t>
            </a:r>
            <a:r>
              <a:rPr lang="ru-RU" b="1" i="0" u="none" strike="noStrike" baseline="0" dirty="0">
                <a:latin typeface="Newton-Bold"/>
              </a:rPr>
              <a:t> </a:t>
            </a:r>
            <a:r>
              <a:rPr lang="ru-RU" b="0" i="0" u="none" strike="noStrike" baseline="0" dirty="0">
                <a:latin typeface="Newton-Regular"/>
              </a:rPr>
              <a:t>| (</a:t>
            </a:r>
            <a:r>
              <a:rPr lang="en-US" b="1" i="0" u="none" strike="noStrike" baseline="0" dirty="0">
                <a:latin typeface="Newton-Bold"/>
              </a:rPr>
              <a:t>T</a:t>
            </a:r>
            <a:r>
              <a:rPr lang="ru-RU" b="1" i="0" u="none" strike="noStrike" baseline="0" dirty="0">
                <a:latin typeface="Newton-Bold"/>
              </a:rPr>
              <a:t>а</a:t>
            </a:r>
            <a:r>
              <a:rPr lang="ru-RU" b="0" i="0" u="none" strike="noStrike" baseline="0" dirty="0">
                <a:latin typeface="Newton-Regular"/>
              </a:rPr>
              <a:t>)</a:t>
            </a:r>
            <a:r>
              <a:rPr lang="ru-RU" b="1" i="0" u="none" strike="noStrike" baseline="0" dirty="0" err="1">
                <a:latin typeface="Newton-Bold"/>
              </a:rPr>
              <a:t>лъ</a:t>
            </a:r>
            <a:r>
              <a:rPr lang="ru-RU" b="1" i="0" u="none" strike="noStrike" baseline="0" dirty="0">
                <a:latin typeface="Newton-Bold"/>
              </a:rPr>
              <a:t> </a:t>
            </a:r>
            <a:r>
              <a:rPr lang="ru-RU" b="1" i="0" u="none" strike="noStrike" baseline="0" dirty="0" err="1">
                <a:latin typeface="Newton-Bold"/>
              </a:rPr>
              <a:t>въ</a:t>
            </a:r>
            <a:r>
              <a:rPr lang="ru-RU" b="1" i="0" u="none" strike="noStrike" baseline="0" dirty="0">
                <a:latin typeface="Newton-Bold"/>
              </a:rPr>
              <a:t> </a:t>
            </a:r>
            <a:r>
              <a:rPr lang="ru-RU" b="1" i="0" u="none" strike="noStrike" baseline="0" dirty="0" err="1">
                <a:latin typeface="Newton-Bold"/>
              </a:rPr>
              <a:t>бѣдѣ</a:t>
            </a:r>
            <a:r>
              <a:rPr lang="ru-RU" b="1" i="0" u="none" strike="noStrike" baseline="0" dirty="0">
                <a:latin typeface="Newton-Bold"/>
              </a:rPr>
              <a:t>. </a:t>
            </a:r>
            <a:r>
              <a:rPr lang="ru-RU" b="1" i="0" u="none" strike="noStrike" baseline="0" dirty="0" err="1">
                <a:latin typeface="Newton-Bold"/>
              </a:rPr>
              <a:t>Бц</a:t>
            </a:r>
            <a:r>
              <a:rPr lang="ru-RU" b="0" i="0" u="none" strike="noStrike" baseline="0" dirty="0" err="1">
                <a:latin typeface="TimesNewRomanPSMT"/>
              </a:rPr>
              <a:t>҃</a:t>
            </a:r>
            <a:r>
              <a:rPr lang="ru-RU" b="1" i="0" u="none" strike="noStrike" baseline="0" dirty="0" err="1">
                <a:latin typeface="Newton-Bold"/>
              </a:rPr>
              <a:t>е</a:t>
            </a:r>
            <a:r>
              <a:rPr lang="ru-RU" b="1" i="0" u="none" strike="noStrike" baseline="0" dirty="0">
                <a:latin typeface="Newton-Bold"/>
              </a:rPr>
              <a:t>, </a:t>
            </a:r>
            <a:r>
              <a:rPr lang="ru-RU" b="1" i="0" u="none" strike="noStrike" baseline="0" dirty="0" err="1">
                <a:latin typeface="Newton-Bold"/>
              </a:rPr>
              <a:t>пома</a:t>
            </a:r>
            <a:r>
              <a:rPr lang="ru-RU" b="0" i="0" u="none" strike="noStrike" baseline="0" dirty="0" err="1">
                <a:latin typeface="Newton-Regular"/>
              </a:rPr>
              <a:t>|</a:t>
            </a:r>
            <a:r>
              <a:rPr lang="ru-RU" b="1" i="0" u="none" strike="noStrike" baseline="0" dirty="0" err="1">
                <a:latin typeface="Newton-Bold"/>
              </a:rPr>
              <a:t>гаи</a:t>
            </a:r>
            <a:r>
              <a:rPr lang="ru-RU" b="1" i="0" u="none" strike="noStrike" baseline="0" dirty="0">
                <a:latin typeface="Newton-Bold"/>
              </a:rPr>
              <a:t>! </a:t>
            </a:r>
            <a:r>
              <a:rPr lang="ru-RU" b="0" i="0" u="none" strike="noStrike" baseline="0" dirty="0">
                <a:latin typeface="Newton-Regular"/>
              </a:rPr>
              <a:t>(</a:t>
            </a:r>
            <a:r>
              <a:rPr lang="ru-RU" b="1" i="0" u="none" strike="noStrike" baseline="0" dirty="0">
                <a:latin typeface="Newton-Bold"/>
              </a:rPr>
              <a:t>и</a:t>
            </a:r>
            <a:r>
              <a:rPr lang="ru-RU" b="0" i="0" u="none" strike="noStrike" baseline="0" dirty="0">
                <a:latin typeface="Newton-Regular"/>
              </a:rPr>
              <a:t>) </a:t>
            </a:r>
            <a:r>
              <a:rPr lang="ru-RU" b="1" i="0" u="none" strike="noStrike" baseline="0" dirty="0">
                <a:latin typeface="Newton-Bold"/>
              </a:rPr>
              <a:t>ты </a:t>
            </a:r>
            <a:r>
              <a:rPr lang="ru-RU" b="1" i="0" u="none" strike="noStrike" baseline="0" dirty="0" err="1">
                <a:latin typeface="Newton-Bold"/>
              </a:rPr>
              <a:t>Хс</a:t>
            </a:r>
            <a:r>
              <a:rPr lang="ru-RU" b="0" i="0" u="none" strike="noStrike" baseline="0" dirty="0" err="1">
                <a:latin typeface="TimesNewRomanPSMT"/>
              </a:rPr>
              <a:t>҃</a:t>
            </a:r>
            <a:r>
              <a:rPr lang="ru-RU" b="1" i="0" u="none" strike="noStrike" baseline="0" dirty="0" err="1">
                <a:latin typeface="Newton-Bold"/>
              </a:rPr>
              <a:t>те</a:t>
            </a:r>
            <a:r>
              <a:rPr lang="ru-RU" b="1" i="0" u="none" strike="noStrike" baseline="0" dirty="0">
                <a:latin typeface="Newton-Bold"/>
              </a:rPr>
              <a:t> и </a:t>
            </a:r>
            <a:r>
              <a:rPr lang="ru-RU" b="1" i="0" u="none" strike="noStrike" baseline="0" dirty="0" err="1">
                <a:latin typeface="Newton-Bold"/>
              </a:rPr>
              <a:t>с</a:t>
            </a:r>
            <a:r>
              <a:rPr lang="ru-RU" b="0" i="0" u="none" strike="noStrike" baseline="0" dirty="0" err="1">
                <a:latin typeface="TimesNewRomanPSMT"/>
              </a:rPr>
              <a:t>҃</a:t>
            </a:r>
            <a:r>
              <a:rPr lang="ru-RU" b="1" i="0" u="none" strike="noStrike" baseline="0" dirty="0" err="1">
                <a:latin typeface="Newton-Bold"/>
              </a:rPr>
              <a:t>ты</a:t>
            </a:r>
            <a:r>
              <a:rPr lang="ru-RU" b="1" i="0" u="none" strike="noStrike" baseline="0" dirty="0">
                <a:latin typeface="Newton-Bold"/>
              </a:rPr>
              <a:t> </a:t>
            </a:r>
            <a:r>
              <a:rPr lang="ru-RU" sz="1800" b="1" i="0" u="none" strike="noStrike" baseline="0" dirty="0" err="1">
                <a:latin typeface="Newton-Bold"/>
              </a:rPr>
              <a:t>Ми</a:t>
            </a:r>
            <a:r>
              <a:rPr lang="ru-RU" sz="1800" b="0" i="0" u="none" strike="noStrike" baseline="0" dirty="0" err="1">
                <a:latin typeface="Newton-Regular"/>
              </a:rPr>
              <a:t>|</a:t>
            </a:r>
            <a:r>
              <a:rPr lang="ru-RU" sz="1800" b="1" i="0" u="none" strike="noStrike" baseline="0" dirty="0" err="1">
                <a:latin typeface="Newton-Bold"/>
              </a:rPr>
              <a:t>коуло</a:t>
            </a:r>
            <a:r>
              <a:rPr lang="ru-RU" sz="1800" b="1" i="0" u="none" strike="noStrike" baseline="0" dirty="0">
                <a:latin typeface="Newton-Bold"/>
              </a:rPr>
              <a:t>! </a:t>
            </a:r>
            <a:r>
              <a:rPr lang="ru-RU" sz="1800" b="1" i="0" u="none" strike="noStrike" baseline="0" dirty="0" err="1">
                <a:latin typeface="Newton-Bold"/>
              </a:rPr>
              <a:t>Съ</a:t>
            </a:r>
            <a:r>
              <a:rPr lang="ru-RU" sz="1800" b="1" i="0" u="none" strike="noStrike" baseline="0" dirty="0">
                <a:latin typeface="Newton-Bold"/>
              </a:rPr>
              <a:t> </a:t>
            </a:r>
            <a:r>
              <a:rPr lang="ru-RU" sz="1800" b="1" i="0" u="none" strike="noStrike" baseline="0" dirty="0" err="1">
                <a:latin typeface="Newton-Bold"/>
              </a:rPr>
              <a:t>Лъбистъком</a:t>
            </a:r>
            <a:r>
              <a:rPr lang="ru-RU" sz="1800" b="1" i="0" u="none" strike="noStrike" baseline="0" dirty="0">
                <a:latin typeface="Newton-Bold"/>
              </a:rPr>
              <a:t> </a:t>
            </a:r>
            <a:r>
              <a:rPr lang="ru-RU" sz="1800" b="0" i="0" u="none" strike="noStrike" baseline="0" dirty="0">
                <a:latin typeface="Newton-Regular"/>
              </a:rPr>
              <a:t>| --- (</a:t>
            </a:r>
            <a:r>
              <a:rPr lang="ru-RU" sz="1800" b="1" i="0" u="none" strike="noStrike" baseline="0" dirty="0" err="1">
                <a:latin typeface="Newton-Bold"/>
              </a:rPr>
              <a:t>въ</a:t>
            </a:r>
            <a:r>
              <a:rPr lang="ru-RU" sz="1800" b="0" i="0" u="none" strike="noStrike" baseline="0" dirty="0">
                <a:latin typeface="Newton-Regular"/>
              </a:rPr>
              <a:t>) [</a:t>
            </a:r>
            <a:r>
              <a:rPr lang="ru-RU" sz="1800" b="1" i="0" u="none" strike="noStrike" baseline="0" dirty="0">
                <a:latin typeface="Newton-Bold"/>
              </a:rPr>
              <a:t>б</a:t>
            </a:r>
            <a:r>
              <a:rPr lang="ru-RU" sz="1800" b="0" i="0" u="none" strike="noStrike" baseline="0" dirty="0">
                <a:latin typeface="Newton-Regular"/>
              </a:rPr>
              <a:t>]</a:t>
            </a:r>
            <a:r>
              <a:rPr lang="ru-RU" sz="1800" b="1" i="0" u="none" strike="noStrike" baseline="0" dirty="0" err="1">
                <a:latin typeface="Newton-Bold"/>
              </a:rPr>
              <a:t>ѣдѣ</a:t>
            </a:r>
            <a:r>
              <a:rPr lang="ru-RU" sz="1800" b="0" i="0" u="none" strike="noStrike" baseline="0" dirty="0">
                <a:latin typeface="Newton-Regular"/>
              </a:rPr>
              <a:t>... </a:t>
            </a:r>
          </a:p>
          <a:p>
            <a:r>
              <a:rPr lang="ru-RU" sz="2000" b="0" i="0" u="none" strike="noStrike" baseline="0" dirty="0">
                <a:latin typeface="Newton-Regular"/>
              </a:rPr>
              <a:t>Можно полагать дистрибуцию имен Никола / Микула занимающей «промежуточное» положение между </a:t>
            </a:r>
            <a:r>
              <a:rPr lang="ru-RU" sz="2000" b="0" i="1" u="none" strike="noStrike" baseline="0" dirty="0">
                <a:latin typeface="Newton-Regular"/>
              </a:rPr>
              <a:t>Василий / Василь </a:t>
            </a:r>
            <a:r>
              <a:rPr lang="ru-RU" sz="2000" b="0" u="none" strike="noStrike" baseline="0" dirty="0">
                <a:latin typeface="Newton-Regular"/>
              </a:rPr>
              <a:t>и </a:t>
            </a:r>
            <a:r>
              <a:rPr lang="ru-RU" sz="2000" b="0" i="1" u="none" strike="noStrike" baseline="0" dirty="0" err="1">
                <a:latin typeface="Newton-Regular"/>
              </a:rPr>
              <a:t>ВасилИй</a:t>
            </a:r>
            <a:r>
              <a:rPr lang="ru-RU" sz="2000" b="0" i="1" u="none" strike="noStrike" baseline="0" dirty="0">
                <a:latin typeface="Newton-Regular"/>
              </a:rPr>
              <a:t> / </a:t>
            </a:r>
            <a:r>
              <a:rPr lang="ru-RU" sz="2000" b="0" i="1" u="none" strike="noStrike" baseline="0" dirty="0" err="1">
                <a:latin typeface="Newton-Regular"/>
              </a:rPr>
              <a:t>ВасилЕй</a:t>
            </a:r>
            <a:endParaRPr lang="ru-RU" sz="2000" b="0" i="1" u="none" strike="noStrike" baseline="0" dirty="0">
              <a:latin typeface="Newton-Regular"/>
            </a:endParaRPr>
          </a:p>
          <a:p>
            <a:r>
              <a:rPr lang="ru-RU" sz="2000" dirty="0">
                <a:latin typeface="Newton-Regular"/>
              </a:rPr>
              <a:t>По-видимому, изначально ф</a:t>
            </a:r>
            <a:r>
              <a:rPr lang="ru-RU" sz="2000" b="0" i="0" u="none" strike="noStrike" baseline="0" dirty="0">
                <a:latin typeface="Newton-Regular"/>
              </a:rPr>
              <a:t>онетическое варьирование приобрело дополнительные функциональные характеристики</a:t>
            </a:r>
          </a:p>
        </p:txBody>
      </p:sp>
    </p:spTree>
    <p:extLst>
      <p:ext uri="{BB962C8B-B14F-4D97-AF65-F5344CB8AC3E}">
        <p14:creationId xmlns:p14="http://schemas.microsoft.com/office/powerpoint/2010/main" val="214275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319E0-A5C1-4548-91B5-3E77E9C8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Федор </a:t>
            </a:r>
            <a:r>
              <a:rPr lang="en-US" dirty="0"/>
              <a:t>VS </a:t>
            </a:r>
            <a:r>
              <a:rPr lang="ru-RU" dirty="0" err="1"/>
              <a:t>Тудор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0F8441-406C-16E4-BC10-EA7FFAD4B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62769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2000" dirty="0">
                <a:ea typeface="Times New Roman" panose="02020603050405020304" pitchFamily="18" charset="0"/>
              </a:rPr>
              <a:t>Схожая дистрибуция с </a:t>
            </a:r>
            <a:r>
              <a:rPr lang="ru-RU" sz="2000" i="1" dirty="0">
                <a:ea typeface="Times New Roman" panose="02020603050405020304" pitchFamily="18" charset="0"/>
              </a:rPr>
              <a:t>Никола </a:t>
            </a:r>
            <a:r>
              <a:rPr lang="en-US" sz="2000" dirty="0">
                <a:ea typeface="Times New Roman" panose="02020603050405020304" pitchFamily="18" charset="0"/>
              </a:rPr>
              <a:t>vs. </a:t>
            </a:r>
            <a:r>
              <a:rPr lang="ru-RU" sz="2000" i="1" dirty="0">
                <a:ea typeface="Times New Roman" panose="02020603050405020304" pitchFamily="18" charset="0"/>
              </a:rPr>
              <a:t>Микула </a:t>
            </a:r>
            <a:r>
              <a:rPr lang="ru-RU" sz="2000" dirty="0">
                <a:ea typeface="Times New Roman" panose="02020603050405020304" pitchFamily="18" charset="0"/>
              </a:rPr>
              <a:t>и </a:t>
            </a:r>
            <a:r>
              <a:rPr lang="ru-RU" sz="2000" i="1" dirty="0">
                <a:ea typeface="Times New Roman" panose="02020603050405020304" pitchFamily="18" charset="0"/>
              </a:rPr>
              <a:t>Василий </a:t>
            </a:r>
            <a:r>
              <a:rPr lang="en-US" sz="2000" dirty="0">
                <a:ea typeface="Times New Roman" panose="02020603050405020304" pitchFamily="18" charset="0"/>
              </a:rPr>
              <a:t>vs. </a:t>
            </a:r>
            <a:r>
              <a:rPr lang="ru-RU" sz="2000" i="1" dirty="0">
                <a:ea typeface="Times New Roman" panose="02020603050405020304" pitchFamily="18" charset="0"/>
              </a:rPr>
              <a:t>Василь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2000" i="1" dirty="0" err="1">
                <a:effectLst/>
                <a:ea typeface="Times New Roman" panose="02020603050405020304" pitchFamily="18" charset="0"/>
              </a:rPr>
              <a:t>Тудор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никогда не употребляется в отношении святых и духовных лиц с высоким социальным статусом (по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отн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 к которым используется только форма 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Фе(о)дор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):</a:t>
            </a:r>
            <a:endParaRPr lang="ru-RU" sz="2000" i="1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0" dirty="0" err="1">
                <a:solidFill>
                  <a:srgbClr val="000000"/>
                </a:solidFill>
                <a:effectLst/>
              </a:rPr>
              <a:t>еп</a:t>
            </a:r>
            <a:r>
              <a:rPr lang="ru-RU" sz="2000" b="1" i="0" baseline="30000" dirty="0" err="1">
                <a:solidFill>
                  <a:srgbClr val="000000"/>
                </a:solidFill>
                <a:effectLst/>
              </a:rPr>
              <a:t>с̑</a:t>
            </a:r>
            <a:r>
              <a:rPr lang="ru-RU" sz="2000" b="1" i="0" dirty="0" err="1">
                <a:solidFill>
                  <a:srgbClr val="000000"/>
                </a:solidFill>
                <a:effectLst/>
              </a:rPr>
              <a:t>пъ</a:t>
            </a:r>
            <a:r>
              <a:rPr lang="ru-RU" sz="2000" b="1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</a:rPr>
              <a:t>Феѡ</a:t>
            </a:r>
            <a:r>
              <a:rPr lang="ru-RU" sz="2000" b="1" i="0" baseline="30000" dirty="0" err="1">
                <a:solidFill>
                  <a:srgbClr val="000000"/>
                </a:solidFill>
                <a:effectLst/>
              </a:rPr>
              <a:t>д̑</a:t>
            </a:r>
            <a:r>
              <a:rPr lang="ru-RU" sz="2000" b="1" i="0" dirty="0" err="1">
                <a:solidFill>
                  <a:srgbClr val="000000"/>
                </a:solidFill>
                <a:effectLst/>
              </a:rPr>
              <a:t>ръ</a:t>
            </a:r>
            <a:r>
              <a:rPr lang="ru-RU" sz="2000" b="1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.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Переӕславьскии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Ипат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 6655 [1147])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2000" b="0" i="0" dirty="0">
                <a:solidFill>
                  <a:srgbClr val="000000"/>
                </a:solidFill>
                <a:effectLst/>
              </a:rPr>
              <a:t>и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въıнѧ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 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мечь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свои .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призва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 на помочь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собѣ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 </a:t>
            </a:r>
            <a:r>
              <a:rPr lang="ru-RU" sz="2000" b="1" i="0" dirty="0" err="1">
                <a:solidFill>
                  <a:srgbClr val="000000"/>
                </a:solidFill>
                <a:effectLst/>
              </a:rPr>
              <a:t>ста</a:t>
            </a:r>
            <a:r>
              <a:rPr lang="ru-RU" sz="2000" b="1" i="0" baseline="30000" dirty="0" err="1">
                <a:solidFill>
                  <a:srgbClr val="000000"/>
                </a:solidFill>
                <a:effectLst/>
              </a:rPr>
              <a:t>г</a:t>
            </a:r>
            <a:r>
              <a:rPr lang="ru-RU" sz="2000" b="1" i="0" baseline="30000" dirty="0">
                <a:solidFill>
                  <a:srgbClr val="000000"/>
                </a:solidFill>
                <a:effectLst/>
              </a:rPr>
              <a:t>̑</a:t>
            </a:r>
            <a:r>
              <a:rPr lang="ru-RU" sz="2000" b="1" i="0" dirty="0">
                <a:solidFill>
                  <a:srgbClr val="000000"/>
                </a:solidFill>
                <a:effectLst/>
              </a:rPr>
              <a:t> </a:t>
            </a:r>
            <a:r>
              <a:rPr lang="ru-RU" sz="2000" b="1" i="0" dirty="0" err="1">
                <a:solidFill>
                  <a:srgbClr val="000000"/>
                </a:solidFill>
                <a:effectLst/>
              </a:rPr>
              <a:t>мч҃нка</a:t>
            </a:r>
            <a:r>
              <a:rPr lang="ru-RU" sz="2000" b="1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</a:rPr>
              <a:t>Феѡдора</a:t>
            </a:r>
            <a:r>
              <a:rPr lang="ru-RU" sz="2000" b="1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Лавр.,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6656 [1148])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2000" i="1" dirty="0">
                <a:ea typeface="Times New Roman" panose="02020603050405020304" pitchFamily="18" charset="0"/>
              </a:rPr>
              <a:t>Ги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҃ </a:t>
            </a:r>
            <a:r>
              <a:rPr lang="ru-RU" sz="2000" i="1" dirty="0" err="1">
                <a:effectLst/>
                <a:ea typeface="Times New Roman" panose="02020603050405020304" pitchFamily="18" charset="0"/>
              </a:rPr>
              <a:t>помози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рабу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своему </a:t>
            </a:r>
            <a:r>
              <a:rPr lang="ru-RU" sz="2000" b="1" i="1" dirty="0" err="1">
                <a:effectLst/>
                <a:ea typeface="Times New Roman" panose="02020603050405020304" pitchFamily="18" charset="0"/>
              </a:rPr>
              <a:t>тудору</a:t>
            </a:r>
            <a:r>
              <a:rPr lang="ru-RU" sz="20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000" b="1" i="1" dirty="0" err="1">
                <a:effectLst/>
                <a:ea typeface="Times New Roman" panose="02020603050405020304" pitchFamily="18" charset="0"/>
              </a:rPr>
              <a:t>сбыслави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(ч)ю </a:t>
            </a:r>
            <a:r>
              <a:rPr lang="ru-RU" sz="2000" i="1" dirty="0" err="1">
                <a:effectLst/>
                <a:ea typeface="Times New Roman" panose="02020603050405020304" pitchFamily="18" charset="0"/>
              </a:rPr>
              <a:t>амино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ru-RU" sz="2000" dirty="0">
                <a:ea typeface="Times New Roman" panose="02020603050405020304" pitchFamily="18" charset="0"/>
              </a:rPr>
              <a:t>Граффито Новгородского Софийского собора, №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207,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конец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XII-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нач.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XIII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вв., см.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[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Медынцева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1978: 150])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i="1" dirty="0">
                <a:ea typeface="Times New Roman" panose="02020603050405020304" pitchFamily="18" charset="0"/>
              </a:rPr>
              <a:t>у </a:t>
            </a:r>
            <a:r>
              <a:rPr lang="ru-RU" sz="2000" i="1" dirty="0" err="1">
                <a:ea typeface="Times New Roman" panose="02020603050405020304" pitchFamily="18" charset="0"/>
              </a:rPr>
              <a:t>домана</a:t>
            </a:r>
            <a:r>
              <a:rPr lang="ru-RU" sz="2000" i="1" dirty="0">
                <a:ea typeface="Times New Roman" panose="02020603050405020304" pitchFamily="18" charset="0"/>
              </a:rPr>
              <a:t> у </a:t>
            </a:r>
            <a:r>
              <a:rPr lang="ru-RU" sz="2000" b="1" i="1" dirty="0" err="1">
                <a:ea typeface="Times New Roman" panose="02020603050405020304" pitchFamily="18" charset="0"/>
              </a:rPr>
              <a:t>тудорова</a:t>
            </a:r>
            <a:r>
              <a:rPr lang="ru-RU" sz="2000" i="1" dirty="0">
                <a:ea typeface="Times New Roman" panose="02020603050405020304" pitchFamily="18" charset="0"/>
              </a:rPr>
              <a:t> изгоя 9 </a:t>
            </a:r>
            <a:r>
              <a:rPr lang="ru-RU" sz="2000" i="1" dirty="0" err="1">
                <a:ea typeface="Times New Roman" panose="02020603050405020304" pitchFamily="18" charset="0"/>
              </a:rPr>
              <a:t>кунъ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(789,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конец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XII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в.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</a:t>
            </a:r>
            <a:endParaRPr lang="ru-RU" sz="20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70838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151</TotalTime>
  <Words>4765</Words>
  <Application>Microsoft Office PowerPoint</Application>
  <PresentationFormat>Широкоэкранный</PresentationFormat>
  <Paragraphs>282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51" baseType="lpstr">
      <vt:lpstr>Arial</vt:lpstr>
      <vt:lpstr>Bukyvede</vt:lpstr>
      <vt:lpstr>Calibri</vt:lpstr>
      <vt:lpstr>Corbel</vt:lpstr>
      <vt:lpstr>CyrillicaBulgarian10U</vt:lpstr>
      <vt:lpstr>Gill Sans MT</vt:lpstr>
      <vt:lpstr>LitopysNewRoman</vt:lpstr>
      <vt:lpstr>Newton-Bold</vt:lpstr>
      <vt:lpstr>Newton-Regular</vt:lpstr>
      <vt:lpstr>OldStandardTT-Regular</vt:lpstr>
      <vt:lpstr>Slavon</vt:lpstr>
      <vt:lpstr>Slavon+1</vt:lpstr>
      <vt:lpstr>Symbol</vt:lpstr>
      <vt:lpstr>Times New Roman</vt:lpstr>
      <vt:lpstr>TimesNewRomanPSMT</vt:lpstr>
      <vt:lpstr>Wingdings 2</vt:lpstr>
      <vt:lpstr>Дивиденд</vt:lpstr>
      <vt:lpstr>(Не)стандартные имена древнерусских святых и церковных деятелей</vt:lpstr>
      <vt:lpstr>План доклада</vt:lpstr>
      <vt:lpstr>Корпус древнерусских имен</vt:lpstr>
      <vt:lpstr>Наиболее употребительные христианские имена с вариативностью</vt:lpstr>
      <vt:lpstr>Имена святых: общий принцип</vt:lpstr>
      <vt:lpstr>Близкие контексты</vt:lpstr>
      <vt:lpstr>Имена несвятых лиц (светские персонажи)</vt:lpstr>
      <vt:lpstr>Никола vs. микула</vt:lpstr>
      <vt:lpstr>Федор VS Тудор</vt:lpstr>
      <vt:lpstr>Имена несвятых лиц (продолжение)</vt:lpstr>
      <vt:lpstr>К XIV в.</vt:lpstr>
      <vt:lpstr>Христианские имена в полной и канонической форме в диахронической перспективе</vt:lpstr>
      <vt:lpstr>Проблема-1. Усеченные имена святых</vt:lpstr>
      <vt:lpstr>Неканонические имена святых</vt:lpstr>
      <vt:lpstr>Презентация PowerPoint</vt:lpstr>
      <vt:lpstr>Возможные объяснения</vt:lpstr>
      <vt:lpstr>Способы передачи греческих имен</vt:lpstr>
      <vt:lpstr>Назад к именам святых</vt:lpstr>
      <vt:lpstr>Еще аргументы в пользу греческого происхождения «сокращенных» форм у святых и духовных лиц высокого социального статуса</vt:lpstr>
      <vt:lpstr>Имена церковных деятелей</vt:lpstr>
      <vt:lpstr>Белое духовенство: попы</vt:lpstr>
      <vt:lpstr>Попы (продолжение)</vt:lpstr>
      <vt:lpstr>Попы: данные летописей</vt:lpstr>
      <vt:lpstr>Микулица (XII в.)</vt:lpstr>
      <vt:lpstr>Микулица: выводы</vt:lpstr>
      <vt:lpstr>Иванко леген и Петрила</vt:lpstr>
      <vt:lpstr>Черное духовенство</vt:lpstr>
      <vt:lpstr>Примеры: рядовые монахи</vt:lpstr>
      <vt:lpstr>Примеры: игумены (полные, реже усеченные и народные формы), данные НПЛ</vt:lpstr>
      <vt:lpstr>Игумены (продолжение)</vt:lpstr>
      <vt:lpstr>Игумены (продолжение)</vt:lpstr>
      <vt:lpstr>епископы</vt:lpstr>
      <vt:lpstr>Выводы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(Не)стандартные имена древнерусских святых и церковных деятелей</dc:title>
  <dc:creator>Jane B</dc:creator>
  <cp:lastModifiedBy>Jane B</cp:lastModifiedBy>
  <cp:revision>10</cp:revision>
  <dcterms:created xsi:type="dcterms:W3CDTF">2023-04-10T12:25:57Z</dcterms:created>
  <dcterms:modified xsi:type="dcterms:W3CDTF">2023-04-10T14:56:57Z</dcterms:modified>
</cp:coreProperties>
</file>