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57" r:id="rId3"/>
    <p:sldId id="261" r:id="rId4"/>
    <p:sldId id="258" r:id="rId5"/>
    <p:sldId id="259" r:id="rId6"/>
    <p:sldId id="260" r:id="rId7"/>
    <p:sldId id="276" r:id="rId8"/>
    <p:sldId id="263" r:id="rId9"/>
    <p:sldId id="262" r:id="rId10"/>
    <p:sldId id="264" r:id="rId11"/>
    <p:sldId id="271" r:id="rId12"/>
    <p:sldId id="266" r:id="rId13"/>
    <p:sldId id="272" r:id="rId14"/>
    <p:sldId id="267" r:id="rId15"/>
    <p:sldId id="277" r:id="rId16"/>
    <p:sldId id="268" r:id="rId17"/>
    <p:sldId id="269" r:id="rId18"/>
    <p:sldId id="275" r:id="rId19"/>
    <p:sldId id="270" r:id="rId20"/>
    <p:sldId id="273" r:id="rId21"/>
    <p:sldId id="274" r:id="rId22"/>
    <p:sldId id="278" r:id="rId23"/>
  </p:sldIdLst>
  <p:sldSz cx="9144000" cy="5143500" type="screen16x9"/>
  <p:notesSz cx="6858000" cy="9144000"/>
  <p:embeddedFontLst>
    <p:embeddedFont>
      <p:font typeface="Caudex" panose="02040502050505030304" pitchFamily="18" charset="2"/>
      <p:regular r:id="rId25"/>
      <p:bold r:id="rId26"/>
      <p:italic r:id="rId27"/>
      <p:boldItalic r:id="rId28"/>
    </p:embeddedFont>
    <p:embeddedFont>
      <p:font typeface="Flavius 2008" panose="02020603050405020304" pitchFamily="18" charset="0"/>
      <p:regular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B97AFFE-8E69-445E-A175-7F0A9E845437}">
  <a:tblStyle styleId="{6B97AFFE-8E69-445E-A175-7F0A9E84543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8"/>
  </p:normalViewPr>
  <p:slideViewPr>
    <p:cSldViewPr snapToGrid="0">
      <p:cViewPr varScale="1">
        <p:scale>
          <a:sx n="138" d="100"/>
          <a:sy n="138" d="100"/>
        </p:scale>
        <p:origin x="88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f938b1654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f938b1654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f938b1654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f938b1654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49444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7f938b1654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7f938b1654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7f938b1654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7f938b1654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2283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7f938b1654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7f938b1654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7f938b1654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7f938b1654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64908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7f938b1654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7f938b1654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7f938b1654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7f938b1654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7f938b1654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7f938b1654_0_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7f938b165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7f938b165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7f938b1654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7f938b1654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7f938b1654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7f938b1654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7f938b1654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7f938b1654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7f938b1654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7f938b1654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7f938b1654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7f938b1654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0846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7f938b1654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7f938b1654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7f938b1654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7f938b1654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E6B8A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1498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latin typeface="Caudex"/>
                <a:ea typeface="Caudex"/>
                <a:cs typeface="Caudex"/>
                <a:sym typeface="Caudex"/>
              </a:rPr>
              <a:t>Приименная </a:t>
            </a:r>
            <a:endParaRPr dirty="0">
              <a:latin typeface="Caudex"/>
              <a:ea typeface="Caudex"/>
              <a:cs typeface="Caudex"/>
              <a:sym typeface="Caudex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latin typeface="Caudex"/>
                <a:ea typeface="Caudex"/>
                <a:cs typeface="Caudex"/>
                <a:sym typeface="Caudex"/>
              </a:rPr>
              <a:t>посессивность </a:t>
            </a:r>
            <a:endParaRPr dirty="0">
              <a:latin typeface="Caudex"/>
              <a:ea typeface="Caudex"/>
              <a:cs typeface="Caudex"/>
              <a:sym typeface="Caudex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>
            <a:spLocks noGrp="1"/>
          </p:cNvSpPr>
          <p:nvPr>
            <p:ph type="body" idx="1"/>
          </p:nvPr>
        </p:nvSpPr>
        <p:spPr>
          <a:xfrm>
            <a:off x="311700" y="445503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Имя обладателя – словосочетание </a:t>
            </a: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ru" dirty="0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попъ Иванъ, Фома Ивановичь, свьтая Богородица</a:t>
            </a:r>
            <a:r>
              <a:rPr lang="r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R"/>
            </a:pPr>
            <a:r>
              <a:rPr lang="ru" sz="2800" dirty="0">
                <a:solidFill>
                  <a:schemeClr val="dk1"/>
                </a:solidFill>
                <a:latin typeface="Flavius 2008" panose="02020603050405020304" pitchFamily="18" charset="0"/>
              </a:rPr>
              <a:t>мечьни[ч]ь Лазорево мъхо; Єванове попове</a:t>
            </a:r>
            <a:endParaRPr sz="2800" dirty="0">
              <a:solidFill>
                <a:schemeClr val="dk1"/>
              </a:solidFill>
              <a:latin typeface="Flavius 2008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R"/>
            </a:pPr>
            <a:r>
              <a:rPr lang="ru" sz="2800" dirty="0">
                <a:solidFill>
                  <a:schemeClr val="dk1"/>
                </a:solidFill>
                <a:latin typeface="Flavius 2008" panose="02020603050405020304" pitchFamily="18" charset="0"/>
              </a:rPr>
              <a:t>Вороньць Въикъвъ вещь</a:t>
            </a:r>
            <a:endParaRPr sz="2800" dirty="0">
              <a:solidFill>
                <a:schemeClr val="dk1"/>
              </a:solidFill>
              <a:latin typeface="Flavius 2008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R"/>
            </a:pPr>
            <a:r>
              <a:rPr lang="ru" sz="2800" dirty="0">
                <a:solidFill>
                  <a:schemeClr val="dk1"/>
                </a:solidFill>
                <a:latin typeface="Flavius 2008" panose="02020603050405020304" pitchFamily="18" charset="0"/>
              </a:rPr>
              <a:t>святой Варъвары тьлица</a:t>
            </a:r>
            <a:endParaRPr sz="2800" dirty="0">
              <a:solidFill>
                <a:schemeClr val="dk1"/>
              </a:solidFill>
              <a:latin typeface="Flavius 2008" panose="02020603050405020304" pitchFamily="18" charset="0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>
            <a:spLocks noGrp="1"/>
          </p:cNvSpPr>
          <p:nvPr>
            <p:ph type="body" idx="1"/>
          </p:nvPr>
        </p:nvSpPr>
        <p:spPr>
          <a:xfrm>
            <a:off x="311700" y="445503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Имя обладателя – словосочетание </a:t>
            </a: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ru" dirty="0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попъ Иванъ, Фома Ивановичь, свьтая Богородица</a:t>
            </a:r>
            <a:r>
              <a:rPr lang="r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lang="ru-RU" sz="2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1) </a:t>
            </a:r>
            <a:r>
              <a:rPr lang="ru-RU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Притяж</a:t>
            </a:r>
            <a:r>
              <a:rPr lang="ru-RU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</a:t>
            </a:r>
            <a:r>
              <a:rPr lang="ru-RU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притяж</a:t>
            </a:r>
            <a:endParaRPr lang="ru-RU" sz="2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 </a:t>
            </a:r>
            <a:r>
              <a:rPr lang="ru-RU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Притяж</a:t>
            </a:r>
            <a:r>
              <a:rPr lang="ru-RU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РП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3) РП + РП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0620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 txBox="1">
            <a:spLocks noGrp="1"/>
          </p:cNvSpPr>
          <p:nvPr>
            <p:ph type="body" idx="1"/>
          </p:nvPr>
        </p:nvSpPr>
        <p:spPr>
          <a:xfrm>
            <a:off x="450245" y="593371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400" dirty="0">
                <a:solidFill>
                  <a:schemeClr val="dk1"/>
                </a:solidFill>
                <a:latin typeface="Flavius 2008" panose="02020603050405020304" pitchFamily="18" charset="0"/>
              </a:rPr>
              <a:t>дьвьри ти ее была земля павлова </a:t>
            </a:r>
            <a:endParaRPr sz="2400" dirty="0">
              <a:solidFill>
                <a:schemeClr val="dk1"/>
              </a:solidFill>
              <a:latin typeface="Flavius 2008" panose="02020603050405020304" pitchFamily="18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400" dirty="0">
                <a:solidFill>
                  <a:srgbClr val="1C1C1C"/>
                </a:solidFill>
                <a:latin typeface="Flavius 2008" panose="02020603050405020304" pitchFamily="18" charset="0"/>
                <a:cs typeface="Times New Roman" panose="02020603050405020304" pitchFamily="18" charset="0"/>
              </a:rPr>
              <a:t>избра влд҃ка и сестры все кротъкѹ и съмѣренѹ именьмь варварѹ </a:t>
            </a:r>
            <a:r>
              <a:rPr lang="ru" sz="2400" dirty="0">
                <a:solidFill>
                  <a:schemeClr val="dk1"/>
                </a:solidFill>
                <a:latin typeface="Flavius 2008" panose="02020603050405020304" pitchFamily="18" charset="0"/>
                <a:cs typeface="Times New Roman" panose="02020603050405020304" pitchFamily="18" charset="0"/>
              </a:rPr>
              <a:t>гюргевѹю</a:t>
            </a:r>
            <a:r>
              <a:rPr lang="ru" sz="2400" dirty="0">
                <a:solidFill>
                  <a:srgbClr val="1C1C1C"/>
                </a:solidFill>
                <a:latin typeface="Flavius 2008" panose="02020603050405020304" pitchFamily="18" charset="0"/>
                <a:cs typeface="Times New Roman" panose="02020603050405020304" pitchFamily="18" charset="0"/>
              </a:rPr>
              <a:t> олекшиницѧ и постави ю влд҃ка на сборъ</a:t>
            </a:r>
            <a:endParaRPr dirty="0">
              <a:solidFill>
                <a:srgbClr val="1C1C1C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 txBox="1">
            <a:spLocks noGrp="1"/>
          </p:cNvSpPr>
          <p:nvPr>
            <p:ph type="body" idx="1"/>
          </p:nvPr>
        </p:nvSpPr>
        <p:spPr>
          <a:xfrm>
            <a:off x="450245" y="593371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400" dirty="0">
                <a:solidFill>
                  <a:schemeClr val="dk1"/>
                </a:solidFill>
                <a:latin typeface="Flavius 2008" panose="02020603050405020304" pitchFamily="18" charset="0"/>
              </a:rPr>
              <a:t>дьвьри ти ее была земля павлова </a:t>
            </a:r>
            <a:endParaRPr sz="2400" dirty="0">
              <a:solidFill>
                <a:schemeClr val="dk1"/>
              </a:solidFill>
              <a:latin typeface="Flavius 2008" panose="02020603050405020304" pitchFamily="18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4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«...это была земля ее деверя Павла»  №277</a:t>
            </a:r>
            <a:endParaRPr sz="24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400" dirty="0">
                <a:solidFill>
                  <a:srgbClr val="1C1C1C"/>
                </a:solidFill>
                <a:latin typeface="Flavius 2008" panose="02020603050405020304" pitchFamily="18" charset="0"/>
                <a:cs typeface="Times New Roman" panose="02020603050405020304" pitchFamily="18" charset="0"/>
              </a:rPr>
              <a:t>избра влд҃ка и сестры все кротъкѹ и съмѣренѹ именьмь варварѹ </a:t>
            </a:r>
            <a:r>
              <a:rPr lang="ru" sz="2400" dirty="0">
                <a:solidFill>
                  <a:schemeClr val="dk1"/>
                </a:solidFill>
                <a:latin typeface="Flavius 2008" panose="02020603050405020304" pitchFamily="18" charset="0"/>
                <a:cs typeface="Times New Roman" panose="02020603050405020304" pitchFamily="18" charset="0"/>
              </a:rPr>
              <a:t>гюргевѹю</a:t>
            </a:r>
            <a:r>
              <a:rPr lang="ru" sz="2400" dirty="0">
                <a:solidFill>
                  <a:srgbClr val="1C1C1C"/>
                </a:solidFill>
                <a:latin typeface="Flavius 2008" panose="02020603050405020304" pitchFamily="18" charset="0"/>
                <a:cs typeface="Times New Roman" panose="02020603050405020304" pitchFamily="18" charset="0"/>
              </a:rPr>
              <a:t> олекшиницѧ и постави ю влд҃ка на сборъ </a:t>
            </a:r>
            <a:r>
              <a:rPr lang="ru" sz="24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(Гюргия Олекшинича) НПЛ</a:t>
            </a:r>
            <a:endParaRPr sz="2400" dirty="0">
              <a:solidFill>
                <a:srgbClr val="1C1C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solidFill>
                <a:srgbClr val="1C1C1C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5442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4"/>
          <p:cNvSpPr txBox="1">
            <a:spLocks noGrp="1"/>
          </p:cNvSpPr>
          <p:nvPr>
            <p:ph type="body" idx="1"/>
          </p:nvPr>
        </p:nvSpPr>
        <p:spPr>
          <a:xfrm>
            <a:off x="720436" y="863550"/>
            <a:ext cx="8111864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 dirty="0">
                <a:solidFill>
                  <a:srgbClr val="1C1C1C"/>
                </a:solidFill>
                <a:latin typeface="Flavius 2008" panose="02020603050405020304" pitchFamily="18" charset="0"/>
              </a:rPr>
              <a:t>то(г̑) же м(с̑)ца въ ·и͠ӏ· на памѧ(т̑) ст҃го м(ч̑)ка алеѯандра яви сѧ знаменьє въ пльсковѣ ѹ ст҃го ӏѡ҃на в манастыри ѿ иконы ст҃го сп҃са </a:t>
            </a:r>
            <a:r>
              <a:rPr lang="ru" sz="2800" dirty="0">
                <a:solidFill>
                  <a:schemeClr val="dk1"/>
                </a:solidFill>
                <a:latin typeface="Flavius 2008" panose="02020603050405020304" pitchFamily="18" charset="0"/>
              </a:rPr>
              <a:t>надъ</a:t>
            </a:r>
            <a:r>
              <a:rPr lang="ru" sz="2800" dirty="0">
                <a:solidFill>
                  <a:srgbClr val="1C1C1C"/>
                </a:solidFill>
                <a:latin typeface="Flavius 2008" panose="02020603050405020304" pitchFamily="18" charset="0"/>
              </a:rPr>
              <a:t> </a:t>
            </a:r>
            <a:r>
              <a:rPr lang="ru" sz="2800" dirty="0">
                <a:solidFill>
                  <a:schemeClr val="dk1"/>
                </a:solidFill>
                <a:latin typeface="Flavius 2008" panose="02020603050405020304" pitchFamily="18" charset="0"/>
              </a:rPr>
              <a:t>гробомь</a:t>
            </a:r>
            <a:r>
              <a:rPr lang="ru" sz="2800" dirty="0">
                <a:solidFill>
                  <a:srgbClr val="1C1C1C"/>
                </a:solidFill>
                <a:latin typeface="Flavius 2008" panose="02020603050405020304" pitchFamily="18" charset="0"/>
              </a:rPr>
              <a:t> кнѧгыниномь ярославлеѣ володимирича юже ѹби свои пасꙑнокъ</a:t>
            </a:r>
            <a:endParaRPr sz="2800" dirty="0">
              <a:solidFill>
                <a:srgbClr val="1C1C1C"/>
              </a:solidFill>
              <a:latin typeface="Flavius 2008" panose="02020603050405020304" pitchFamily="18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000" dirty="0">
              <a:solidFill>
                <a:srgbClr val="1C1C1C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4"/>
          <p:cNvSpPr txBox="1">
            <a:spLocks noGrp="1"/>
          </p:cNvSpPr>
          <p:nvPr>
            <p:ph type="body" idx="1"/>
          </p:nvPr>
        </p:nvSpPr>
        <p:spPr>
          <a:xfrm>
            <a:off x="720436" y="863550"/>
            <a:ext cx="8111864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 dirty="0">
                <a:solidFill>
                  <a:srgbClr val="1C1C1C"/>
                </a:solidFill>
                <a:latin typeface="Flavius 2008" panose="02020603050405020304" pitchFamily="18" charset="0"/>
              </a:rPr>
              <a:t>то(г̑) же м(с̑)ца въ ·и͠ӏ· на памѧ(т̑) ст҃го м(ч̑)ка алеѯандра яви сѧ знаменьє въ пльсковѣ ѹ ст҃го ӏѡ҃на в манастыри ѿ иконы ст҃го сп҃са </a:t>
            </a:r>
            <a:r>
              <a:rPr lang="ru" sz="2800" dirty="0">
                <a:solidFill>
                  <a:schemeClr val="dk1"/>
                </a:solidFill>
                <a:latin typeface="Flavius 2008" panose="02020603050405020304" pitchFamily="18" charset="0"/>
              </a:rPr>
              <a:t>надъ</a:t>
            </a:r>
            <a:r>
              <a:rPr lang="ru" sz="2800" dirty="0">
                <a:solidFill>
                  <a:srgbClr val="1C1C1C"/>
                </a:solidFill>
                <a:latin typeface="Flavius 2008" panose="02020603050405020304" pitchFamily="18" charset="0"/>
              </a:rPr>
              <a:t> </a:t>
            </a:r>
            <a:r>
              <a:rPr lang="ru" sz="2800" dirty="0">
                <a:solidFill>
                  <a:schemeClr val="dk1"/>
                </a:solidFill>
                <a:latin typeface="Flavius 2008" panose="02020603050405020304" pitchFamily="18" charset="0"/>
              </a:rPr>
              <a:t>гробомь</a:t>
            </a:r>
            <a:r>
              <a:rPr lang="ru" sz="2800" dirty="0">
                <a:solidFill>
                  <a:srgbClr val="1C1C1C"/>
                </a:solidFill>
                <a:latin typeface="Flavius 2008" panose="02020603050405020304" pitchFamily="18" charset="0"/>
              </a:rPr>
              <a:t> кнѧгыниномь ярославлеѣ володимирича юже ѹби свои пасꙑнокъ</a:t>
            </a:r>
            <a:endParaRPr sz="2800" dirty="0">
              <a:solidFill>
                <a:srgbClr val="1C1C1C"/>
              </a:solidFill>
              <a:latin typeface="Flavius 2008" panose="02020603050405020304" pitchFamily="18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8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(жены Ярослава Владимировича)</a:t>
            </a:r>
            <a:endParaRPr sz="2800" dirty="0">
              <a:solidFill>
                <a:srgbClr val="1C1C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000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786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5" name="Google Shape;115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2800" dirty="0">
                <a:solidFill>
                  <a:srgbClr val="1C1C1C"/>
                </a:solidFill>
                <a:latin typeface="Flavius 2008" panose="02020603050405020304" pitchFamily="18" charset="0"/>
              </a:rPr>
              <a:t>ожени сѧ мьстиславъ кыевѣ поѧ дмитровьнѹ новѣгородѣ </a:t>
            </a:r>
            <a:r>
              <a:rPr lang="ru" sz="2800" dirty="0">
                <a:solidFill>
                  <a:schemeClr val="dk1"/>
                </a:solidFill>
                <a:latin typeface="Flavius 2008" panose="02020603050405020304" pitchFamily="18" charset="0"/>
              </a:rPr>
              <a:t>завидицѧ</a:t>
            </a:r>
            <a:endParaRPr sz="2800" dirty="0">
              <a:latin typeface="Flavius 2008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800" dirty="0">
                <a:solidFill>
                  <a:schemeClr val="dk1"/>
                </a:solidFill>
                <a:latin typeface="Flavius 2008" panose="02020603050405020304" pitchFamily="18" charset="0"/>
              </a:rPr>
              <a:t>преставися Ярополкъ Володимеричь Мономаха </a:t>
            </a:r>
            <a:endParaRPr sz="2800" dirty="0">
              <a:solidFill>
                <a:schemeClr val="dk1"/>
              </a:solidFill>
              <a:latin typeface="Flavius 2008" panose="02020603050405020304" pitchFamily="18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Умер Ярополк, сын Владимира Мономаха</a:t>
            </a:r>
            <a:endParaRPr sz="24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900" dirty="0">
              <a:solidFill>
                <a:srgbClr val="1C1C1C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2B28B577-BF27-E0D7-A6CD-E4982A2762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b="0" u="none" strike="noStrike" dirty="0">
                <a:solidFill>
                  <a:schemeClr val="tx1"/>
                </a:solidFill>
                <a:effectLst/>
                <a:latin typeface="Flavius 2008" panose="02020603050405020304" pitchFamily="18" charset="0"/>
                <a:cs typeface="Times New Roman" panose="02020603050405020304" pitchFamily="18" charset="0"/>
              </a:rPr>
              <a:t>Того же </a:t>
            </a:r>
            <a:r>
              <a:rPr lang="ru-RU" sz="2800" b="0" u="none" strike="noStrike" dirty="0" err="1">
                <a:solidFill>
                  <a:schemeClr val="tx1"/>
                </a:solidFill>
                <a:effectLst/>
                <a:latin typeface="Flavius 2008" panose="02020603050405020304" pitchFamily="18" charset="0"/>
                <a:cs typeface="Times New Roman" panose="02020603050405020304" pitchFamily="18" charset="0"/>
              </a:rPr>
              <a:t>лѣ</a:t>
            </a:r>
            <a:r>
              <a:rPr lang="ru-RU" sz="2800" b="0" u="none" strike="noStrike" dirty="0">
                <a:solidFill>
                  <a:schemeClr val="tx1"/>
                </a:solidFill>
                <a:effectLst/>
                <a:latin typeface="Flavius 2008" panose="02020603050405020304" pitchFamily="18" charset="0"/>
                <a:cs typeface="Times New Roman" panose="02020603050405020304" pitchFamily="18" charset="0"/>
              </a:rPr>
              <a:t>(т̑) </a:t>
            </a:r>
            <a:r>
              <a:rPr lang="ru-RU" sz="2800" b="0" u="none" strike="noStrike" dirty="0" err="1">
                <a:solidFill>
                  <a:schemeClr val="tx1"/>
                </a:solidFill>
                <a:effectLst/>
                <a:latin typeface="Flavius 2008" panose="02020603050405020304" pitchFamily="18" charset="0"/>
                <a:cs typeface="Times New Roman" panose="02020603050405020304" pitchFamily="18" charset="0"/>
              </a:rPr>
              <a:t>престависѧ</a:t>
            </a:r>
            <a:r>
              <a:rPr lang="ru-RU" sz="2800" b="0" u="none" strike="noStrike" dirty="0">
                <a:solidFill>
                  <a:schemeClr val="tx1"/>
                </a:solidFill>
                <a:effectLst/>
                <a:latin typeface="Flavius 2008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u="none" strike="noStrike" dirty="0" err="1">
                <a:solidFill>
                  <a:schemeClr val="tx1"/>
                </a:solidFill>
                <a:effectLst/>
                <a:highlight>
                  <a:srgbClr val="C0C0C0"/>
                </a:highlight>
                <a:latin typeface="Flavius 2008" panose="02020603050405020304" pitchFamily="18" charset="0"/>
                <a:cs typeface="Times New Roman" panose="02020603050405020304" pitchFamily="18" charset="0"/>
              </a:rPr>
              <a:t>глѣбова</a:t>
            </a:r>
            <a:r>
              <a:rPr lang="ru-RU" sz="2800" dirty="0" err="1">
                <a:solidFill>
                  <a:schemeClr val="tx1"/>
                </a:solidFill>
                <a:highlight>
                  <a:srgbClr val="C0C0C0"/>
                </a:highlight>
                <a:latin typeface="Flavius 2008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800" b="0" u="none" strike="noStrike" dirty="0">
                <a:solidFill>
                  <a:schemeClr val="tx1"/>
                </a:solidFill>
                <a:effectLst/>
                <a:highlight>
                  <a:srgbClr val="C0C0C0"/>
                </a:highlight>
                <a:latin typeface="Flavius 2008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u="none" strike="noStrike" dirty="0" err="1">
                <a:solidFill>
                  <a:schemeClr val="tx1"/>
                </a:solidFill>
                <a:effectLst/>
                <a:highlight>
                  <a:srgbClr val="C0C0C0"/>
                </a:highlight>
                <a:latin typeface="Flavius 2008" panose="02020603050405020304" pitchFamily="18" charset="0"/>
                <a:cs typeface="Times New Roman" panose="02020603050405020304" pitchFamily="18" charset="0"/>
              </a:rPr>
              <a:t>рѧзаньска</a:t>
            </a:r>
            <a:r>
              <a:rPr lang="ru-RU" sz="2800" dirty="0" err="1">
                <a:solidFill>
                  <a:schemeClr val="tx1"/>
                </a:solidFill>
                <a:highlight>
                  <a:srgbClr val="C0C0C0"/>
                </a:highlight>
                <a:latin typeface="Flavius 2008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2800" dirty="0">
              <a:solidFill>
                <a:schemeClr val="tx1"/>
              </a:solidFill>
              <a:highlight>
                <a:srgbClr val="C0C0C0"/>
              </a:highlight>
              <a:latin typeface="Flavius 2008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ru-RU" sz="2800" b="0" u="none" strike="noStrike" dirty="0">
              <a:solidFill>
                <a:schemeClr val="tx1"/>
              </a:solidFill>
              <a:effectLst/>
              <a:latin typeface="Flavius 2008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sz="2800" b="0" u="none" strike="noStrike" dirty="0">
                <a:solidFill>
                  <a:schemeClr val="tx1"/>
                </a:solidFill>
                <a:effectLst/>
                <a:latin typeface="Flavius 2008" panose="02020603050405020304" pitchFamily="18" charset="0"/>
                <a:cs typeface="Times New Roman" panose="02020603050405020304" pitchFamily="18" charset="0"/>
              </a:rPr>
              <a:t>посл</a:t>
            </a:r>
            <a:r>
              <a:rPr lang="ru-RU" sz="2800" dirty="0">
                <a:solidFill>
                  <a:schemeClr val="tx1"/>
                </a:solidFill>
                <a:latin typeface="Flavius 2008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2800" b="0" u="none" strike="noStrike" dirty="0">
                <a:solidFill>
                  <a:schemeClr val="tx1"/>
                </a:solidFill>
                <a:effectLst/>
                <a:latin typeface="Flavius 2008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u="none" strike="noStrike" dirty="0" err="1">
                <a:solidFill>
                  <a:schemeClr val="tx1"/>
                </a:solidFill>
                <a:effectLst/>
                <a:latin typeface="Flavius 2008" panose="02020603050405020304" pitchFamily="18" charset="0"/>
                <a:cs typeface="Times New Roman" panose="02020603050405020304" pitchFamily="18" charset="0"/>
              </a:rPr>
              <a:t>изѧславли</a:t>
            </a:r>
            <a:r>
              <a:rPr lang="ru-RU" sz="2800" b="0" u="none" strike="noStrike" dirty="0">
                <a:solidFill>
                  <a:schemeClr val="tx1"/>
                </a:solidFill>
                <a:effectLst/>
                <a:latin typeface="Flavius 2008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b="0" u="none" strike="noStrike" dirty="0" err="1">
                <a:solidFill>
                  <a:schemeClr val="tx1"/>
                </a:solidFill>
                <a:effectLst/>
                <a:latin typeface="Flavius 2008" panose="02020603050405020304" pitchFamily="18" charset="0"/>
                <a:cs typeface="Times New Roman" panose="02020603050405020304" pitchFamily="18" charset="0"/>
              </a:rPr>
              <a:t>володимира</a:t>
            </a:r>
            <a:r>
              <a:rPr lang="ru-RU" sz="2800" b="0" u="none" strike="noStrike" dirty="0">
                <a:solidFill>
                  <a:schemeClr val="tx1"/>
                </a:solidFill>
                <a:effectLst/>
                <a:latin typeface="Flavius 2008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u="none" strike="noStrike" dirty="0" err="1">
                <a:solidFill>
                  <a:schemeClr val="tx1"/>
                </a:solidFill>
                <a:effectLst/>
                <a:latin typeface="Flavius 2008" panose="02020603050405020304" pitchFamily="18" charset="0"/>
                <a:cs typeface="Times New Roman" panose="02020603050405020304" pitchFamily="18" charset="0"/>
              </a:rPr>
              <a:t>двд҃вича</a:t>
            </a:r>
            <a:r>
              <a:rPr lang="ru-RU" sz="2800" b="0" u="none" strike="noStrike" dirty="0">
                <a:solidFill>
                  <a:schemeClr val="tx1"/>
                </a:solidFill>
                <a:effectLst/>
                <a:latin typeface="Flavius 2008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u="none" strike="noStrike" dirty="0" err="1">
                <a:solidFill>
                  <a:schemeClr val="tx1"/>
                </a:solidFill>
                <a:effectLst/>
                <a:latin typeface="Flavius 2008" panose="02020603050405020304" pitchFamily="18" charset="0"/>
                <a:cs typeface="Times New Roman" panose="02020603050405020304" pitchFamily="18" charset="0"/>
              </a:rPr>
              <a:t>идѧхѹть</a:t>
            </a:r>
            <a:r>
              <a:rPr lang="ru-RU" sz="2800" b="0" u="none" strike="noStrike" dirty="0">
                <a:solidFill>
                  <a:schemeClr val="tx1"/>
                </a:solidFill>
                <a:effectLst/>
                <a:latin typeface="Flavius 2008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u="none" strike="noStrike" dirty="0" err="1">
                <a:solidFill>
                  <a:schemeClr val="tx1"/>
                </a:solidFill>
                <a:effectLst/>
                <a:latin typeface="Flavius 2008" panose="02020603050405020304" pitchFamily="18" charset="0"/>
                <a:cs typeface="Times New Roman" panose="02020603050405020304" pitchFamily="18" charset="0"/>
              </a:rPr>
              <a:t>поимати</a:t>
            </a:r>
            <a:r>
              <a:rPr lang="ru-RU" sz="2800" b="0" u="none" strike="noStrike" dirty="0">
                <a:solidFill>
                  <a:schemeClr val="tx1"/>
                </a:solidFill>
                <a:effectLst/>
                <a:latin typeface="Flavius 2008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u="none" strike="noStrike" dirty="0" err="1">
                <a:solidFill>
                  <a:schemeClr val="tx1"/>
                </a:solidFill>
                <a:effectLst/>
                <a:latin typeface="Flavius 2008" panose="02020603050405020304" pitchFamily="18" charset="0"/>
                <a:cs typeface="Times New Roman" panose="02020603050405020304" pitchFamily="18" charset="0"/>
              </a:rPr>
              <a:t>внѹк</a:t>
            </a:r>
            <a:r>
              <a:rPr lang="ru-RU" sz="2800" dirty="0" err="1">
                <a:solidFill>
                  <a:schemeClr val="tx1"/>
                </a:solidFill>
                <a:latin typeface="Flavius 2008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2800" b="0" u="none" strike="noStrike" dirty="0">
                <a:solidFill>
                  <a:schemeClr val="tx1"/>
                </a:solidFill>
                <a:effectLst/>
                <a:latin typeface="Flavius 2008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u="none" strike="noStrike" dirty="0" err="1">
                <a:solidFill>
                  <a:schemeClr val="tx1"/>
                </a:solidFill>
                <a:effectLst/>
                <a:latin typeface="Flavius 2008" panose="02020603050405020304" pitchFamily="18" charset="0"/>
                <a:cs typeface="Times New Roman" panose="02020603050405020304" pitchFamily="18" charset="0"/>
              </a:rPr>
              <a:t>ст҃ославлѣ</a:t>
            </a:r>
            <a:r>
              <a:rPr lang="ru-RU" sz="2800" b="0" u="none" strike="noStrike" dirty="0">
                <a:solidFill>
                  <a:schemeClr val="tx1"/>
                </a:solidFill>
                <a:effectLst/>
                <a:latin typeface="Flavius 2008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u="none" strike="noStrike" dirty="0" err="1">
                <a:solidFill>
                  <a:schemeClr val="tx1"/>
                </a:solidFill>
                <a:effectLst/>
                <a:highlight>
                  <a:srgbClr val="C0C0C0"/>
                </a:highlight>
                <a:latin typeface="Flavius 2008" panose="02020603050405020304" pitchFamily="18" charset="0"/>
                <a:cs typeface="Times New Roman" panose="02020603050405020304" pitchFamily="18" charset="0"/>
              </a:rPr>
              <a:t>глѣбовн</a:t>
            </a:r>
            <a:r>
              <a:rPr lang="ru-RU" sz="2800" dirty="0" err="1">
                <a:solidFill>
                  <a:schemeClr val="tx1"/>
                </a:solidFill>
                <a:highlight>
                  <a:srgbClr val="C0C0C0"/>
                </a:highlight>
                <a:latin typeface="Flavius 2008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2800" b="0" u="none" strike="noStrike" dirty="0">
                <a:solidFill>
                  <a:schemeClr val="tx1"/>
                </a:solidFill>
                <a:effectLst/>
                <a:highlight>
                  <a:srgbClr val="C0C0C0"/>
                </a:highlight>
                <a:latin typeface="Flavius 2008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u="none" strike="noStrike" dirty="0" err="1">
                <a:solidFill>
                  <a:schemeClr val="tx1"/>
                </a:solidFill>
                <a:effectLst/>
                <a:highlight>
                  <a:srgbClr val="C0C0C0"/>
                </a:highlight>
                <a:latin typeface="Flavius 2008" panose="02020603050405020304" pitchFamily="18" charset="0"/>
                <a:cs typeface="Times New Roman" panose="02020603050405020304" pitchFamily="18" charset="0"/>
              </a:rPr>
              <a:t>ѡфимьи</a:t>
            </a:r>
            <a:r>
              <a:rPr lang="ru-RU" sz="2800" b="0" u="none" strike="noStrike" dirty="0">
                <a:solidFill>
                  <a:schemeClr val="tx1"/>
                </a:solidFill>
                <a:effectLst/>
                <a:latin typeface="Flavius 2008" panose="02020603050405020304" pitchFamily="18" charset="0"/>
                <a:cs typeface="Times New Roman" panose="02020603050405020304" pitchFamily="18" charset="0"/>
              </a:rPr>
              <a:t> за ц(с̑)</a:t>
            </a:r>
            <a:r>
              <a:rPr lang="ru-RU" sz="2800" b="0" u="none" strike="noStrike" dirty="0" err="1">
                <a:solidFill>
                  <a:schemeClr val="tx1"/>
                </a:solidFill>
                <a:effectLst/>
                <a:latin typeface="Flavius 2008" panose="02020603050405020304" pitchFamily="18" charset="0"/>
                <a:cs typeface="Times New Roman" panose="02020603050405020304" pitchFamily="18" charset="0"/>
              </a:rPr>
              <a:t>рвича</a:t>
            </a:r>
            <a:endParaRPr lang="ru-DE" sz="2800" dirty="0">
              <a:solidFill>
                <a:schemeClr val="tx1"/>
              </a:solidFill>
              <a:latin typeface="Flavius 2008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427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7"/>
          <p:cNvSpPr txBox="1">
            <a:spLocks noGrp="1"/>
          </p:cNvSpPr>
          <p:nvPr>
            <p:ph type="body" idx="1"/>
          </p:nvPr>
        </p:nvSpPr>
        <p:spPr>
          <a:xfrm>
            <a:off x="711199" y="863550"/>
            <a:ext cx="8148809" cy="3416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 dirty="0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кнѧзѧ нашего Бъ҃ поялъ а хочемь Ростиславичю Мьстислава Ӕрополка твоею шюрину</a:t>
            </a:r>
            <a:endParaRPr sz="2800" dirty="0">
              <a:solidFill>
                <a:schemeClr val="dk1"/>
              </a:solidFill>
              <a:latin typeface="Flavius 2008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800" dirty="0">
              <a:solidFill>
                <a:schemeClr val="dk1"/>
              </a:solidFill>
              <a:latin typeface="Flavius 2008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800" dirty="0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кнѧзь Володимѣрьскии пославъ кь Смоленьску поѧ</a:t>
            </a:r>
            <a:r>
              <a:rPr lang="ru" sz="2800" dirty="0">
                <a:solidFill>
                  <a:srgbClr val="0000FF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2800" dirty="0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за сѧ кнѧгиню Всеславлю дщерь кнѧзѧ Витебьскаго  </a:t>
            </a:r>
            <a:endParaRPr sz="2800" dirty="0">
              <a:solidFill>
                <a:schemeClr val="dk1"/>
              </a:solidFill>
              <a:latin typeface="Flavius 2008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Flavius 2008" panose="02020603050405020304" pitchFamily="18" charset="0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body" idx="1"/>
          </p:nvPr>
        </p:nvSpPr>
        <p:spPr>
          <a:xfrm>
            <a:off x="1854575" y="1152475"/>
            <a:ext cx="6977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Сын божий</a:t>
            </a:r>
            <a:endParaRPr sz="4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Сын бога живаго</a:t>
            </a:r>
            <a:endParaRPr sz="4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624BFEA8-C2E2-4580-C429-F57A39119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400" y="1017725"/>
            <a:ext cx="8520600" cy="3416400"/>
          </a:xfrm>
        </p:spPr>
        <p:txBody>
          <a:bodyPr/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2400" dirty="0" err="1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Смольнѧнѣ</a:t>
            </a:r>
            <a:r>
              <a:rPr lang="ru-RU" sz="2400" dirty="0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dirty="0">
                <a:solidFill>
                  <a:srgbClr val="0000FF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dirty="0" err="1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выгнаша</a:t>
            </a:r>
            <a:r>
              <a:rPr lang="ru-RU" sz="2400" dirty="0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dirty="0" err="1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ѿ</a:t>
            </a:r>
            <a:r>
              <a:rPr lang="ru-RU" sz="2400" dirty="0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 себе  Романовича </a:t>
            </a:r>
            <a:r>
              <a:rPr lang="ru-RU" sz="2400" dirty="0" err="1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Ӕрополка</a:t>
            </a:r>
            <a:r>
              <a:rPr lang="ru-RU" sz="2400" dirty="0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 а </a:t>
            </a:r>
            <a:r>
              <a:rPr lang="ru-RU" sz="2400" dirty="0" err="1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Ростиславича</a:t>
            </a:r>
            <a:r>
              <a:rPr lang="ru-RU" sz="2400" dirty="0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 Мстислава </a:t>
            </a:r>
            <a:r>
              <a:rPr lang="ru-RU" sz="2400" dirty="0" err="1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вьведоша</a:t>
            </a:r>
            <a:r>
              <a:rPr lang="ru-RU" sz="2400" dirty="0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dirty="0" err="1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Смоленьску</a:t>
            </a:r>
            <a:r>
              <a:rPr lang="ru-RU" sz="2400" dirty="0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dirty="0" err="1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кнѧжитъ</a:t>
            </a:r>
            <a:r>
              <a:rPr lang="ru-RU" sz="2400" dirty="0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lang="ru-RU" sz="2400" dirty="0">
              <a:solidFill>
                <a:schemeClr val="dk1"/>
              </a:solidFill>
              <a:latin typeface="Flavius 2008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2400" dirty="0" err="1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боярѣ</a:t>
            </a:r>
            <a:r>
              <a:rPr lang="ru-RU" sz="2400" dirty="0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dirty="0" err="1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оучахуть</a:t>
            </a:r>
            <a:r>
              <a:rPr lang="ru-RU" sz="2400" dirty="0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 на многое </a:t>
            </a:r>
            <a:r>
              <a:rPr lang="ru-RU" sz="2400" dirty="0" err="1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имание</a:t>
            </a:r>
            <a:r>
              <a:rPr lang="ru-RU" sz="2400" dirty="0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dirty="0" err="1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ст҃оѣ</a:t>
            </a:r>
            <a:r>
              <a:rPr lang="ru-RU" sz="2400" dirty="0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dirty="0" err="1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Бц҃ѣ</a:t>
            </a:r>
            <a:r>
              <a:rPr lang="ru-RU" sz="2400" dirty="0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  </a:t>
            </a:r>
            <a:r>
              <a:rPr lang="ru-RU" sz="2400" dirty="0" err="1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Володимѣрьскоѣ</a:t>
            </a:r>
            <a:r>
              <a:rPr lang="ru-RU" sz="2400" dirty="0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 золото и серебро </a:t>
            </a:r>
            <a:r>
              <a:rPr lang="ru-RU" sz="2400" dirty="0" err="1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вьзѧста</a:t>
            </a:r>
            <a:r>
              <a:rPr lang="ru-RU" sz="2400" dirty="0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114300" indent="0">
              <a:buNone/>
            </a:pPr>
            <a:endParaRPr lang="ru-DE" dirty="0"/>
          </a:p>
        </p:txBody>
      </p:sp>
    </p:spTree>
    <p:extLst>
      <p:ext uri="{BB962C8B-B14F-4D97-AF65-F5344CB8AC3E}">
        <p14:creationId xmlns:p14="http://schemas.microsoft.com/office/powerpoint/2010/main" val="35498198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22EB910C-0321-94DD-E84E-0418971C50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866787"/>
              </p:ext>
            </p:extLst>
          </p:nvPr>
        </p:nvGraphicFramePr>
        <p:xfrm>
          <a:off x="1528617" y="1915969"/>
          <a:ext cx="6086765" cy="1036320"/>
        </p:xfrm>
        <a:graphic>
          <a:graphicData uri="http://schemas.openxmlformats.org/drawingml/2006/table">
            <a:tbl>
              <a:tblPr firstRow="1" bandRow="1">
                <a:tableStyleId>{6B97AFFE-8E69-445E-A175-7F0A9E845437}</a:tableStyleId>
              </a:tblPr>
              <a:tblGrid>
                <a:gridCol w="3066475">
                  <a:extLst>
                    <a:ext uri="{9D8B030D-6E8A-4147-A177-3AD203B41FA5}">
                      <a16:colId xmlns:a16="http://schemas.microsoft.com/office/drawing/2014/main" val="4242096903"/>
                    </a:ext>
                  </a:extLst>
                </a:gridCol>
                <a:gridCol w="3020290">
                  <a:extLst>
                    <a:ext uri="{9D8B030D-6E8A-4147-A177-3AD203B41FA5}">
                      <a16:colId xmlns:a16="http://schemas.microsoft.com/office/drawing/2014/main" val="38306995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DE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Притяж + притяж</a:t>
                      </a: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DE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РП + РП </a:t>
                      </a: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50257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DE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DE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3516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7711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9AAFB2-6FBC-C4E0-54C3-0CF3A95B3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DE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21A3B0-ADF1-A2AB-92EB-DC68274582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DE" dirty="0"/>
              <a:t>ДНД пункт 4.5</a:t>
            </a:r>
          </a:p>
          <a:p>
            <a:r>
              <a:rPr lang="ru-DE" dirty="0"/>
              <a:t>НГБ том 9 (из раскопок 93 года) параграф 57-59</a:t>
            </a:r>
          </a:p>
          <a:p>
            <a:r>
              <a:rPr lang="ru-DE" dirty="0"/>
              <a:t>В. Б. Крысько. Исторический синтаксис русского языка. Объект и переходность </a:t>
            </a:r>
          </a:p>
        </p:txBody>
      </p:sp>
    </p:spTree>
    <p:extLst>
      <p:ext uri="{BB962C8B-B14F-4D97-AF65-F5344CB8AC3E}">
        <p14:creationId xmlns:p14="http://schemas.microsoft.com/office/powerpoint/2010/main" val="1615043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Род. падеж (genetivus possesivus)</a:t>
            </a:r>
            <a:endParaRPr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vs</a:t>
            </a:r>
            <a:endParaRPr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Притяжательное прилагательное</a:t>
            </a:r>
            <a:endParaRPr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4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3193050" y="766970"/>
            <a:ext cx="2757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5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*j</a:t>
            </a:r>
            <a:endParaRPr sz="5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5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ов (ев)</a:t>
            </a:r>
            <a:endParaRPr sz="5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5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-ин-</a:t>
            </a:r>
            <a:endParaRPr sz="5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body" idx="1"/>
          </p:nvPr>
        </p:nvSpPr>
        <p:spPr>
          <a:xfrm>
            <a:off x="2860625" y="1041021"/>
            <a:ext cx="4402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5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*ьj</a:t>
            </a:r>
            <a:endParaRPr sz="5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5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ьn-j &gt; ьn’</a:t>
            </a:r>
            <a:endParaRPr sz="5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" name="Google Shape;74;p17"/>
          <p:cNvGraphicFramePr/>
          <p:nvPr>
            <p:extLst>
              <p:ext uri="{D42A27DB-BD31-4B8C-83A1-F6EECF244321}">
                <p14:modId xmlns:p14="http://schemas.microsoft.com/office/powerpoint/2010/main" val="3538397556"/>
              </p:ext>
            </p:extLst>
          </p:nvPr>
        </p:nvGraphicFramePr>
        <p:xfrm>
          <a:off x="344899" y="920850"/>
          <a:ext cx="8623609" cy="2816292"/>
        </p:xfrm>
        <a:graphic>
          <a:graphicData uri="http://schemas.openxmlformats.org/drawingml/2006/table">
            <a:tbl>
              <a:tblPr>
                <a:noFill/>
                <a:tableStyleId>{6B97AFFE-8E69-445E-A175-7F0A9E845437}</a:tableStyleId>
              </a:tblPr>
              <a:tblGrid>
                <a:gridCol w="1644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4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4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7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26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457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-ов-/ев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-ин-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*j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-ьj-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-ьn-j-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6682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dirty="0">
                          <a:solidFill>
                            <a:schemeClr val="dk1"/>
                          </a:solidFill>
                          <a:latin typeface="Flavius 2008" panose="02020603050405020304" pitchFamily="18" charset="0"/>
                          <a:ea typeface="Times New Roman"/>
                          <a:cs typeface="Times New Roman"/>
                          <a:sym typeface="Times New Roman"/>
                        </a:rPr>
                        <a:t>Давыдовъ</a:t>
                      </a:r>
                      <a:endParaRPr sz="2400" dirty="0">
                        <a:solidFill>
                          <a:schemeClr val="dk1"/>
                        </a:solidFill>
                        <a:latin typeface="Flavius 2008" panose="02020603050405020304" pitchFamily="18" charset="0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None/>
                      </a:pPr>
                      <a:r>
                        <a:rPr lang="ru" sz="2400" dirty="0">
                          <a:solidFill>
                            <a:schemeClr val="dk1"/>
                          </a:solidFill>
                          <a:latin typeface="Flavius 2008" panose="02020603050405020304" pitchFamily="18" charset="0"/>
                          <a:ea typeface="Times New Roman"/>
                          <a:cs typeface="Times New Roman"/>
                          <a:sym typeface="Times New Roman"/>
                        </a:rPr>
                        <a:t>поповъ</a:t>
                      </a:r>
                      <a:endParaRPr sz="2400" dirty="0">
                        <a:latin typeface="Flavius 2008" panose="02020603050405020304" pitchFamily="18" charset="0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dirty="0">
                          <a:solidFill>
                            <a:schemeClr val="dk1"/>
                          </a:solidFill>
                          <a:latin typeface="Flavius 2008" panose="02020603050405020304" pitchFamily="18" charset="0"/>
                          <a:ea typeface="Times New Roman"/>
                          <a:cs typeface="Times New Roman"/>
                          <a:sym typeface="Times New Roman"/>
                        </a:rPr>
                        <a:t>Савинъ</a:t>
                      </a:r>
                      <a:endParaRPr sz="2400" dirty="0">
                        <a:solidFill>
                          <a:schemeClr val="dk1"/>
                        </a:solidFill>
                        <a:latin typeface="Flavius 2008" panose="02020603050405020304" pitchFamily="18" charset="0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dirty="0">
                          <a:solidFill>
                            <a:schemeClr val="dk1"/>
                          </a:solidFill>
                          <a:latin typeface="Flavius 2008" panose="02020603050405020304" pitchFamily="18" charset="0"/>
                          <a:ea typeface="Times New Roman"/>
                          <a:cs typeface="Times New Roman"/>
                          <a:sym typeface="Times New Roman"/>
                        </a:rPr>
                        <a:t>сестринъ</a:t>
                      </a:r>
                      <a:endParaRPr sz="2400" dirty="0">
                        <a:solidFill>
                          <a:schemeClr val="dk1"/>
                        </a:solidFill>
                        <a:latin typeface="Flavius 2008" panose="02020603050405020304" pitchFamily="18" charset="0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2400" dirty="0">
                          <a:solidFill>
                            <a:schemeClr val="dk1"/>
                          </a:solidFill>
                          <a:latin typeface="Flavius 2008" panose="02020603050405020304" pitchFamily="18" charset="0"/>
                          <a:ea typeface="Times New Roman"/>
                          <a:cs typeface="Times New Roman"/>
                          <a:sym typeface="Times New Roman"/>
                        </a:rPr>
                        <a:t>старостинъ</a:t>
                      </a:r>
                      <a:endParaRPr sz="2400" dirty="0">
                        <a:solidFill>
                          <a:schemeClr val="dk1"/>
                        </a:solidFill>
                        <a:latin typeface="Flavius 2008" panose="02020603050405020304" pitchFamily="18" charset="0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2400" dirty="0">
                          <a:solidFill>
                            <a:schemeClr val="dk1"/>
                          </a:solidFill>
                          <a:latin typeface="Flavius 2008" panose="02020603050405020304" pitchFamily="18" charset="0"/>
                          <a:ea typeface="Times New Roman"/>
                          <a:cs typeface="Times New Roman"/>
                          <a:sym typeface="Times New Roman"/>
                        </a:rPr>
                        <a:t>Давыжь</a:t>
                      </a:r>
                      <a:endParaRPr sz="2400" dirty="0">
                        <a:solidFill>
                          <a:schemeClr val="dk1"/>
                        </a:solidFill>
                        <a:latin typeface="Flavius 2008" panose="02020603050405020304" pitchFamily="18" charset="0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2400" dirty="0">
                          <a:solidFill>
                            <a:schemeClr val="dk1"/>
                          </a:solidFill>
                          <a:latin typeface="Flavius 2008" panose="02020603050405020304" pitchFamily="18" charset="0"/>
                          <a:ea typeface="Times New Roman"/>
                          <a:cs typeface="Times New Roman"/>
                          <a:sym typeface="Times New Roman"/>
                        </a:rPr>
                        <a:t>Володимирь</a:t>
                      </a:r>
                      <a:endParaRPr sz="2400" dirty="0">
                        <a:solidFill>
                          <a:schemeClr val="dk1"/>
                        </a:solidFill>
                        <a:latin typeface="Flavius 2008" panose="02020603050405020304" pitchFamily="18" charset="0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2400" dirty="0">
                          <a:solidFill>
                            <a:schemeClr val="dk1"/>
                          </a:solidFill>
                          <a:latin typeface="Flavius 2008" panose="02020603050405020304" pitchFamily="18" charset="0"/>
                          <a:ea typeface="Times New Roman"/>
                          <a:cs typeface="Times New Roman"/>
                          <a:sym typeface="Times New Roman"/>
                        </a:rPr>
                        <a:t>Воиславль</a:t>
                      </a:r>
                      <a:endParaRPr sz="2400" dirty="0">
                        <a:latin typeface="Flavius 2008" panose="02020603050405020304" pitchFamily="18" charset="0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dirty="0">
                          <a:solidFill>
                            <a:schemeClr val="dk1"/>
                          </a:solidFill>
                          <a:latin typeface="Flavius 2008" panose="02020603050405020304" pitchFamily="18" charset="0"/>
                        </a:rPr>
                        <a:t>бабии</a:t>
                      </a:r>
                      <a:endParaRPr sz="2400" dirty="0">
                        <a:solidFill>
                          <a:schemeClr val="dk1"/>
                        </a:solidFill>
                        <a:latin typeface="Flavius 2008" panose="02020603050405020304" pitchFamily="18" charset="0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dirty="0">
                          <a:solidFill>
                            <a:schemeClr val="dk1"/>
                          </a:solidFill>
                          <a:latin typeface="Flavius 2008" panose="02020603050405020304" pitchFamily="18" charset="0"/>
                        </a:rPr>
                        <a:t>холопии</a:t>
                      </a:r>
                      <a:endParaRPr sz="2400" dirty="0">
                        <a:solidFill>
                          <a:schemeClr val="dk1"/>
                        </a:solidFill>
                        <a:latin typeface="Flavius 2008" panose="02020603050405020304" pitchFamily="18" charset="0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dirty="0">
                          <a:solidFill>
                            <a:schemeClr val="dk1"/>
                          </a:solidFill>
                          <a:latin typeface="Flavius 2008" panose="02020603050405020304" pitchFamily="18" charset="0"/>
                        </a:rPr>
                        <a:t>пьсии</a:t>
                      </a:r>
                      <a:endParaRPr sz="2400" dirty="0">
                        <a:solidFill>
                          <a:schemeClr val="dk1"/>
                        </a:solidFill>
                        <a:latin typeface="Flavius 2008" panose="02020603050405020304" pitchFamily="18" charset="0"/>
                      </a:endParaRPr>
                    </a:p>
                    <a:p>
                      <a:pPr marL="0" lvl="0" indent="0" algn="l" rtl="0"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>
                        <a:latin typeface="Flavius 2008" panose="02020603050405020304" pitchFamily="18" charset="0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2400" dirty="0">
                          <a:solidFill>
                            <a:schemeClr val="dk1"/>
                          </a:solidFill>
                          <a:latin typeface="Flavius 2008" panose="02020603050405020304" pitchFamily="18" charset="0"/>
                          <a:ea typeface="Times New Roman"/>
                          <a:cs typeface="Times New Roman"/>
                          <a:sym typeface="Times New Roman"/>
                        </a:rPr>
                        <a:t>отьнь</a:t>
                      </a:r>
                      <a:endParaRPr sz="2400" dirty="0">
                        <a:solidFill>
                          <a:schemeClr val="dk1"/>
                        </a:solidFill>
                        <a:latin typeface="Flavius 2008" panose="02020603050405020304" pitchFamily="18" charset="0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dirty="0">
                          <a:solidFill>
                            <a:schemeClr val="dk1"/>
                          </a:solidFill>
                          <a:latin typeface="Flavius 2008" panose="02020603050405020304" pitchFamily="18" charset="0"/>
                          <a:ea typeface="Times New Roman"/>
                          <a:cs typeface="Times New Roman"/>
                          <a:sym typeface="Times New Roman"/>
                        </a:rPr>
                        <a:t>Господьнь</a:t>
                      </a:r>
                      <a:endParaRPr sz="2400" dirty="0">
                        <a:solidFill>
                          <a:schemeClr val="dk1"/>
                        </a:solidFill>
                        <a:latin typeface="Flavius 2008" panose="02020603050405020304" pitchFamily="18" charset="0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2400" dirty="0">
                          <a:solidFill>
                            <a:schemeClr val="dk1"/>
                          </a:solidFill>
                          <a:latin typeface="Flavius 2008" panose="02020603050405020304" pitchFamily="18" charset="0"/>
                          <a:ea typeface="Times New Roman"/>
                          <a:cs typeface="Times New Roman"/>
                          <a:sym typeface="Times New Roman"/>
                        </a:rPr>
                        <a:t>владычьнь</a:t>
                      </a:r>
                      <a:endParaRPr sz="2400" dirty="0">
                        <a:solidFill>
                          <a:schemeClr val="dk1"/>
                        </a:solidFill>
                        <a:latin typeface="Flavius 2008" panose="02020603050405020304" pitchFamily="18" charset="0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Род. падеж (genetivus possesivus)</a:t>
            </a:r>
            <a:endParaRPr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vs</a:t>
            </a:r>
            <a:endParaRPr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Притяжательное прилагательное</a:t>
            </a:r>
            <a:endParaRPr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4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32929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>
            <a:spLocks noGrp="1"/>
          </p:cNvSpPr>
          <p:nvPr>
            <p:ph type="body" idx="1"/>
          </p:nvPr>
        </p:nvSpPr>
        <p:spPr>
          <a:xfrm>
            <a:off x="311700" y="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Притяжательные модели с одним посессором </a:t>
            </a:r>
          </a:p>
          <a:p>
            <a:pPr marL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" sz="16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модель </a:t>
            </a:r>
            <a:r>
              <a:rPr lang="ru" dirty="0">
                <a:solidFill>
                  <a:schemeClr val="dk1"/>
                </a:solidFill>
                <a:latin typeface="Flavius 2008" panose="02020603050405020304" pitchFamily="18" charset="0"/>
                <a:cs typeface="Times New Roman" panose="02020603050405020304" pitchFamily="18" charset="0"/>
              </a:rPr>
              <a:t>селятин сын </a:t>
            </a:r>
            <a:r>
              <a:rPr lang="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выражающая родство </a:t>
            </a:r>
            <a:endParaRPr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модель </a:t>
            </a:r>
            <a:r>
              <a:rPr lang="ru" dirty="0">
                <a:solidFill>
                  <a:schemeClr val="dk1"/>
                </a:solidFill>
                <a:latin typeface="Flavius 2008" panose="02020603050405020304" pitchFamily="18" charset="0"/>
                <a:cs typeface="Times New Roman" panose="02020603050405020304" pitchFamily="18" charset="0"/>
              </a:rPr>
              <a:t>Кузьма Рядятин </a:t>
            </a:r>
            <a:r>
              <a:rPr lang="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имя и отчество (позднее превращающееся в фамилию)</a:t>
            </a:r>
            <a:endParaRPr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модель </a:t>
            </a:r>
            <a:r>
              <a:rPr lang="ru" dirty="0">
                <a:solidFill>
                  <a:schemeClr val="dk1"/>
                </a:solidFill>
                <a:latin typeface="Flavius 2008" panose="02020603050405020304" pitchFamily="18" charset="0"/>
                <a:cs typeface="Times New Roman" panose="02020603050405020304" pitchFamily="18" charset="0"/>
              </a:rPr>
              <a:t>Петровъ день </a:t>
            </a:r>
            <a:r>
              <a:rPr lang="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обозначение объекта по имени святого </a:t>
            </a:r>
            <a:endParaRPr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сочетания с </a:t>
            </a:r>
            <a:r>
              <a:rPr lang="ru" dirty="0">
                <a:solidFill>
                  <a:schemeClr val="dk1"/>
                </a:solidFill>
                <a:latin typeface="Flavius 2008" panose="02020603050405020304" pitchFamily="18" charset="0"/>
                <a:cs typeface="Times New Roman" panose="02020603050405020304" pitchFamily="18" charset="0"/>
              </a:rPr>
              <a:t>божий, господень (госпожь), </a:t>
            </a:r>
            <a:r>
              <a:rPr lang="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</a:t>
            </a:r>
            <a:r>
              <a:rPr lang="ru" dirty="0">
                <a:solidFill>
                  <a:schemeClr val="dk1"/>
                </a:solidFill>
                <a:latin typeface="Flavius 2008" panose="02020603050405020304" pitchFamily="18" charset="0"/>
                <a:cs typeface="Times New Roman" panose="02020603050405020304" pitchFamily="18" charset="0"/>
              </a:rPr>
              <a:t>божья воля</a:t>
            </a:r>
            <a:endParaRPr dirty="0">
              <a:solidFill>
                <a:schemeClr val="dk1"/>
              </a:solidFill>
              <a:latin typeface="Flavius 2008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все прочие примеры двучленных словосочетаний</a:t>
            </a:r>
            <a:endParaRPr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одночленная модель </a:t>
            </a:r>
            <a:r>
              <a:rPr lang="ru" dirty="0">
                <a:solidFill>
                  <a:schemeClr val="dk1"/>
                </a:solidFill>
                <a:latin typeface="Flavius 2008" panose="02020603050405020304" pitchFamily="18" charset="0"/>
                <a:cs typeface="Times New Roman" panose="02020603050405020304" pitchFamily="18" charset="0"/>
              </a:rPr>
              <a:t>Насткинъ </a:t>
            </a:r>
            <a:endParaRPr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lang="ru" sz="15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моделях 1-4 на протяжении всего рассматриваемого периода конструкция с притяж. </a:t>
            </a:r>
            <a:r>
              <a:rPr lang="ru-RU" sz="15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" sz="15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рил. являeтся единственно возможной, примеров конструкции с родительным падежом нет.</a:t>
            </a:r>
            <a:endParaRPr sz="15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>
            <a:spLocks noGrp="1"/>
          </p:cNvSpPr>
          <p:nvPr>
            <p:ph type="body" idx="1"/>
          </p:nvPr>
        </p:nvSpPr>
        <p:spPr>
          <a:xfrm>
            <a:off x="311100" y="666900"/>
            <a:ext cx="8706000" cy="37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Поводы для появления РП в древнерусском тексте</a:t>
            </a:r>
            <a:endParaRPr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r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Если притяжательного прилагательного в языке нет </a:t>
            </a: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-"/>
            </a:pPr>
            <a:r>
              <a:rPr lang="r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нельзя образовать (</a:t>
            </a:r>
            <a:r>
              <a:rPr lang="ru" sz="2000" dirty="0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добрый, </a:t>
            </a:r>
            <a:r>
              <a:rPr lang="ru" sz="2000" dirty="0">
                <a:solidFill>
                  <a:schemeClr val="dk1"/>
                </a:solidFill>
                <a:latin typeface="Flavius 2008" panose="02020603050405020304" pitchFamily="18" charset="0"/>
              </a:rPr>
              <a:t>тысьчьскыи</a:t>
            </a:r>
            <a:r>
              <a:rPr lang="ru" sz="1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17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-"/>
            </a:pPr>
            <a:r>
              <a:rPr lang="r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местоимение 3 лица (</a:t>
            </a:r>
            <a:r>
              <a:rPr lang="ru" sz="2000" dirty="0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онъ, тъ, которыи</a:t>
            </a:r>
            <a:r>
              <a:rPr lang="r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-"/>
            </a:pPr>
            <a:r>
              <a:rPr lang="r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посессоров много (</a:t>
            </a:r>
            <a:r>
              <a:rPr lang="ru" sz="2000" dirty="0">
                <a:solidFill>
                  <a:schemeClr val="dk1"/>
                </a:solidFill>
                <a:latin typeface="Flavius 2008" panose="02020603050405020304" pitchFamily="18" charset="0"/>
                <a:ea typeface="Times New Roman"/>
                <a:cs typeface="Times New Roman"/>
                <a:sym typeface="Times New Roman"/>
              </a:rPr>
              <a:t>оу Прикоуповичь двора</a:t>
            </a:r>
            <a:r>
              <a:rPr lang="r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‘у двора Прикуповичей’</a:t>
            </a: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r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  Имя обладателя – словосочетание</a:t>
            </a: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620</Words>
  <Application>Microsoft Macintosh PowerPoint</Application>
  <PresentationFormat>Экран (16:9)</PresentationFormat>
  <Paragraphs>93</Paragraphs>
  <Slides>22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Times New Roman</vt:lpstr>
      <vt:lpstr>Flavius 2008</vt:lpstr>
      <vt:lpstr>Caudex</vt:lpstr>
      <vt:lpstr>Arial</vt:lpstr>
      <vt:lpstr>Simple Light</vt:lpstr>
      <vt:lpstr>Приименная  посессивность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Приименная  посессивность </dc:title>
  <cp:lastModifiedBy>kostomaa@gmail.com</cp:lastModifiedBy>
  <cp:revision>13</cp:revision>
  <dcterms:modified xsi:type="dcterms:W3CDTF">2023-09-18T17:51:02Z</dcterms:modified>
</cp:coreProperties>
</file>