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89c859fc0d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89c859fc0d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8a11043211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8a11043211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8a11043211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8a11043211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88e09f2364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88e09f2364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8a11043211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8a11043211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88e09f2364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88e09f2364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88e09f2364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88e09f2364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8a11043211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8a11043211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89c859fc0d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89c859fc0d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88e09f2364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88e09f2364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88e09f2364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88e09f2364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8a53deb7d6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8a53deb7d6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89ea32c885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89ea32c885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88e09f2364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88e09f2364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89ea32c885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89ea32c885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88e09f2364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88e09f2364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1217550" y="1852800"/>
            <a:ext cx="6708900" cy="143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Имена собственные на -ѧт и -ил: особенности ономастикона на материале новгородских источников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/>
          <p:nvPr>
            <p:ph type="title"/>
          </p:nvPr>
        </p:nvSpPr>
        <p:spPr>
          <a:xfrm>
            <a:off x="311700" y="2587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Сравнение имен на -ѧта/ъ и -ила/ъ/о имеющих оба суффикса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0" name="Google Shape;120;p22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8350" y="902050"/>
            <a:ext cx="6462399" cy="3995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23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5675" y="154650"/>
            <a:ext cx="7818126" cy="4834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3"/>
          <p:cNvSpPr txBox="1"/>
          <p:nvPr/>
        </p:nvSpPr>
        <p:spPr>
          <a:xfrm>
            <a:off x="0" y="665975"/>
            <a:ext cx="23388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количество вхождений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342525"/>
            <a:ext cx="8839200" cy="323484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4"/>
          <p:cNvSpPr txBox="1"/>
          <p:nvPr/>
        </p:nvSpPr>
        <p:spPr>
          <a:xfrm>
            <a:off x="1647225" y="303750"/>
            <a:ext cx="5309400" cy="7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latin typeface="Times New Roman"/>
                <a:ea typeface="Times New Roman"/>
                <a:cs typeface="Times New Roman"/>
                <a:sym typeface="Times New Roman"/>
              </a:rPr>
              <a:t>Сравнение имен с суффиксами -ѧт и -ил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837" y="1545000"/>
            <a:ext cx="8570775" cy="215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5"/>
          <p:cNvSpPr txBox="1"/>
          <p:nvPr/>
        </p:nvSpPr>
        <p:spPr>
          <a:xfrm>
            <a:off x="1429900" y="386550"/>
            <a:ext cx="5702400" cy="9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Сравнение имен с суффиксами -ѧт и -ил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/>
          <p:nvPr>
            <p:ph type="title"/>
          </p:nvPr>
        </p:nvSpPr>
        <p:spPr>
          <a:xfrm>
            <a:off x="311700" y="3932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Сравнение таблиц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4" name="Google Shape;144;p26"/>
          <p:cNvSpPr txBox="1"/>
          <p:nvPr>
            <p:ph idx="1" type="body"/>
          </p:nvPr>
        </p:nvSpPr>
        <p:spPr>
          <a:xfrm>
            <a:off x="343650" y="1075575"/>
            <a:ext cx="8456700" cy="371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У значительного большинства имен форма имени с -ѧт появляется раньше, чем с -ил, но -ил дольше остается в употреблении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В некоторых примерах имена с -ил появляются именно в то время, когда исчезают имена на -ѧт, т.е. они как будто бы их вытесняют (например, Гостила\ѧта, Местила\ѧта)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Исключения: Петрило (одно из двух христианских имен против 11 исконно славянских) – форма имени с -ил появилась раньше, однако она все равно существует дольше формы с -ѧт, потому что мы видим ее и в XV в.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Имена Путила/о и Путѧта оба первый и последний раз появляются во второй половине XII в.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7"/>
          <p:cNvSpPr txBox="1"/>
          <p:nvPr>
            <p:ph type="title"/>
          </p:nvPr>
        </p:nvSpPr>
        <p:spPr>
          <a:xfrm>
            <a:off x="270300" y="3829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Заключение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0" name="Google Shape;150;p27"/>
          <p:cNvSpPr txBox="1"/>
          <p:nvPr>
            <p:ph idx="1" type="body"/>
          </p:nvPr>
        </p:nvSpPr>
        <p:spPr>
          <a:xfrm>
            <a:off x="270300" y="1017950"/>
            <a:ext cx="8520600" cy="382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Доминирование имен на -ила в более поздних источниках можно рассматривать как часть более общей тенденции вытеснения языческих имен христианскими. Исконно славянские имена постепенно переставили употребляться: первыми как наименее похожие на христианские исчезли исконно славянские имена на -ѧт. Имена на -ил дольше оставались в употреблении, потому что, как мы полагаем, в большей степени ассоциировались с христианскими как похожие на имена Гаврила, Данила и т.п. </a:t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1200"/>
              </a:spcAft>
              <a:buNone/>
            </a:pPr>
            <a:r>
              <a:t/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"/>
          <p:cNvSpPr txBox="1"/>
          <p:nvPr>
            <p:ph type="title"/>
          </p:nvPr>
        </p:nvSpPr>
        <p:spPr>
          <a:xfrm>
            <a:off x="311700" y="20818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Спасибо за внимание!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786350" y="445025"/>
            <a:ext cx="7417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Изучение имен на -ѧт и -ил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67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– Неустойчивость морфологического рода свойственна не только исконно славянским именам с гипокористическим суффиксом -ил, но и христианским. "</a:t>
            </a:r>
            <a:r>
              <a:rPr lang="ru" sz="160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В берестяных грамотах ситуация такова. "Имена Данил-, Гаврил- полностью уподобились славянским именам с суффиксом -ил-; ниже мы уже не отделяем их от суффиксальных". </a:t>
            </a:r>
            <a:r>
              <a:rPr lang="ru" sz="160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[Зализняк: 2004] </a:t>
            </a:r>
            <a:endParaRPr sz="1600"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– "Под натиском христианского именослова культура вырабатывает определенные средства, приближающие "чужое" к "своему". Образование гипокористических форм христианского имени, несомненно, было одним из самых действенных средств подобного рода". [Литвина, Успенский: 2006]</a:t>
            </a:r>
            <a:endParaRPr sz="1600"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160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– в летописях, берестяных грамотах и эпиграфике имена на -ята принадлежат в большей степени людям с высоким социальным статусом. "Только в XV-XVI в. можно говорить об именах на -ята среди людей с низким социальным статусом" [Буденная, Гуревич: 2023]</a:t>
            </a:r>
            <a:endParaRPr sz="1600"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76375" y="445025"/>
            <a:ext cx="8455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3320">
                <a:latin typeface="Times New Roman"/>
                <a:ea typeface="Times New Roman"/>
                <a:cs typeface="Times New Roman"/>
                <a:sym typeface="Times New Roman"/>
              </a:rPr>
              <a:t>Проблема</a:t>
            </a:r>
            <a:endParaRPr sz="332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190000" cy="3416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Взаимоотношение деривативных имен на "ѧт" и "ил". Происходило ли с помощью этих суффиксов переосмысление христианских имен? Во многих именах -ѧт и -ил не являются суффиксами, но появление таких форм как Гаврило/а, Данило/а и т.п. может говорить о том, что через привычную форму славянского имени заимствовали христианские имена, делая их похожими на исконно славянские. </a:t>
            </a:r>
            <a:endParaRPr sz="2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1200"/>
              </a:spcAft>
              <a:buNone/>
            </a:pPr>
            <a:r>
              <a:t/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Словообразовательные модели имен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017725"/>
            <a:ext cx="4214700" cy="403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 суффиксом </a:t>
            </a:r>
            <a:r>
              <a:rPr b="1"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-ѧт</a:t>
            </a: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Гипокористика от двухосновного дохристианского имени: 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исп. </a:t>
            </a:r>
            <a:r>
              <a:rPr b="1"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первого корня</a:t>
            </a: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-</a:t>
            </a:r>
            <a:r>
              <a:rPr b="1"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ѧт</a:t>
            </a: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Жир</a:t>
            </a: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ѧт</a:t>
            </a: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а, </a:t>
            </a: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Твьрьдѧта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*исп. второго корня </a:t>
            </a: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</a:t>
            </a: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b="1"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ѧт: </a:t>
            </a: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Мыслѧта, *Борзѧта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Именная осн.</a:t>
            </a:r>
            <a:r>
              <a:rPr b="1"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-</a:t>
            </a:r>
            <a:r>
              <a:rPr b="1"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ѧт</a:t>
            </a:r>
            <a:r>
              <a:rPr b="1"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</a:t>
            </a: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тыр</a:t>
            </a: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ѧт</a:t>
            </a: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а, Далѧта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Христ. имена: </a:t>
            </a:r>
            <a:r>
              <a:rPr b="1"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усечение</a:t>
            </a: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-</a:t>
            </a: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ѧт: Васѧта, Лаврѧта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b="1"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основа хр. имени + -ѧт:</a:t>
            </a: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Петрѧта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" name="Google Shape;73;p16"/>
          <p:cNvSpPr txBox="1"/>
          <p:nvPr>
            <p:ph idx="2" type="body"/>
          </p:nvPr>
        </p:nvSpPr>
        <p:spPr>
          <a:xfrm>
            <a:off x="4832400" y="1017725"/>
            <a:ext cx="3999900" cy="403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 суффиксом </a:t>
            </a:r>
            <a:r>
              <a:rPr b="1"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-ил</a:t>
            </a: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Гипокористика от двухосновного дохристианского имени: 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усечение до одного корня</a:t>
            </a:r>
            <a:r>
              <a:rPr b="1"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-ил</a:t>
            </a: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Воила/ъ, Нѣжила/ъ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Основа гл. + -ил</a:t>
            </a: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Душила/ъ, </a:t>
            </a: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Судила/ъ, Терпила/ъ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Христ. имена: </a:t>
            </a:r>
            <a:r>
              <a:rPr b="1"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основа хр. имени + -ил</a:t>
            </a: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Петрило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Случай Климяты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883850" y="1152475"/>
            <a:ext cx="7032900" cy="14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1. Климъ - </a:t>
            </a:r>
            <a:r>
              <a:rPr b="1" lang="ru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усечение</a:t>
            </a:r>
            <a:r>
              <a:rPr lang="ru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“Климентъ”: </a:t>
            </a:r>
            <a:endParaRPr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вокал. посредством ѧ </a:t>
            </a:r>
            <a:r>
              <a:rPr b="1" lang="ru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⇒ </a:t>
            </a:r>
            <a:r>
              <a:rPr lang="ru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Климѧнтъ </a:t>
            </a:r>
            <a:r>
              <a:rPr b="1" lang="ru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⇒ </a:t>
            </a:r>
            <a:endParaRPr b="1"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переразложение: Клим-ъ + ѧт-а </a:t>
            </a:r>
            <a:r>
              <a:rPr b="1" lang="ru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⇒ </a:t>
            </a:r>
            <a:r>
              <a:rPr lang="ru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Клим</a:t>
            </a: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ѧта</a:t>
            </a:r>
            <a:endParaRPr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" name="Google Shape;80;p17"/>
          <p:cNvSpPr txBox="1"/>
          <p:nvPr>
            <p:ph idx="2" type="body"/>
          </p:nvPr>
        </p:nvSpPr>
        <p:spPr>
          <a:xfrm>
            <a:off x="883850" y="2985325"/>
            <a:ext cx="7032900" cy="158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Климъ - </a:t>
            </a:r>
            <a:r>
              <a:rPr b="1"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грецизм</a:t>
            </a: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греч. формы </a:t>
            </a:r>
            <a:r>
              <a:rPr b="1"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Κλήμης ⇒ </a:t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слав. Клим-ъ </a:t>
            </a:r>
            <a:r>
              <a:rPr b="1"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⇒ </a:t>
            </a: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</a:t>
            </a: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ѧт-а </a:t>
            </a:r>
            <a:r>
              <a:rPr b="1"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⇒ </a:t>
            </a: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Климѧт-а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" name="Google Shape;81;p17"/>
          <p:cNvSpPr txBox="1"/>
          <p:nvPr/>
        </p:nvSpPr>
        <p:spPr>
          <a:xfrm>
            <a:off x="4572000" y="2571750"/>
            <a:ext cx="3984300" cy="3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Клим</a:t>
            </a:r>
            <a:r>
              <a:rPr b="1" lang="ru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ѧтъ</a:t>
            </a:r>
            <a:r>
              <a:rPr lang="ru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/>
        </p:nvSpPr>
        <p:spPr>
          <a:xfrm>
            <a:off x="4140500" y="265875"/>
            <a:ext cx="4613700" cy="1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XI в.: </a:t>
            </a: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Климѧта, Селѧта, Своѧта, Мѣстѧта, Творѧта, Т[врд]ѧта, Гостѧта, Нѣжѧта, Лавьрѧта, Далѧта, Тешѧта, Мыслята, Малѧта, Моꙗта, Городѧта, Блѧта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p18"/>
          <p:cNvSpPr txBox="1"/>
          <p:nvPr/>
        </p:nvSpPr>
        <p:spPr>
          <a:xfrm>
            <a:off x="340800" y="265875"/>
            <a:ext cx="23328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XII в.: </a:t>
            </a: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Климѧта/ъ, Селѧта, Мѣстѧта, Тврта, Нѣжѧта, Лавьрѧта, Далѧта, Тешѧта, Малѧта, Городѧта, Стырята, Жирѧта, Братѧта, Милѧта, Станѧта, Пꙋтѧта, Гостѧта, Твьрьдѧта, Радѧта/ь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8"/>
          <p:cNvSpPr txBox="1"/>
          <p:nvPr/>
        </p:nvSpPr>
        <p:spPr>
          <a:xfrm>
            <a:off x="340800" y="3473400"/>
            <a:ext cx="2465700" cy="73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XIV в.: Климята, Радята, Милята, Гюрята, </a:t>
            </a: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Васята, </a:t>
            </a: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Петрята, Жидята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Google Shape;89;p18"/>
          <p:cNvSpPr txBox="1"/>
          <p:nvPr/>
        </p:nvSpPr>
        <p:spPr>
          <a:xfrm>
            <a:off x="340800" y="4210725"/>
            <a:ext cx="1984200" cy="6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XV в.: Малята, Климята</a:t>
            </a: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, Петрята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0" name="Google Shape;90;p18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23175" y="1091952"/>
            <a:ext cx="6249801" cy="386447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8"/>
          <p:cNvSpPr txBox="1"/>
          <p:nvPr/>
        </p:nvSpPr>
        <p:spPr>
          <a:xfrm>
            <a:off x="2806500" y="839950"/>
            <a:ext cx="15174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Количество вхождений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8"/>
          <p:cNvSpPr txBox="1"/>
          <p:nvPr/>
        </p:nvSpPr>
        <p:spPr>
          <a:xfrm>
            <a:off x="340800" y="2045100"/>
            <a:ext cx="2282400" cy="14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XIII в.: Климѧта, Сѣлѧта, Мѣстѧтка, Твьрьдѧта, Нежата, Станѧта, Милѧта, Гюрята, Петрята, Воята, Борзята, Илдята, Васята, Радята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269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Имена на -ѧт</a:t>
            </a:r>
            <a:endParaRPr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311700" y="883400"/>
            <a:ext cx="8520600" cy="398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Распространены преимущественно с XI по XIII в.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Часто встречаются в эпиграфике и в берестяных грамотах, реже в летописях и договорных, жалованных и купчих грамотах Новгорода и Пскова.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В источниках XIV в. встречаются имена Гюрѧта, Петрѧта, Климѧта, </a:t>
            </a: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Васѧта, </a:t>
            </a: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Радѧта, Малѧта, Жирѧта. Четыре из них образованы от христианских имен, три являются исконно славянскими.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</a:t>
            </a: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 XV в. среди имен в новгородских источниках сохраняются только Климѧта, Петрѧта и Милѧта, из которых два являются христианскими.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Таким образом, можно говорить о постепенном исчезновении имен с этими суффиксами в целом и исконно славянских имен с ними в частности.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20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094350"/>
            <a:ext cx="6296800" cy="389675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0"/>
          <p:cNvSpPr txBox="1"/>
          <p:nvPr/>
        </p:nvSpPr>
        <p:spPr>
          <a:xfrm>
            <a:off x="152400" y="65725"/>
            <a:ext cx="2757600" cy="11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XI в.: 1) </a:t>
            </a:r>
            <a:r>
              <a:rPr lang="ru" sz="13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Имена с суф. ил: Петрило, </a:t>
            </a:r>
            <a:r>
              <a:rPr lang="ru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Дѣдила 2) Христианские имена, содержащие ил в корне: Данилъ, Гаврилъ, Михаилъ</a:t>
            </a:r>
            <a:endParaRPr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20"/>
          <p:cNvSpPr txBox="1"/>
          <p:nvPr/>
        </p:nvSpPr>
        <p:spPr>
          <a:xfrm>
            <a:off x="2764925" y="65725"/>
            <a:ext cx="4005000" cy="13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XII в.: 1) </a:t>
            </a:r>
            <a:r>
              <a:rPr lang="ru" sz="13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Петрило, </a:t>
            </a:r>
            <a:r>
              <a:rPr lang="ru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Дѣдила, Кепила, Нежиль, Гамизила, Гостила, Путила, Радила, Сдила, Твердила, Станила, Готилъ, Душила, Добрило, Братилъ, Городилъ, Перемилъ, Нездыла, Судило 2) Мануила, Гаврилъ/о/а, Данилъ/а/о, Рагуилъ, Михаило/ъ</a:t>
            </a:r>
            <a:endParaRPr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20"/>
          <p:cNvSpPr txBox="1"/>
          <p:nvPr/>
        </p:nvSpPr>
        <p:spPr>
          <a:xfrm>
            <a:off x="6661450" y="65725"/>
            <a:ext cx="2482500" cy="21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latin typeface="Times New Roman"/>
                <a:ea typeface="Times New Roman"/>
                <a:cs typeface="Times New Roman"/>
                <a:sym typeface="Times New Roman"/>
              </a:rPr>
              <a:t>XIII в.: 1) Петрило/а, </a:t>
            </a:r>
            <a:r>
              <a:rPr lang="ru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Нежилъ, Гостила, Сдила/о, Радило/а, Твердило, Нездила/Несодила, Станила, Мѣстилъ, Терпилъ/а, Душила, Воила, Дрочила, Тешила/ъ, Дорогомилъ, Перемилъ, Судило</a:t>
            </a:r>
            <a:endParaRPr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2) Кюрила, Мануила, Гаврила/ъ, Данила/о/ъ, Рагуилъ, Михаилъ/о</a:t>
            </a:r>
            <a:endParaRPr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20"/>
          <p:cNvSpPr txBox="1"/>
          <p:nvPr/>
        </p:nvSpPr>
        <p:spPr>
          <a:xfrm>
            <a:off x="6635500" y="2145888"/>
            <a:ext cx="2432100" cy="177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latin typeface="Times New Roman"/>
                <a:ea typeface="Times New Roman"/>
                <a:cs typeface="Times New Roman"/>
                <a:sym typeface="Times New Roman"/>
              </a:rPr>
              <a:t>XIV в.: 1) Петрила/о, Нежилъ, Гостила, Сдило, Твердило, Нездила, Станила, Душила, Дрочила, Дорогомилъ, Тешилъ, Жидила, Селила</a:t>
            </a:r>
            <a:endParaRPr sz="1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latin typeface="Times New Roman"/>
                <a:ea typeface="Times New Roman"/>
                <a:cs typeface="Times New Roman"/>
                <a:sym typeface="Times New Roman"/>
              </a:rPr>
              <a:t>2) Гарила/ъ/о, Кюрила, Мануила/ъ, Данила/ъ/о, Михаила/ъ/о, Рагуилъ</a:t>
            </a:r>
            <a:endParaRPr sz="1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20"/>
          <p:cNvSpPr txBox="1"/>
          <p:nvPr/>
        </p:nvSpPr>
        <p:spPr>
          <a:xfrm>
            <a:off x="6661450" y="3925800"/>
            <a:ext cx="2380200" cy="16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latin typeface="Times New Roman"/>
                <a:ea typeface="Times New Roman"/>
                <a:cs typeface="Times New Roman"/>
                <a:sym typeface="Times New Roman"/>
              </a:rPr>
              <a:t>XV в.: 1) Петрила, Гостило/а, Местила, Терпила</a:t>
            </a:r>
            <a:endParaRPr sz="1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latin typeface="Times New Roman"/>
                <a:ea typeface="Times New Roman"/>
                <a:cs typeface="Times New Roman"/>
                <a:sym typeface="Times New Roman"/>
              </a:rPr>
              <a:t>2) Курило/а, Гаврила/ъ, Данилъ/а, Михаилъ/а/о</a:t>
            </a:r>
            <a:endParaRPr sz="1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Имена на -ил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21"/>
          <p:cNvSpPr txBox="1"/>
          <p:nvPr>
            <p:ph idx="1" type="body"/>
          </p:nvPr>
        </p:nvSpPr>
        <p:spPr>
          <a:xfrm>
            <a:off x="311700" y="1152475"/>
            <a:ext cx="8520600" cy="363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Раньше чем исконно славянские на ила в источниках появляются христианские имена на илъ/о (Петрило, Гаврилъ, Данилъ/о, Михаилъ/о)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С XII в. активно используются исконно славянские имена на -ила (Путила, Станила, Твердила,</a:t>
            </a:r>
            <a:r>
              <a:rPr lang="ru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М</a:t>
            </a:r>
            <a:r>
              <a:rPr lang="ru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ѣ</a:t>
            </a:r>
            <a:r>
              <a:rPr lang="ru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сти</a:t>
            </a: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ла и т.п.), а с XIII в. мы видим, что некоторые христианские имена также стали оканчиваться на -ила (Гаврила, Данила, Кюрила).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При этом, форма Мануила встречается в берестяных грамотах второй половины XII в., а Михаила начинает активно использоваться только с XIV в.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Популярность имен на -ил от XI к XV в. растет. Исконно славянские имена с суффиксом -ил распространены с XII по XIV в., но позднее, к XV в. их становится гораздо меньше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