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86" r:id="rId5"/>
    <p:sldId id="314" r:id="rId6"/>
    <p:sldId id="272" r:id="rId7"/>
    <p:sldId id="315" r:id="rId8"/>
    <p:sldId id="316" r:id="rId9"/>
    <p:sldId id="288" r:id="rId10"/>
    <p:sldId id="300" r:id="rId11"/>
    <p:sldId id="303" r:id="rId12"/>
    <p:sldId id="304" r:id="rId13"/>
    <p:sldId id="305" r:id="rId14"/>
    <p:sldId id="306" r:id="rId15"/>
    <p:sldId id="278" r:id="rId16"/>
    <p:sldId id="317" r:id="rId17"/>
    <p:sldId id="307" r:id="rId18"/>
    <p:sldId id="308" r:id="rId19"/>
    <p:sldId id="309" r:id="rId20"/>
    <p:sldId id="324" r:id="rId21"/>
    <p:sldId id="310" r:id="rId22"/>
    <p:sldId id="311" r:id="rId23"/>
    <p:sldId id="318" r:id="rId24"/>
    <p:sldId id="312" r:id="rId25"/>
    <p:sldId id="325" r:id="rId26"/>
    <p:sldId id="313" r:id="rId27"/>
    <p:sldId id="320" r:id="rId28"/>
    <p:sldId id="321" r:id="rId29"/>
    <p:sldId id="322" r:id="rId30"/>
    <p:sldId id="323" r:id="rId31"/>
    <p:sldId id="285" r:id="rId3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67ACAC-D419-6417-6296-1DA4CEC3DA3C}" name="анастасия Васенина" initials="аВ" userId="b312f086b0421821" providerId="Windows Live"/>
  <p188:author id="{CB1051E1-8165-E86B-EBD0-6796ACA1131C}" name="Александр Сувалко" initials="АС" userId="3d1af37b6c0627a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0D7"/>
    <a:srgbClr val="0D2C69"/>
    <a:srgbClr val="E61F3D"/>
    <a:srgbClr val="1556A6"/>
    <a:srgbClr val="96628C"/>
    <a:srgbClr val="EB681F"/>
    <a:srgbClr val="029C63"/>
    <a:srgbClr val="CD5A5A"/>
    <a:srgbClr val="102C69"/>
    <a:srgbClr val="FFD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 autoAdjust="0"/>
    <p:restoredTop sz="94659"/>
  </p:normalViewPr>
  <p:slideViewPr>
    <p:cSldViewPr snapToGrid="0" snapToObjects="1">
      <p:cViewPr varScale="1">
        <p:scale>
          <a:sx n="149" d="100"/>
          <a:sy n="149" d="100"/>
        </p:scale>
        <p:origin x="208" y="140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2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Потребление кваса россиянами,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</a:t>
            </a:r>
          </a:p>
          <a:p>
            <a:pPr>
              <a:defRPr>
                <a:solidFill>
                  <a:srgbClr val="102D69"/>
                </a:solidFill>
                <a:latin typeface="HSE Sans" panose="02000000000000000000" pitchFamily="2" charset="0"/>
              </a:defRPr>
            </a:pP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% 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27962527387002856"/>
          <c:y val="7.8973354680321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5174073026930538"/>
          <c:w val="0.49465395825351727"/>
          <c:h val="0.595617040998985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556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558-714B-B0EE-BB24136CF11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8-714B-B0EE-BB24136CF11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558-714B-B0EE-BB24136CF1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Потребляют квас в принципе</c:v>
                </c:pt>
                <c:pt idx="2">
                  <c:v>Потребляют квас в теплое время года</c:v>
                </c:pt>
                <c:pt idx="3">
                  <c:v>Потребляют квас в холодное время года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2">
                  <c:v>68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Наличие семейных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традиций, связанных с квасом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,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</a:t>
            </a:r>
          </a:p>
          <a:p>
            <a:pPr>
              <a:defRPr>
                <a:solidFill>
                  <a:srgbClr val="102D69"/>
                </a:solidFill>
                <a:latin typeface="HSE Sans" panose="02000000000000000000" pitchFamily="2" charset="0"/>
              </a:defRPr>
            </a:pPr>
            <a:r>
              <a:rPr lang="ru-RU" sz="1600" b="0" i="0" u="none" strike="noStrike" baseline="0" dirty="0">
                <a:effectLst/>
              </a:rPr>
              <a:t>% 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13063871409555111"/>
          <c:y val="7.8973354680321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5174073026930538"/>
          <c:w val="0.49465395825351727"/>
          <c:h val="0.71144462786345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D9-1C46-84FD-6F4C014C921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CD9-1C46-84FD-6F4C014C921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Да, у нас есть семейный рецепт окрошки на квасе</c:v>
                </c:pt>
                <c:pt idx="1">
                  <c:v>Да, у нас есть семейный рецепт кваса</c:v>
                </c:pt>
                <c:pt idx="2">
                  <c:v>Да, всегда пьем квас в определенных ситуациях</c:v>
                </c:pt>
                <c:pt idx="3">
                  <c:v>Да, есть другие традиции</c:v>
                </c:pt>
                <c:pt idx="4">
                  <c:v>Нет, у нас нет традиций, связанных с квасом</c:v>
                </c:pt>
                <c:pt idx="5">
                  <c:v>Затрудняюсь ответить / Отказ отвечать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13.7544553</c:v>
                </c:pt>
                <c:pt idx="1">
                  <c:v>7.2194905</c:v>
                </c:pt>
                <c:pt idx="2">
                  <c:v>4.1457830600000003</c:v>
                </c:pt>
                <c:pt idx="3">
                  <c:v>1.2030413900000001</c:v>
                </c:pt>
                <c:pt idx="4">
                  <c:v>77.771824300000006</c:v>
                </c:pt>
                <c:pt idx="5">
                  <c:v>0.75538011000000005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Ассоциации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со словом «квас»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,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</a:t>
            </a:r>
            <a:r>
              <a:rPr lang="ru-RU" sz="1600" b="0" i="0" u="none" strike="noStrike" baseline="0" dirty="0">
                <a:effectLst/>
              </a:rPr>
              <a:t>% 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13063871409555111"/>
          <c:y val="7.8973354680321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12275091762477998"/>
          <c:w val="0.49465395825351727"/>
          <c:h val="0.84043444050798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D9-1C46-84FD-6F4C014C9213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CD9-1C46-84FD-6F4C014C921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C9-D14D-8607-1A28631EBD2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C9-D14D-8607-1A28631EBD2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Лето / Жара</c:v>
                </c:pt>
                <c:pt idx="1">
                  <c:v>Окрошка</c:v>
                </c:pt>
                <c:pt idx="2">
                  <c:v>Напиток</c:v>
                </c:pt>
                <c:pt idx="3">
                  <c:v>Хлеб</c:v>
                </c:pt>
                <c:pt idx="4">
                  <c:v>Вкусный</c:v>
                </c:pt>
                <c:pt idx="5">
                  <c:v>Жажда / Утоление жажды</c:v>
                </c:pt>
                <c:pt idx="6">
                  <c:v>Прохлада / Свежесть</c:v>
                </c:pt>
                <c:pt idx="7">
                  <c:v>Россия / Русь / Русское / Традиции</c:v>
                </c:pt>
                <c:pt idx="8">
                  <c:v>Бочка</c:v>
                </c:pt>
                <c:pt idx="9">
                  <c:v>Удовольствие / Отдых</c:v>
                </c:pt>
                <c:pt idx="10">
                  <c:v>Полезный</c:v>
                </c:pt>
                <c:pt idx="11">
                  <c:v>Детство</c:v>
                </c:pt>
                <c:pt idx="12">
                  <c:v>Баня</c:v>
                </c:pt>
                <c:pt idx="13">
                  <c:v>Дрожжи</c:v>
                </c:pt>
                <c:pt idx="14">
                  <c:v>Деревня</c:v>
                </c:pt>
                <c:pt idx="15">
                  <c:v>Пиво</c:v>
                </c:pt>
                <c:pt idx="16">
                  <c:v>Вода</c:v>
                </c:pt>
                <c:pt idx="17">
                  <c:v>Другое (разное)</c:v>
                </c:pt>
                <c:pt idx="18">
                  <c:v>Затрудняются, нет ассоциаций, не пьют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31</c:v>
                </c:pt>
                <c:pt idx="1">
                  <c:v>28.999999999999996</c:v>
                </c:pt>
                <c:pt idx="2">
                  <c:v>19</c:v>
                </c:pt>
                <c:pt idx="3">
                  <c:v>18</c:v>
                </c:pt>
                <c:pt idx="4">
                  <c:v>16</c:v>
                </c:pt>
                <c:pt idx="5">
                  <c:v>14.000000000000002</c:v>
                </c:pt>
                <c:pt idx="6">
                  <c:v>14.000000000000002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  <c:pt idx="1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rgbClr val="102D69"/>
                </a:solidFill>
                <a:effectLst/>
              </a:rPr>
              <a:t>Страта населения, </a:t>
            </a:r>
            <a:r>
              <a:rPr lang="ru-RU" sz="1600" b="0" i="0" u="none" strike="noStrike" baseline="0" dirty="0">
                <a:effectLst/>
              </a:rPr>
              <a:t>% 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21595651186818238"/>
          <c:y val="7.89729223418608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0316656045582768"/>
          <c:w val="0.49465395825351727"/>
          <c:h val="0.76001883301349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F2-48A3-AD61-6AAF1D84F0E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Москва и Санкт-Петербург</c:v>
                </c:pt>
                <c:pt idx="1">
                  <c:v>Город с численностью жителей миллион и более человек</c:v>
                </c:pt>
                <c:pt idx="2">
                  <c:v>Город с численностью от 500 тысяч до 1 млн</c:v>
                </c:pt>
                <c:pt idx="3">
                  <c:v>Город с численностью от 250 тысяч до 500 тысяч</c:v>
                </c:pt>
                <c:pt idx="4">
                  <c:v>Город с численностью от 50 тысяч до 250 тысяч</c:v>
                </c:pt>
                <c:pt idx="5">
                  <c:v>Город с населением менее 50 тыс. человек, ПГТ, село</c:v>
                </c:pt>
                <c:pt idx="7">
                  <c:v>Крупные и средние города</c:v>
                </c:pt>
                <c:pt idx="8">
                  <c:v>Малые города, ПГТ, села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13</c:v>
                </c:pt>
                <c:pt idx="1">
                  <c:v>12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41</c:v>
                </c:pt>
                <c:pt idx="7">
                  <c:v>59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rgbClr val="102D69"/>
                </a:solidFill>
                <a:effectLst/>
              </a:rPr>
              <a:t>Федеральный округ, </a:t>
            </a:r>
            <a:r>
              <a:rPr lang="ru-RU" sz="1600" b="0" i="0" u="none" strike="noStrike" baseline="0" dirty="0">
                <a:effectLst/>
              </a:rPr>
              <a:t>% 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21595651186818238"/>
          <c:y val="7.89729223418608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0316656045582768"/>
          <c:w val="0.49465395825351727"/>
          <c:h val="0.76001883301349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3-794B-910A-C5BDF895B71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Северо-Западный</c:v>
                </c:pt>
                <c:pt idx="1">
                  <c:v>Центральный</c:v>
                </c:pt>
                <c:pt idx="2">
                  <c:v>Приволжский</c:v>
                </c:pt>
                <c:pt idx="3">
                  <c:v>Южный</c:v>
                </c:pt>
                <c:pt idx="4">
                  <c:v>Северо-Кавказский</c:v>
                </c:pt>
                <c:pt idx="5">
                  <c:v>Уральский</c:v>
                </c:pt>
                <c:pt idx="6">
                  <c:v>Сибирский</c:v>
                </c:pt>
                <c:pt idx="7">
                  <c:v>Дальневосточный</c:v>
                </c:pt>
                <c:pt idx="8">
                  <c:v>Москва</c:v>
                </c:pt>
                <c:pt idx="9">
                  <c:v>Санкт-Петербург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6</c:v>
                </c:pt>
                <c:pt idx="1">
                  <c:v>19</c:v>
                </c:pt>
                <c:pt idx="2">
                  <c:v>20</c:v>
                </c:pt>
                <c:pt idx="3">
                  <c:v>11</c:v>
                </c:pt>
                <c:pt idx="4">
                  <c:v>6</c:v>
                </c:pt>
                <c:pt idx="5">
                  <c:v>8</c:v>
                </c:pt>
                <c:pt idx="6">
                  <c:v>11</c:v>
                </c:pt>
                <c:pt idx="7">
                  <c:v>5</c:v>
                </c:pt>
                <c:pt idx="8">
                  <c:v>9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3-794B-910A-C5BDF895B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rgbClr val="102D69"/>
                </a:solidFill>
                <a:effectLst/>
              </a:rPr>
              <a:t>Пол и возраст, </a:t>
            </a:r>
            <a:r>
              <a:rPr lang="ru-RU" sz="1600" b="0" i="0" u="none" strike="noStrike" baseline="0" dirty="0">
                <a:effectLst/>
              </a:rPr>
              <a:t>% 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21595651186818238"/>
          <c:y val="7.89729223418608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0316656045582768"/>
          <c:w val="0.49465395825351727"/>
          <c:h val="0.76001883301349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4E-CA41-B5D2-F32DA1FD51E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Мужчины</c:v>
                </c:pt>
                <c:pt idx="1">
                  <c:v>Женщины</c:v>
                </c:pt>
                <c:pt idx="3">
                  <c:v>18–29</c:v>
                </c:pt>
                <c:pt idx="4">
                  <c:v>30–44</c:v>
                </c:pt>
                <c:pt idx="5">
                  <c:v>45–59</c:v>
                </c:pt>
                <c:pt idx="6">
                  <c:v>60 и старше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45</c:v>
                </c:pt>
                <c:pt idx="1">
                  <c:v>55.000000000000007</c:v>
                </c:pt>
                <c:pt idx="3">
                  <c:v>15</c:v>
                </c:pt>
                <c:pt idx="4">
                  <c:v>30</c:v>
                </c:pt>
                <c:pt idx="5">
                  <c:v>25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rgbClr val="102D69"/>
                </a:solidFill>
                <a:effectLst/>
              </a:rPr>
              <a:t>Уровень образования, </a:t>
            </a:r>
            <a:r>
              <a:rPr lang="ru-RU" sz="1600" b="0" i="0" u="none" strike="noStrike" baseline="0" dirty="0">
                <a:effectLst/>
              </a:rPr>
              <a:t>% 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21595651186818238"/>
          <c:y val="7.89729223418608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0316656045582768"/>
          <c:w val="0.49465395825351727"/>
          <c:h val="0.76001883301349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3-794B-910A-C5BDF895B71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Основное общее (окончены 9 классов школы или менее)</c:v>
                </c:pt>
                <c:pt idx="1">
                  <c:v>Среднее общее (окончены 10 или 11 классов школы)</c:v>
                </c:pt>
                <c:pt idx="2">
                  <c:v>Среднее специальное / среднее профессиональное (окончен техникум, колледж)</c:v>
                </c:pt>
                <c:pt idx="3">
                  <c:v>Неоконченное высшее (получали или получают высшее образование, но не окончили вуз)</c:v>
                </c:pt>
                <c:pt idx="4">
                  <c:v>Высшее профессиональное (окончен вуз)</c:v>
                </c:pt>
                <c:pt idx="5">
                  <c:v>Ученая степень (кандидат наук, доктор наук)</c:v>
                </c:pt>
                <c:pt idx="7">
                  <c:v>Без высшего образования</c:v>
                </c:pt>
                <c:pt idx="8">
                  <c:v>С высшим образованием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3</c:v>
                </c:pt>
                <c:pt idx="1">
                  <c:v>7.0000000000000009</c:v>
                </c:pt>
                <c:pt idx="2">
                  <c:v>28.999999999999996</c:v>
                </c:pt>
                <c:pt idx="3">
                  <c:v>4</c:v>
                </c:pt>
                <c:pt idx="4">
                  <c:v>55.000000000000007</c:v>
                </c:pt>
                <c:pt idx="5">
                  <c:v>2</c:v>
                </c:pt>
                <c:pt idx="7">
                  <c:v>39</c:v>
                </c:pt>
                <c:pt idx="8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3-794B-910A-C5BDF895B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rgbClr val="102D69"/>
                </a:solidFill>
                <a:effectLst/>
              </a:rPr>
              <a:t>Материальное положение, </a:t>
            </a:r>
            <a:r>
              <a:rPr lang="en-US" sz="1600" b="0" i="0" u="none" strike="noStrike" baseline="0" dirty="0">
                <a:solidFill>
                  <a:srgbClr val="102D69"/>
                </a:solidFill>
                <a:effectLst/>
              </a:rPr>
              <a:t>% </a:t>
            </a:r>
            <a:r>
              <a:rPr lang="ru-RU" sz="1600" b="0" i="0" u="none" strike="noStrike" baseline="0" dirty="0">
                <a:solidFill>
                  <a:srgbClr val="102D69"/>
                </a:solidFill>
                <a:effectLst/>
              </a:rPr>
              <a:t>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21595651186818238"/>
          <c:y val="7.89729223418608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20512237496628"/>
          <c:y val="0.20316656045582768"/>
          <c:w val="0.44433827807916632"/>
          <c:h val="0.76001883301349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1-40FD-9302-75D49B727DC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05-1C4F-91B9-D0344072A5C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05-1C4F-91B9-D0344072A5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Денег не хватает даже на продукты</c:v>
                </c:pt>
                <c:pt idx="1">
                  <c:v>На продукты денег хватает, но покупка одежды уже затруднительна</c:v>
                </c:pt>
                <c:pt idx="2">
                  <c:v>Денег хватает на продукты и одежду, но покупка бытовой техники без кредитов – проблема</c:v>
                </c:pt>
                <c:pt idx="3">
                  <c:v>Могут купить бытовую технику, не прибегая к кредитам, но на большее денег нет</c:v>
                </c:pt>
                <c:pt idx="4">
                  <c:v>Могут купить машину, не прибегая к кредитам, но на большее денег нет</c:v>
                </c:pt>
                <c:pt idx="5">
                  <c:v>Могут позволить себе практически все: квартиру, машину, дачу и многое другое</c:v>
                </c:pt>
                <c:pt idx="6">
                  <c:v>Затрудняюсь ответить</c:v>
                </c:pt>
                <c:pt idx="7">
                  <c:v>Отказ от ответа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5</c:v>
                </c:pt>
                <c:pt idx="1">
                  <c:v>16</c:v>
                </c:pt>
                <c:pt idx="2">
                  <c:v>26</c:v>
                </c:pt>
                <c:pt idx="3">
                  <c:v>38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4682184811351"/>
          <c:y val="0.22934191732458734"/>
          <c:w val="0.51457651060257958"/>
          <c:h val="0.699225827325313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556A6"/>
            </a:solidFill>
          </c:spPr>
          <c:dPt>
            <c:idx val="0"/>
            <c:bubble3D val="0"/>
            <c:spPr>
              <a:solidFill>
                <a:srgbClr val="0D2C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97-4C4E-A760-87290E900939}"/>
              </c:ext>
            </c:extLst>
          </c:dPt>
          <c:dPt>
            <c:idx val="1"/>
            <c:bubble3D val="0"/>
            <c:spPr>
              <a:solidFill>
                <a:srgbClr val="E61F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97-4C4E-A760-87290E900939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97-4C4E-A760-87290E90093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97-4C4E-A760-87290E900939}"/>
              </c:ext>
            </c:extLst>
          </c:dPt>
          <c:dLbls>
            <c:dLbl>
              <c:idx val="0"/>
              <c:layout>
                <c:manualLayout>
                  <c:x val="-1.2792673242223428E-2"/>
                  <c:y val="-6.6617834569977163E-2"/>
                </c:manualLayout>
              </c:layout>
              <c:tx>
                <c:rich>
                  <a:bodyPr/>
                  <a:lstStyle/>
                  <a:p>
                    <a:fld id="{876E64D0-FB32-E24D-8695-8192625BE2C5}" type="CATEGORYNAME">
                      <a:rPr lang="ru-RU" sz="1200"/>
                      <a:pPr/>
                      <a:t>[ИМЯ КАТЕГОРИИ]</a:t>
                    </a:fld>
                    <a:endParaRPr lang="ru-RU" sz="1200" baseline="0" dirty="0"/>
                  </a:p>
                  <a:p>
                    <a:fld id="{8151E0F6-1E2D-6A4E-BB21-64DF20BD47DF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80941529509481"/>
                      <c:h val="0.164119697246595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97-4C4E-A760-87290E900939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847568135467521"/>
                      <c:h val="0.14499249379453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97-4C4E-A760-87290E900939}"/>
                </c:ext>
              </c:extLst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62616148068222"/>
                      <c:h val="0.14499249379453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197-4C4E-A760-87290E900939}"/>
                </c:ext>
              </c:extLst>
            </c:dLbl>
            <c:dLbl>
              <c:idx val="3"/>
              <c:layout>
                <c:manualLayout>
                  <c:x val="7.0404464483681373E-2"/>
                  <c:y val="-6.39531211871780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92834104730773"/>
                      <c:h val="0.23604237940637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197-4C4E-A760-87290E900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D2C69"/>
                    </a:solidFill>
                    <a:latin typeface="HSE Sans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1">
                  <c:v>Малообеспеченные</c:v>
                </c:pt>
                <c:pt idx="2">
                  <c:v>Обеспеченные</c:v>
                </c:pt>
                <c:pt idx="3">
                  <c:v>Затрудняюсь ответить, отказ от ответа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47</c:v>
                </c:pt>
                <c:pt idx="2">
                  <c:v>50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7-4C4E-A760-87290E9009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4682184811351"/>
          <c:y val="0.22934191732458734"/>
          <c:w val="0.51457651060257958"/>
          <c:h val="0.699225827325313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556A6"/>
            </a:solidFill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97-4C4E-A760-87290E900939}"/>
              </c:ext>
            </c:extLst>
          </c:dPt>
          <c:dPt>
            <c:idx val="1"/>
            <c:bubble3D val="0"/>
            <c:spPr>
              <a:solidFill>
                <a:srgbClr val="E61F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97-4C4E-A760-87290E900939}"/>
              </c:ext>
            </c:extLst>
          </c:dPt>
          <c:dLbls>
            <c:dLbl>
              <c:idx val="0"/>
              <c:layout>
                <c:manualLayout>
                  <c:x val="2.9167613166593453E-2"/>
                  <c:y val="5.6117143201167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423515567975116"/>
                      <c:h val="0.13173473434439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97-4C4E-A760-87290E900939}"/>
                </c:ext>
              </c:extLst>
            </c:dLbl>
            <c:dLbl>
              <c:idx val="1"/>
              <c:layout>
                <c:manualLayout>
                  <c:x val="-3.0493409019921595E-2"/>
                  <c:y val="-6.45345876447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D2C69"/>
                      </a:solidFill>
                      <a:latin typeface="HSE Sans" panose="02000000000000000000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2776675847715948"/>
                      <c:h val="0.2064406446388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97-4C4E-A760-87290E900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D2C69"/>
                    </a:solidFill>
                    <a:latin typeface="HSE Sans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Работающее население</c:v>
                </c:pt>
                <c:pt idx="1">
                  <c:v>Другой статус (не работают, пенсионеры, декрет и т.д.)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97-4C4E-A760-87290E9009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4682184811351"/>
          <c:y val="0.22934191732458734"/>
          <c:w val="0.51457651060257958"/>
          <c:h val="0.699225827325313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556A6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5-C345-AA74-0CA269E37D9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5-C345-AA74-0CA269E37D96}"/>
              </c:ext>
            </c:extLst>
          </c:dPt>
          <c:dPt>
            <c:idx val="2"/>
            <c:bubble3D val="0"/>
            <c:spPr>
              <a:solidFill>
                <a:srgbClr val="E61F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5-C345-AA74-0CA269E37D96}"/>
              </c:ext>
            </c:extLst>
          </c:dPt>
          <c:dLbls>
            <c:dLbl>
              <c:idx val="0"/>
              <c:layout>
                <c:manualLayout>
                  <c:x val="-1.8561037553219743E-2"/>
                  <c:y val="-2.52525542639556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423515567975116"/>
                      <c:h val="0.13173473434439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1A5-C345-AA74-0CA269E37D96}"/>
                </c:ext>
              </c:extLst>
            </c:dLbl>
            <c:dLbl>
              <c:idx val="1"/>
              <c:layout>
                <c:manualLayout>
                  <c:x val="0"/>
                  <c:y val="-8.97871419087081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416694922473306"/>
                      <c:h val="0.13173473434439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1A5-C345-AA74-0CA269E37D96}"/>
                </c:ext>
              </c:extLst>
            </c:dLbl>
            <c:dLbl>
              <c:idx val="2"/>
              <c:layout>
                <c:manualLayout>
                  <c:x val="3.7259463757103504E-2"/>
                  <c:y val="-6.39531211871780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A5-C345-AA74-0CA269E37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D2C69"/>
                    </a:solidFill>
                    <a:latin typeface="HSE Sans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 человек</c:v>
                </c:pt>
                <c:pt idx="1">
                  <c:v>2–3 человека</c:v>
                </c:pt>
                <c:pt idx="2">
                  <c:v>4 и более человек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0.48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5-C345-AA74-0CA269E37D9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Частота потребления кваса россиянами,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</a:t>
            </a:r>
          </a:p>
          <a:p>
            <a:pPr>
              <a:defRPr>
                <a:solidFill>
                  <a:srgbClr val="102D69"/>
                </a:solidFill>
                <a:latin typeface="HSE Sans" panose="02000000000000000000" pitchFamily="2" charset="0"/>
              </a:defRPr>
            </a:pP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% от опрошенных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25806143394441683"/>
          <c:y val="2.1059561248085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5174073026930538"/>
          <c:w val="0.49465395825351727"/>
          <c:h val="0.595617040998985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 теплое время года</c:v>
                </c:pt>
              </c:strCache>
            </c:strRef>
          </c:tx>
          <c:spPr>
            <a:solidFill>
              <a:srgbClr val="E61F3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Ежедневно</c:v>
                </c:pt>
                <c:pt idx="1">
                  <c:v>Несколько раз в неделю</c:v>
                </c:pt>
                <c:pt idx="2">
                  <c:v>Несколько раз в месяц</c:v>
                </c:pt>
                <c:pt idx="3">
                  <c:v>Реже, чем 1 раз в месяц</c:v>
                </c:pt>
                <c:pt idx="4">
                  <c:v>Не пью</c:v>
                </c:pt>
                <c:pt idx="5">
                  <c:v>Затрудняюсь ответить / Отказ отвечать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</c:v>
                </c:pt>
                <c:pt idx="1">
                  <c:v>16</c:v>
                </c:pt>
                <c:pt idx="2">
                  <c:v>26</c:v>
                </c:pt>
                <c:pt idx="3">
                  <c:v>23</c:v>
                </c:pt>
                <c:pt idx="4">
                  <c:v>31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7-C74A-9304-3C4321EEF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 холодное время года</c:v>
                </c:pt>
              </c:strCache>
            </c:strRef>
          </c:tx>
          <c:spPr>
            <a:solidFill>
              <a:srgbClr val="0D2C69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17-C74A-9304-3C4321EEF5C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Ежедневно</c:v>
                </c:pt>
                <c:pt idx="1">
                  <c:v>Несколько раз в неделю</c:v>
                </c:pt>
                <c:pt idx="2">
                  <c:v>Несколько раз в месяц</c:v>
                </c:pt>
                <c:pt idx="3">
                  <c:v>Реже, чем 1 раз в месяц</c:v>
                </c:pt>
                <c:pt idx="4">
                  <c:v>Не пью</c:v>
                </c:pt>
                <c:pt idx="5">
                  <c:v>Затрудняюсь ответить / Отказ отвечать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0.4</c:v>
                </c:pt>
                <c:pt idx="1">
                  <c:v>2</c:v>
                </c:pt>
                <c:pt idx="2">
                  <c:v>9</c:v>
                </c:pt>
                <c:pt idx="3">
                  <c:v>22</c:v>
                </c:pt>
                <c:pt idx="4">
                  <c:v>66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7-C74A-9304-3C4321EEF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Способы потребления кваса,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</a:t>
            </a:r>
          </a:p>
          <a:p>
            <a:pPr>
              <a:defRPr>
                <a:solidFill>
                  <a:srgbClr val="102D69"/>
                </a:solidFill>
                <a:latin typeface="HSE Sans" panose="02000000000000000000" pitchFamily="2" charset="0"/>
              </a:defRPr>
            </a:pP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% от потребляющих квас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34823749181515662"/>
          <c:y val="2.1059561248085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5174073026930538"/>
          <c:w val="0.49465395825351727"/>
          <c:h val="0.595617040998985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Как напиток</c:v>
                </c:pt>
                <c:pt idx="1">
                  <c:v>В окрошке</c:v>
                </c:pt>
                <c:pt idx="2">
                  <c:v>Для маринадов и соусов</c:v>
                </c:pt>
                <c:pt idx="3">
                  <c:v>В других супах</c:v>
                </c:pt>
                <c:pt idx="4">
                  <c:v>В выпечке</c:v>
                </c:pt>
                <c:pt idx="5">
                  <c:v>В коктейлях</c:v>
                </c:pt>
                <c:pt idx="6">
                  <c:v>Другое</c:v>
                </c:pt>
                <c:pt idx="7">
                  <c:v>Затрудняюсь ответить / Отказ отвечать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80</c:v>
                </c:pt>
                <c:pt idx="1">
                  <c:v>60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Ситуации потребления кваса,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</a:t>
            </a:r>
          </a:p>
          <a:p>
            <a:pPr>
              <a:defRPr>
                <a:solidFill>
                  <a:srgbClr val="102D69"/>
                </a:solidFill>
                <a:latin typeface="HSE Sans" panose="02000000000000000000" pitchFamily="2" charset="0"/>
              </a:defRPr>
            </a:pPr>
            <a:r>
              <a:rPr lang="ru-RU" sz="1600" b="0" i="0" u="none" strike="noStrike" baseline="0" dirty="0">
                <a:effectLst/>
              </a:rPr>
              <a:t>% от потребляющих квас</a:t>
            </a:r>
            <a:r>
              <a:rPr lang="ru-RU" sz="1600" b="0" i="0" u="none" strike="noStrike" baseline="0" dirty="0"/>
              <a:t> 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338435746394424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25174073026930538"/>
          <c:w val="0.49465395825351727"/>
          <c:h val="0.595617040998985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3FB-ED42-B75E-93B7A2E6252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B-ED42-B75E-93B7A2E6252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Дома</c:v>
                </c:pt>
                <c:pt idx="1">
                  <c:v>На улице</c:v>
                </c:pt>
                <c:pt idx="2">
                  <c:v>На пикниках</c:v>
                </c:pt>
                <c:pt idx="3">
                  <c:v>После/во время бани</c:v>
                </c:pt>
                <c:pt idx="4">
                  <c:v>На праздниках</c:v>
                </c:pt>
                <c:pt idx="5">
                  <c:v>В кафе/ресторанах</c:v>
                </c:pt>
                <c:pt idx="6">
                  <c:v>Другое</c:v>
                </c:pt>
                <c:pt idx="7">
                  <c:v>Затрудняюсь ответить / Отказ отвечать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80.521390600000004</c:v>
                </c:pt>
                <c:pt idx="1">
                  <c:v>28.746614999999998</c:v>
                </c:pt>
                <c:pt idx="2">
                  <c:v>19.493292799999999</c:v>
                </c:pt>
                <c:pt idx="3">
                  <c:v>18.1085748</c:v>
                </c:pt>
                <c:pt idx="4">
                  <c:v>8.8642400499999994</c:v>
                </c:pt>
                <c:pt idx="5">
                  <c:v>6.4161517799999999</c:v>
                </c:pt>
                <c:pt idx="6">
                  <c:v>6.2137958700000002</c:v>
                </c:pt>
                <c:pt idx="7">
                  <c:v>1.1153293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i="0" baseline="0" dirty="0">
                <a:effectLst/>
              </a:rPr>
              <a:t>Предпочитаемые виды кваса, </a:t>
            </a:r>
            <a:r>
              <a:rPr lang="ru-RU" sz="1600" b="0" i="0" u="none" strike="noStrike" baseline="0" dirty="0">
                <a:effectLst/>
              </a:rPr>
              <a:t>% от потребляющих квас</a:t>
            </a:r>
            <a:r>
              <a:rPr lang="ru-RU" sz="1600" b="0" i="0" u="none" strike="noStrike" baseline="0" dirty="0"/>
              <a:t> </a:t>
            </a:r>
            <a:endParaRPr lang="ru-RU" sz="1600" dirty="0">
              <a:effectLst/>
            </a:endParaRPr>
          </a:p>
        </c:rich>
      </c:tx>
      <c:layout>
        <c:manualLayout>
          <c:xMode val="edge"/>
          <c:yMode val="edge"/>
          <c:x val="0.11805613995970174"/>
          <c:y val="1.5988280296794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408193561447309"/>
          <c:y val="0.21371399987956338"/>
          <c:w val="0.51457651060257958"/>
          <c:h val="0.699225827325313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556A6"/>
            </a:solidFill>
          </c:spPr>
          <c:dPt>
            <c:idx val="0"/>
            <c:bubble3D val="0"/>
            <c:spPr>
              <a:solidFill>
                <a:srgbClr val="0D2C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5F-B746-9ABE-9BEFC2BCC6E9}"/>
              </c:ext>
            </c:extLst>
          </c:dPt>
          <c:dPt>
            <c:idx val="1"/>
            <c:bubble3D val="0"/>
            <c:spPr>
              <a:solidFill>
                <a:srgbClr val="155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5F-B746-9ABE-9BEFC2BCC6E9}"/>
              </c:ext>
            </c:extLst>
          </c:dPt>
          <c:dPt>
            <c:idx val="2"/>
            <c:bubble3D val="0"/>
            <c:spPr>
              <a:solidFill>
                <a:srgbClr val="E61F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5F-B746-9ABE-9BEFC2BCC6E9}"/>
              </c:ext>
            </c:extLst>
          </c:dPt>
          <c:dPt>
            <c:idx val="3"/>
            <c:bubble3D val="0"/>
            <c:spPr>
              <a:solidFill>
                <a:srgbClr val="9662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5F-B746-9ABE-9BEFC2BCC6E9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5F-B746-9ABE-9BEFC2BCC6E9}"/>
              </c:ext>
            </c:extLst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A5F-B746-9ABE-9BEFC2BCC6E9}"/>
              </c:ext>
            </c:extLst>
          </c:dPt>
          <c:dLbls>
            <c:dLbl>
              <c:idx val="0"/>
              <c:layout>
                <c:manualLayout>
                  <c:x val="-1.2792673242223428E-2"/>
                  <c:y val="-6.6617834569977163E-2"/>
                </c:manualLayout>
              </c:layout>
              <c:tx>
                <c:rich>
                  <a:bodyPr/>
                  <a:lstStyle/>
                  <a:p>
                    <a:fld id="{876E64D0-FB32-E24D-8695-8192625BE2C5}" type="CATEGORYNAME">
                      <a:rPr lang="ru-RU" sz="1200"/>
                      <a:pPr/>
                      <a:t>[ИМЯ КАТЕГОРИИ]</a:t>
                    </a:fld>
                    <a:endParaRPr lang="ru-RU" sz="1200" baseline="0" dirty="0"/>
                  </a:p>
                  <a:p>
                    <a:fld id="{8151E0F6-1E2D-6A4E-BB21-64DF20BD47DF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80941529509481"/>
                      <c:h val="0.164119697246595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5F-B746-9ABE-9BEFC2BCC6E9}"/>
                </c:ext>
              </c:extLst>
            </c:dLbl>
            <c:dLbl>
              <c:idx val="3"/>
              <c:layout>
                <c:manualLayout>
                  <c:x val="3.7259463757103504E-2"/>
                  <c:y val="-6.39531211871780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5F-B746-9ABE-9BEFC2BCC6E9}"/>
                </c:ext>
              </c:extLst>
            </c:dLbl>
            <c:dLbl>
              <c:idx val="4"/>
              <c:layout>
                <c:manualLayout>
                  <c:x val="5.8830732248058015E-2"/>
                  <c:y val="1.332356691399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5F-B746-9ABE-9BEFC2BCC6E9}"/>
                </c:ext>
              </c:extLst>
            </c:dLbl>
            <c:dLbl>
              <c:idx val="5"/>
              <c:layout>
                <c:manualLayout>
                  <c:x val="-4.1181512573640715E-2"/>
                  <c:y val="0.122576815608757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5F-B746-9ABE-9BEFC2BCC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D2C69"/>
                    </a:solidFill>
                    <a:latin typeface="HSE Sans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Магазинный в бутылках</c:v>
                </c:pt>
                <c:pt idx="1">
                  <c:v>Разливной</c:v>
                </c:pt>
                <c:pt idx="2">
                  <c:v>Домашнего приготовления</c:v>
                </c:pt>
                <c:pt idx="3">
                  <c:v>Крафтовый </c:v>
                </c:pt>
                <c:pt idx="4">
                  <c:v>Ресторанный или приготовленный в кафе</c:v>
                </c:pt>
                <c:pt idx="5">
                  <c:v>Затрудняюсь ответить / Отказ отвечать 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64</c:v>
                </c:pt>
                <c:pt idx="1">
                  <c:v>16</c:v>
                </c:pt>
                <c:pt idx="2">
                  <c:v>15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5F-B746-9ABE-9BEFC2BCC6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Предпочитаемые марки кваса,</a:t>
            </a:r>
            <a:r>
              <a:rPr lang="ru-RU" sz="1600" baseline="0" dirty="0">
                <a:solidFill>
                  <a:srgbClr val="102D69"/>
                </a:solidFill>
                <a:latin typeface="HSE Sans" panose="02000000000000000000" pitchFamily="2" charset="0"/>
              </a:rPr>
              <a:t> </a:t>
            </a:r>
            <a:r>
              <a:rPr lang="ru-RU" sz="1600" b="0" i="0" u="none" strike="noStrike" baseline="0" dirty="0">
                <a:effectLst/>
              </a:rPr>
              <a:t>% от потребляющих квас</a:t>
            </a:r>
            <a:r>
              <a:rPr lang="ru-RU" sz="1600" b="0" i="0" u="none" strike="noStrike" baseline="0" dirty="0"/>
              <a:t> </a:t>
            </a:r>
            <a:endParaRPr lang="en-GB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c:rich>
      </c:tx>
      <c:layout>
        <c:manualLayout>
          <c:xMode val="edge"/>
          <c:yMode val="edge"/>
          <c:x val="0.13063871409555111"/>
          <c:y val="7.8973354680321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0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173555106956335"/>
          <c:y val="0.18171835519149532"/>
          <c:w val="0.49465395825351727"/>
          <c:h val="0.7814669778162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89-AF41-BFB7-CC210E6FDF9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89-AF41-BFB7-CC210E6FDF9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6-456D-BBCE-6A05380C30F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6-456D-BBCE-6A05380C30F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Очаковский</c:v>
                </c:pt>
                <c:pt idx="1">
                  <c:v>Желтая бочка</c:v>
                </c:pt>
                <c:pt idx="2">
                  <c:v>Русский дар</c:v>
                </c:pt>
                <c:pt idx="3">
                  <c:v>Никола</c:v>
                </c:pt>
                <c:pt idx="4">
                  <c:v>Вятский квас</c:v>
                </c:pt>
                <c:pt idx="5">
                  <c:v>Лидский</c:v>
                </c:pt>
                <c:pt idx="6">
                  <c:v>Яхонт</c:v>
                </c:pt>
                <c:pt idx="7">
                  <c:v>Царские припасы</c:v>
                </c:pt>
                <c:pt idx="8">
                  <c:v>Другие</c:v>
                </c:pt>
                <c:pt idx="9">
                  <c:v>Свой‎ / Домашний </c:v>
                </c:pt>
                <c:pt idx="10">
                  <c:v>Любой, без разницы</c:v>
                </c:pt>
                <c:pt idx="11">
                  <c:v>Затрудняюсь ответить / Отказ отвечать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39.308539500000002</c:v>
                </c:pt>
                <c:pt idx="1">
                  <c:v>18.963183600000001</c:v>
                </c:pt>
                <c:pt idx="2">
                  <c:v>12.9460608</c:v>
                </c:pt>
                <c:pt idx="3">
                  <c:v>8.9021948900000005</c:v>
                </c:pt>
                <c:pt idx="4">
                  <c:v>7.5521295500000001</c:v>
                </c:pt>
                <c:pt idx="5">
                  <c:v>7.5028715300000002</c:v>
                </c:pt>
                <c:pt idx="6">
                  <c:v>3.6192643800000002</c:v>
                </c:pt>
                <c:pt idx="7">
                  <c:v>2.4843174100000001</c:v>
                </c:pt>
                <c:pt idx="8">
                  <c:v>28.2</c:v>
                </c:pt>
                <c:pt idx="9">
                  <c:v>6.3</c:v>
                </c:pt>
                <c:pt idx="10">
                  <c:v>3.8898509799999998</c:v>
                </c:pt>
                <c:pt idx="11">
                  <c:v>9.2391954399999996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9-BB44-A38F-FDE984D88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724448"/>
        <c:axId val="955630256"/>
      </c:barChart>
      <c:catAx>
        <c:axId val="95572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C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630256"/>
        <c:crosses val="autoZero"/>
        <c:auto val="1"/>
        <c:lblAlgn val="ctr"/>
        <c:lblOffset val="100"/>
        <c:noMultiLvlLbl val="0"/>
      </c:catAx>
      <c:valAx>
        <c:axId val="955630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0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9557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0" i="0" u="none" strike="noStrike" kern="1200" baseline="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dirty="0">
                <a:solidFill>
                  <a:srgbClr val="0E2D69"/>
                </a:solidFill>
              </a:rPr>
              <a:t>Доля</a:t>
            </a:r>
            <a:r>
              <a:rPr lang="ru-RU" sz="1600" b="0" baseline="0" dirty="0">
                <a:solidFill>
                  <a:srgbClr val="0E2D69"/>
                </a:solidFill>
              </a:rPr>
              <a:t> согласных с высказыванием </a:t>
            </a:r>
            <a:r>
              <a:rPr lang="ru-RU" sz="1600" b="1" baseline="0" dirty="0">
                <a:solidFill>
                  <a:srgbClr val="0E2D69"/>
                </a:solidFill>
              </a:rPr>
              <a:t>«Квас — важная часть русского культурного наследия», </a:t>
            </a:r>
            <a:r>
              <a:rPr lang="ru-RU" sz="1600" b="0" baseline="0" dirty="0">
                <a:solidFill>
                  <a:srgbClr val="0E2D69"/>
                </a:solidFill>
              </a:rPr>
              <a:t>степень согласия по пятибалльной шкале, </a:t>
            </a:r>
            <a:r>
              <a:rPr lang="en-US" sz="1600" b="0" baseline="0" dirty="0">
                <a:solidFill>
                  <a:srgbClr val="0E2D69"/>
                </a:solidFill>
              </a:rPr>
              <a:t>% </a:t>
            </a:r>
            <a:r>
              <a:rPr lang="ru-RU" sz="1600" b="0" baseline="0" dirty="0">
                <a:solidFill>
                  <a:srgbClr val="0E2D69"/>
                </a:solidFill>
              </a:rPr>
              <a:t>от опрошенных</a:t>
            </a:r>
            <a:endParaRPr lang="en-US" sz="1600" b="0" dirty="0">
              <a:solidFill>
                <a:srgbClr val="0E2D69"/>
              </a:solidFill>
            </a:endParaRPr>
          </a:p>
        </c:rich>
      </c:tx>
      <c:layout>
        <c:manualLayout>
          <c:xMode val="edge"/>
          <c:yMode val="edge"/>
          <c:x val="0.123203125"/>
          <c:y val="3.4524949451584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0" i="0" u="none" strike="noStrike" kern="1200" baseline="0">
              <a:solidFill>
                <a:srgbClr val="0E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58131887917982"/>
          <c:y val="0.32108014786130379"/>
          <c:w val="0.46128871012122274"/>
          <c:h val="0.59842548664808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E2D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C-1A40-9C59-B90F7073FE10}"/>
              </c:ext>
            </c:extLst>
          </c:dPt>
          <c:dPt>
            <c:idx val="1"/>
            <c:bubble3D val="0"/>
            <c:spPr>
              <a:solidFill>
                <a:srgbClr val="234A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C-1A40-9C59-B90F7073FE10}"/>
              </c:ext>
            </c:extLst>
          </c:dPt>
          <c:dPt>
            <c:idx val="2"/>
            <c:bubble3D val="0"/>
            <c:spPr>
              <a:solidFill>
                <a:srgbClr val="9662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9C-1A40-9C59-B90F7073FE10}"/>
              </c:ext>
            </c:extLst>
          </c:dPt>
          <c:dPt>
            <c:idx val="3"/>
            <c:bubble3D val="0"/>
            <c:spPr>
              <a:solidFill>
                <a:srgbClr val="CD5A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9C-1A40-9C59-B90F7073FE10}"/>
              </c:ext>
            </c:extLst>
          </c:dPt>
          <c:dPt>
            <c:idx val="4"/>
            <c:bubble3D val="0"/>
            <c:spPr>
              <a:solidFill>
                <a:srgbClr val="E61F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9C-1A40-9C59-B90F7073FE10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9C-1A40-9C59-B90F7073FE10}"/>
              </c:ext>
            </c:extLst>
          </c:dPt>
          <c:dPt>
            <c:idx val="6"/>
            <c:bubble3D val="0"/>
            <c:spPr>
              <a:solidFill>
                <a:srgbClr val="EB68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9C-1A40-9C59-B90F7073FE10}"/>
              </c:ext>
            </c:extLst>
          </c:dPt>
          <c:dPt>
            <c:idx val="7"/>
            <c:bubble3D val="0"/>
            <c:spPr>
              <a:solidFill>
                <a:srgbClr val="9662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9C-1A40-9C59-B90F7073FE10}"/>
              </c:ext>
            </c:extLst>
          </c:dPt>
          <c:dLbls>
            <c:dLbl>
              <c:idx val="0"/>
              <c:layout>
                <c:manualLayout>
                  <c:x val="-0.16991453658272393"/>
                  <c:y val="-7.9672960272887203E-3"/>
                </c:manualLayout>
              </c:layout>
              <c:tx>
                <c:rich>
                  <a:bodyPr rot="0" spcFirstLastPara="1" vertOverflow="overflow" horzOverflow="overflow" vert="horz" wrap="square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n-ea"/>
                        <a:cs typeface="+mn-cs"/>
                      </a:defRPr>
                    </a:pPr>
                    <a:fld id="{98D5C0EE-79A0-F446-B6AB-ADB957E544AA}" type="CATEGORYNAME">
                      <a:rPr lang="ru-RU" sz="1200" dirty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 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fld id="{3633FA6B-7F12-7243-9018-F037E220BB24}" type="PERCENTAGE">
                      <a:rPr lang="ru-RU" sz="1200" baseline="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HSE Sans" panose="02000000000000000000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9C-1A40-9C59-B90F7073FE10}"/>
                </c:ext>
              </c:extLst>
            </c:dLbl>
            <c:dLbl>
              <c:idx val="1"/>
              <c:layout>
                <c:manualLayout>
                  <c:x val="-0.1361363455753149"/>
                  <c:y val="-8.7640256300175925E-2"/>
                </c:manualLayout>
              </c:layout>
              <c:tx>
                <c:rich>
                  <a:bodyPr/>
                  <a:lstStyle/>
                  <a:p>
                    <a:fld id="{873A69F5-8708-CF45-A49D-17AA9BF78ED5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 (степень согласия)</a:t>
                    </a:r>
                    <a:r>
                      <a:rPr lang="ru-RU" baseline="0" dirty="0"/>
                      <a:t> </a:t>
                    </a:r>
                  </a:p>
                  <a:p>
                    <a:fld id="{80487CAA-F4E1-DA44-9003-DFC8349AA961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27658446796406"/>
                      <c:h val="0.124369490985976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9C-1A40-9C59-B90F7073FE10}"/>
                </c:ext>
              </c:extLst>
            </c:dLbl>
            <c:dLbl>
              <c:idx val="2"/>
              <c:layout>
                <c:manualLayout>
                  <c:x val="0.16274946576297045"/>
                  <c:y val="-7.7017194930457653E-2"/>
                </c:manualLayout>
              </c:layout>
              <c:tx>
                <c:rich>
                  <a:bodyPr/>
                  <a:lstStyle/>
                  <a:p>
                    <a:fld id="{58A39FFC-8133-A14D-B08A-38349734EC02}" type="CATEGORYNAME">
                      <a:rPr lang="ru-RU" sz="1200"/>
                      <a:pPr/>
                      <a:t>[ИМЯ КАТЕГОРИИ]</a:t>
                    </a:fld>
                    <a:r>
                      <a:rPr lang="ru-RU" sz="1200" baseline="0" dirty="0"/>
                      <a:t>  </a:t>
                    </a:r>
                    <a:r>
                      <a:rPr lang="ru-RU" sz="1200" b="0" i="0" u="none" strike="noStrike" kern="1200" baseline="0" dirty="0">
                        <a:solidFill>
                          <a:srgbClr val="0F2C68"/>
                        </a:solidFill>
                        <a:latin typeface="HSE Sans" panose="02000000000000000000" pitchFamily="2" charset="0"/>
                      </a:rPr>
                      <a:t>(степень согласия) </a:t>
                    </a:r>
                    <a:endParaRPr lang="ru-RU" sz="1200" baseline="0" dirty="0"/>
                  </a:p>
                  <a:p>
                    <a:fld id="{810F740D-0185-C049-B91A-7959FE3816A4}" type="PERCENTAGE">
                      <a:rPr lang="ru-RU" sz="12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37659241482553"/>
                      <c:h val="0.124688182827068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9C-1A40-9C59-B90F7073FE10}"/>
                </c:ext>
              </c:extLst>
            </c:dLbl>
            <c:dLbl>
              <c:idx val="3"/>
              <c:layout>
                <c:manualLayout>
                  <c:x val="0.22928226623210929"/>
                  <c:y val="-3.7180610236323394E-2"/>
                </c:manualLayout>
              </c:layout>
              <c:tx>
                <c:rich>
                  <a:bodyPr/>
                  <a:lstStyle/>
                  <a:p>
                    <a:fld id="{1F4FBAC3-0ACE-D547-8D03-6187D4C8E3AB}" type="CATEGORYNAME">
                      <a:rPr lang="ru-RU" sz="1200" smtClean="0"/>
                      <a:pPr/>
                      <a:t>[ИМЯ КАТЕГОРИИ]</a:t>
                    </a:fld>
                    <a:r>
                      <a:rPr lang="ru-RU" sz="1200" dirty="0"/>
                      <a:t> </a:t>
                    </a:r>
                    <a:r>
                      <a:rPr lang="ru-RU" sz="1200" b="0" i="0" u="none" strike="noStrike" kern="1200" baseline="0" dirty="0">
                        <a:solidFill>
                          <a:srgbClr val="0F2C68"/>
                        </a:solidFill>
                        <a:latin typeface="HSE Sans" panose="02000000000000000000" pitchFamily="2" charset="0"/>
                      </a:rPr>
                      <a:t>(степень согласия) </a:t>
                    </a:r>
                    <a:r>
                      <a:rPr lang="ru-RU" sz="1200" baseline="0" dirty="0"/>
                      <a:t> </a:t>
                    </a:r>
                    <a:fld id="{489BC36F-6ECE-BC4B-87C4-CE9725DAF59F}" type="PERCENTAGE">
                      <a:rPr lang="ru-RU" sz="1200" baseline="0" dirty="0"/>
                      <a:pPr/>
                      <a:t>[ПРОЦЕНТ]</a:t>
                    </a:fld>
                    <a:endParaRPr lang="ru-RU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90389068987302"/>
                      <c:h val="8.57812205604752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9C-1A40-9C59-B90F7073FE10}"/>
                </c:ext>
              </c:extLst>
            </c:dLbl>
            <c:dLbl>
              <c:idx val="4"/>
              <c:layout>
                <c:manualLayout>
                  <c:x val="0.20863815779823258"/>
                  <c:y val="4.5148115378993298E-2"/>
                </c:manualLayout>
              </c:layout>
              <c:tx>
                <c:rich>
                  <a:bodyPr/>
                  <a:lstStyle/>
                  <a:p>
                    <a:fld id="{B7A2BDD6-3060-9F40-A69F-65869626737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256AE650-B97B-8044-8BC1-6D88E21133D2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38956498106698"/>
                      <c:h val="0.124688182827068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9C-1A40-9C59-B90F7073FE10}"/>
                </c:ext>
              </c:extLst>
            </c:dLbl>
            <c:dLbl>
              <c:idx val="5"/>
              <c:layout>
                <c:manualLayout>
                  <c:x val="0.17400886276544009"/>
                  <c:y val="0.127476736436619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9C-1A40-9C59-B90F7073F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SE Sans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6"/>
                <c:pt idx="0">
                  <c:v>5 — абсолютно согласен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— абсолютно НЕ согласен</c:v>
                </c:pt>
                <c:pt idx="5">
                  <c:v>Затрудняюсь ответить / Отказ отвечать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56</c:v>
                </c:pt>
                <c:pt idx="1">
                  <c:v>15</c:v>
                </c:pt>
                <c:pt idx="2">
                  <c:v>16</c:v>
                </c:pt>
                <c:pt idx="3">
                  <c:v>4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9C-1A40-9C59-B90F7073FE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4"/>
        <c:holeSize val="4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2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0" i="0" u="none" strike="noStrike" kern="1200" baseline="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dirty="0">
                <a:solidFill>
                  <a:srgbClr val="0E2D69"/>
                </a:solidFill>
              </a:rPr>
              <a:t>Доля</a:t>
            </a:r>
            <a:r>
              <a:rPr lang="ru-RU" sz="1600" b="0" baseline="0" dirty="0">
                <a:solidFill>
                  <a:srgbClr val="0E2D69"/>
                </a:solidFill>
              </a:rPr>
              <a:t> согласных с высказыванием </a:t>
            </a:r>
            <a:r>
              <a:rPr lang="ru-RU" sz="1600" b="1" baseline="0" dirty="0">
                <a:solidFill>
                  <a:srgbClr val="0E2D69"/>
                </a:solidFill>
              </a:rPr>
              <a:t>«Квас полезнее газировки»</a:t>
            </a:r>
            <a:r>
              <a:rPr lang="ru-RU" sz="1600" b="0" baseline="0" dirty="0">
                <a:solidFill>
                  <a:srgbClr val="0E2D69"/>
                </a:solidFill>
              </a:rPr>
              <a:t>, степень согласия по пятибалльной шкале, </a:t>
            </a:r>
            <a:r>
              <a:rPr lang="en-US" sz="1600" b="0" baseline="0" dirty="0">
                <a:solidFill>
                  <a:srgbClr val="0E2D69"/>
                </a:solidFill>
              </a:rPr>
              <a:t>% </a:t>
            </a:r>
            <a:r>
              <a:rPr lang="ru-RU" sz="1600" b="0" baseline="0" dirty="0">
                <a:solidFill>
                  <a:srgbClr val="0E2D69"/>
                </a:solidFill>
              </a:rPr>
              <a:t>от опрошенных</a:t>
            </a:r>
            <a:endParaRPr lang="en-US" sz="1600" b="0" dirty="0">
              <a:solidFill>
                <a:srgbClr val="0E2D69"/>
              </a:solidFill>
            </a:endParaRPr>
          </a:p>
        </c:rich>
      </c:tx>
      <c:layout>
        <c:manualLayout>
          <c:xMode val="edge"/>
          <c:yMode val="edge"/>
          <c:x val="0.123203125"/>
          <c:y val="3.4524949451584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0" i="0" u="none" strike="noStrike" kern="1200" baseline="0">
              <a:solidFill>
                <a:srgbClr val="0E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58131887917982"/>
          <c:y val="0.32108014786130379"/>
          <c:w val="0.46128871012122274"/>
          <c:h val="0.59842548664808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E2D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C-1A40-9C59-B90F7073FE10}"/>
              </c:ext>
            </c:extLst>
          </c:dPt>
          <c:dPt>
            <c:idx val="1"/>
            <c:bubble3D val="0"/>
            <c:spPr>
              <a:solidFill>
                <a:srgbClr val="234A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C-1A40-9C59-B90F7073FE10}"/>
              </c:ext>
            </c:extLst>
          </c:dPt>
          <c:dPt>
            <c:idx val="2"/>
            <c:bubble3D val="0"/>
            <c:spPr>
              <a:solidFill>
                <a:srgbClr val="9662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9C-1A40-9C59-B90F7073FE10}"/>
              </c:ext>
            </c:extLst>
          </c:dPt>
          <c:dPt>
            <c:idx val="3"/>
            <c:bubble3D val="0"/>
            <c:spPr>
              <a:solidFill>
                <a:srgbClr val="CD5A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9C-1A40-9C59-B90F7073FE10}"/>
              </c:ext>
            </c:extLst>
          </c:dPt>
          <c:dPt>
            <c:idx val="4"/>
            <c:bubble3D val="0"/>
            <c:spPr>
              <a:solidFill>
                <a:srgbClr val="E61F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9C-1A40-9C59-B90F7073FE10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9C-1A40-9C59-B90F7073FE10}"/>
              </c:ext>
            </c:extLst>
          </c:dPt>
          <c:dPt>
            <c:idx val="6"/>
            <c:bubble3D val="0"/>
            <c:spPr>
              <a:solidFill>
                <a:srgbClr val="EB68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9C-1A40-9C59-B90F7073FE10}"/>
              </c:ext>
            </c:extLst>
          </c:dPt>
          <c:dPt>
            <c:idx val="7"/>
            <c:bubble3D val="0"/>
            <c:spPr>
              <a:solidFill>
                <a:srgbClr val="9662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9C-1A40-9C59-B90F7073FE10}"/>
              </c:ext>
            </c:extLst>
          </c:dPt>
          <c:dLbls>
            <c:dLbl>
              <c:idx val="0"/>
              <c:layout>
                <c:manualLayout>
                  <c:x val="-0.22723510314075115"/>
                  <c:y val="2.6557653424295734E-3"/>
                </c:manualLayout>
              </c:layout>
              <c:tx>
                <c:rich>
                  <a:bodyPr rot="0" spcFirstLastPara="1" vertOverflow="overflow" horzOverflow="overflow" vert="horz" wrap="square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n-ea"/>
                        <a:cs typeface="+mn-cs"/>
                      </a:defRPr>
                    </a:pPr>
                    <a:fld id="{98D5C0EE-79A0-F446-B6AB-ADB957E544AA}" type="CATEGORYNAME">
                      <a:rPr lang="ru-RU" sz="1200" dirty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 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fld id="{3633FA6B-7F12-7243-9018-F037E220BB24}" type="PERCENTAGE">
                      <a:rPr lang="ru-RU" sz="1200" baseline="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HSE Sans" panose="02000000000000000000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9C-1A40-9C59-B90F7073FE10}"/>
                </c:ext>
              </c:extLst>
            </c:dLbl>
            <c:dLbl>
              <c:idx val="1"/>
              <c:layout>
                <c:manualLayout>
                  <c:x val="-0.1361363455753149"/>
                  <c:y val="-8.7640256300175925E-2"/>
                </c:manualLayout>
              </c:layout>
              <c:tx>
                <c:rich>
                  <a:bodyPr/>
                  <a:lstStyle/>
                  <a:p>
                    <a:fld id="{873A69F5-8708-CF45-A49D-17AA9BF78ED5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 (степень согласия)</a:t>
                    </a:r>
                    <a:r>
                      <a:rPr lang="ru-RU" baseline="0" dirty="0"/>
                      <a:t> </a:t>
                    </a:r>
                  </a:p>
                  <a:p>
                    <a:fld id="{80487CAA-F4E1-DA44-9003-DFC8349AA961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27658446796406"/>
                      <c:h val="0.124369490985976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9C-1A40-9C59-B90F7073FE10}"/>
                </c:ext>
              </c:extLst>
            </c:dLbl>
            <c:dLbl>
              <c:idx val="2"/>
              <c:layout>
                <c:manualLayout>
                  <c:x val="0.16274946576297045"/>
                  <c:y val="-7.7017194930457653E-2"/>
                </c:manualLayout>
              </c:layout>
              <c:tx>
                <c:rich>
                  <a:bodyPr/>
                  <a:lstStyle/>
                  <a:p>
                    <a:fld id="{58A39FFC-8133-A14D-B08A-38349734EC02}" type="CATEGORYNAME">
                      <a:rPr lang="ru-RU" sz="1200"/>
                      <a:pPr/>
                      <a:t>[ИМЯ КАТЕГОРИИ]</a:t>
                    </a:fld>
                    <a:r>
                      <a:rPr lang="ru-RU" sz="1200" baseline="0" dirty="0"/>
                      <a:t>  </a:t>
                    </a:r>
                    <a:r>
                      <a:rPr lang="ru-RU" sz="1200" b="0" i="0" u="none" strike="noStrike" kern="1200" baseline="0" dirty="0">
                        <a:solidFill>
                          <a:srgbClr val="0F2C68"/>
                        </a:solidFill>
                        <a:latin typeface="HSE Sans" panose="02000000000000000000" pitchFamily="2" charset="0"/>
                      </a:rPr>
                      <a:t>(степень согласия) </a:t>
                    </a:r>
                    <a:endParaRPr lang="ru-RU" sz="1200" baseline="0" dirty="0"/>
                  </a:p>
                  <a:p>
                    <a:fld id="{810F740D-0185-C049-B91A-7959FE3816A4}" type="PERCENTAGE">
                      <a:rPr lang="ru-RU" sz="12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37659241482553"/>
                      <c:h val="0.124688182827068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9C-1A40-9C59-B90F7073FE10}"/>
                </c:ext>
              </c:extLst>
            </c:dLbl>
            <c:dLbl>
              <c:idx val="3"/>
              <c:layout>
                <c:manualLayout>
                  <c:x val="0.22928226623210929"/>
                  <c:y val="-3.7180610236323394E-2"/>
                </c:manualLayout>
              </c:layout>
              <c:tx>
                <c:rich>
                  <a:bodyPr/>
                  <a:lstStyle/>
                  <a:p>
                    <a:fld id="{1F4FBAC3-0ACE-D547-8D03-6187D4C8E3AB}" type="CATEGORYNAME">
                      <a:rPr lang="ru-RU" sz="1200" smtClean="0"/>
                      <a:pPr/>
                      <a:t>[ИМЯ КАТЕГОРИИ]</a:t>
                    </a:fld>
                    <a:r>
                      <a:rPr lang="ru-RU" sz="1200" dirty="0"/>
                      <a:t> </a:t>
                    </a:r>
                    <a:r>
                      <a:rPr lang="ru-RU" sz="1200" b="0" i="0" u="none" strike="noStrike" kern="1200" baseline="0" dirty="0">
                        <a:solidFill>
                          <a:srgbClr val="0F2C68"/>
                        </a:solidFill>
                        <a:latin typeface="HSE Sans" panose="02000000000000000000" pitchFamily="2" charset="0"/>
                      </a:rPr>
                      <a:t>(степень согласия) </a:t>
                    </a:r>
                    <a:r>
                      <a:rPr lang="ru-RU" sz="1200" baseline="0" dirty="0"/>
                      <a:t> </a:t>
                    </a:r>
                    <a:fld id="{489BC36F-6ECE-BC4B-87C4-CE9725DAF59F}" type="PERCENTAGE">
                      <a:rPr lang="ru-RU" sz="1200" baseline="0" dirty="0"/>
                      <a:pPr/>
                      <a:t>[ПРОЦЕНТ]</a:t>
                    </a:fld>
                    <a:endParaRPr lang="ru-RU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90389068987302"/>
                      <c:h val="8.57812205604752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9C-1A40-9C59-B90F7073FE10}"/>
                </c:ext>
              </c:extLst>
            </c:dLbl>
            <c:dLbl>
              <c:idx val="4"/>
              <c:layout>
                <c:manualLayout>
                  <c:x val="0.20863815779823258"/>
                  <c:y val="4.5148115378993298E-2"/>
                </c:manualLayout>
              </c:layout>
              <c:tx>
                <c:rich>
                  <a:bodyPr/>
                  <a:lstStyle/>
                  <a:p>
                    <a:fld id="{B7A2BDD6-3060-9F40-A69F-65869626737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256AE650-B97B-8044-8BC1-6D88E21133D2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38956498106698"/>
                      <c:h val="0.124688182827068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9C-1A40-9C59-B90F7073FE10}"/>
                </c:ext>
              </c:extLst>
            </c:dLbl>
            <c:dLbl>
              <c:idx val="5"/>
              <c:layout>
                <c:manualLayout>
                  <c:x val="0.17400886276544009"/>
                  <c:y val="0.127476736436619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9C-1A40-9C59-B90F7073F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SE Sans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6"/>
                <c:pt idx="0">
                  <c:v>5 — абсолютно согласен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— абсолютно НЕ согласен</c:v>
                </c:pt>
                <c:pt idx="5">
                  <c:v>Затрудняюсь ответить / Отказ отвечать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54</c:v>
                </c:pt>
                <c:pt idx="1">
                  <c:v>14</c:v>
                </c:pt>
                <c:pt idx="2">
                  <c:v>15</c:v>
                </c:pt>
                <c:pt idx="3">
                  <c:v>4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9C-1A40-9C59-B90F7073FE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4"/>
        <c:holeSize val="4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2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0" i="0" u="none" strike="noStrike" kern="1200" baseline="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1600" b="0" dirty="0">
                <a:solidFill>
                  <a:srgbClr val="0E2D69"/>
                </a:solidFill>
              </a:rPr>
              <a:t>Доля</a:t>
            </a:r>
            <a:r>
              <a:rPr lang="ru-RU" sz="1600" b="0" baseline="0" dirty="0">
                <a:solidFill>
                  <a:srgbClr val="0E2D69"/>
                </a:solidFill>
              </a:rPr>
              <a:t> согласных с высказыванием </a:t>
            </a:r>
            <a:r>
              <a:rPr lang="ru-RU" sz="1600" b="1" baseline="0" dirty="0">
                <a:solidFill>
                  <a:srgbClr val="0E2D69"/>
                </a:solidFill>
              </a:rPr>
              <a:t>«Квас вкуснее газировки», </a:t>
            </a:r>
            <a:r>
              <a:rPr lang="ru-RU" sz="1600" b="0" baseline="0" dirty="0">
                <a:solidFill>
                  <a:srgbClr val="0E2D69"/>
                </a:solidFill>
              </a:rPr>
              <a:t>степень согласия по пятибалльной шкале, </a:t>
            </a:r>
            <a:r>
              <a:rPr lang="en-US" sz="1600" b="0" baseline="0" dirty="0">
                <a:solidFill>
                  <a:srgbClr val="0E2D69"/>
                </a:solidFill>
              </a:rPr>
              <a:t>% </a:t>
            </a:r>
            <a:r>
              <a:rPr lang="ru-RU" sz="1600" b="0" baseline="0" dirty="0">
                <a:solidFill>
                  <a:srgbClr val="0E2D69"/>
                </a:solidFill>
              </a:rPr>
              <a:t>от опрошенных</a:t>
            </a:r>
            <a:endParaRPr lang="en-US" sz="1600" b="0" dirty="0">
              <a:solidFill>
                <a:srgbClr val="0E2D69"/>
              </a:solidFill>
            </a:endParaRPr>
          </a:p>
        </c:rich>
      </c:tx>
      <c:layout>
        <c:manualLayout>
          <c:xMode val="edge"/>
          <c:yMode val="edge"/>
          <c:x val="0.123203125"/>
          <c:y val="3.4524949451584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0" i="0" u="none" strike="noStrike" kern="1200" baseline="0">
              <a:solidFill>
                <a:srgbClr val="0E2D69"/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58131887917982"/>
          <c:y val="0.32108014786130379"/>
          <c:w val="0.46128871012122274"/>
          <c:h val="0.59842548664808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E2D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C-1A40-9C59-B90F7073FE10}"/>
              </c:ext>
            </c:extLst>
          </c:dPt>
          <c:dPt>
            <c:idx val="1"/>
            <c:bubble3D val="0"/>
            <c:spPr>
              <a:solidFill>
                <a:srgbClr val="234A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C-1A40-9C59-B90F7073FE10}"/>
              </c:ext>
            </c:extLst>
          </c:dPt>
          <c:dPt>
            <c:idx val="2"/>
            <c:bubble3D val="0"/>
            <c:spPr>
              <a:solidFill>
                <a:srgbClr val="9662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9C-1A40-9C59-B90F7073FE10}"/>
              </c:ext>
            </c:extLst>
          </c:dPt>
          <c:dPt>
            <c:idx val="3"/>
            <c:bubble3D val="0"/>
            <c:spPr>
              <a:solidFill>
                <a:srgbClr val="CD5A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9C-1A40-9C59-B90F7073FE10}"/>
              </c:ext>
            </c:extLst>
          </c:dPt>
          <c:dPt>
            <c:idx val="4"/>
            <c:bubble3D val="0"/>
            <c:spPr>
              <a:solidFill>
                <a:srgbClr val="E61F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9C-1A40-9C59-B90F7073FE10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9C-1A40-9C59-B90F7073FE10}"/>
              </c:ext>
            </c:extLst>
          </c:dPt>
          <c:dPt>
            <c:idx val="6"/>
            <c:bubble3D val="0"/>
            <c:spPr>
              <a:solidFill>
                <a:srgbClr val="EB68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9C-1A40-9C59-B90F7073FE10}"/>
              </c:ext>
            </c:extLst>
          </c:dPt>
          <c:dPt>
            <c:idx val="7"/>
            <c:bubble3D val="0"/>
            <c:spPr>
              <a:solidFill>
                <a:srgbClr val="9662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9C-1A40-9C59-B90F7073FE10}"/>
              </c:ext>
            </c:extLst>
          </c:dPt>
          <c:dLbls>
            <c:dLbl>
              <c:idx val="0"/>
              <c:layout>
                <c:manualLayout>
                  <c:x val="-0.25998971260248105"/>
                  <c:y val="5.3115306848590498E-3"/>
                </c:manualLayout>
              </c:layout>
              <c:tx>
                <c:rich>
                  <a:bodyPr rot="0" spcFirstLastPara="1" vertOverflow="overflow" horzOverflow="overflow" vert="horz" wrap="square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HSE Sans" panose="02000000000000000000" pitchFamily="2" charset="0"/>
                        <a:ea typeface="+mn-ea"/>
                        <a:cs typeface="+mn-cs"/>
                      </a:defRPr>
                    </a:pPr>
                    <a:fld id="{98D5C0EE-79A0-F446-B6AB-ADB957E544AA}" type="CATEGORYNAME">
                      <a:rPr lang="ru-RU" sz="1200" dirty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 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HSE Sans" panose="02000000000000000000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9C-1A40-9C59-B90F7073FE10}"/>
                </c:ext>
              </c:extLst>
            </c:dLbl>
            <c:dLbl>
              <c:idx val="1"/>
              <c:layout>
                <c:manualLayout>
                  <c:x val="-0.1361363455753149"/>
                  <c:y val="-8.7640256300175925E-2"/>
                </c:manualLayout>
              </c:layout>
              <c:tx>
                <c:rich>
                  <a:bodyPr/>
                  <a:lstStyle/>
                  <a:p>
                    <a:fld id="{873A69F5-8708-CF45-A49D-17AA9BF78ED5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 (степень согласия)</a:t>
                    </a:r>
                    <a:r>
                      <a:rPr lang="ru-RU" baseline="0" dirty="0"/>
                      <a:t> </a:t>
                    </a:r>
                  </a:p>
                  <a:p>
                    <a:fld id="{80487CAA-F4E1-DA44-9003-DFC8349AA961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27658446796406"/>
                      <c:h val="0.124369490985976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9C-1A40-9C59-B90F7073FE10}"/>
                </c:ext>
              </c:extLst>
            </c:dLbl>
            <c:dLbl>
              <c:idx val="2"/>
              <c:layout>
                <c:manualLayout>
                  <c:x val="0.16274946576297045"/>
                  <c:y val="-7.7017194930457653E-2"/>
                </c:manualLayout>
              </c:layout>
              <c:tx>
                <c:rich>
                  <a:bodyPr/>
                  <a:lstStyle/>
                  <a:p>
                    <a:fld id="{58A39FFC-8133-A14D-B08A-38349734EC02}" type="CATEGORYNAME">
                      <a:rPr lang="ru-RU" sz="1200"/>
                      <a:pPr/>
                      <a:t>[ИМЯ КАТЕГОРИИ]</a:t>
                    </a:fld>
                    <a:r>
                      <a:rPr lang="ru-RU" sz="1200" baseline="0" dirty="0"/>
                      <a:t>  </a:t>
                    </a:r>
                    <a:r>
                      <a:rPr lang="ru-RU" sz="1200" b="0" i="0" u="none" strike="noStrike" kern="1200" baseline="0" dirty="0">
                        <a:solidFill>
                          <a:srgbClr val="0F2C68"/>
                        </a:solidFill>
                        <a:latin typeface="HSE Sans" panose="02000000000000000000" pitchFamily="2" charset="0"/>
                      </a:rPr>
                      <a:t>(степень согласия) </a:t>
                    </a:r>
                    <a:endParaRPr lang="ru-RU" sz="1200" baseline="0" dirty="0"/>
                  </a:p>
                  <a:p>
                    <a:fld id="{810F740D-0185-C049-B91A-7959FE3816A4}" type="PERCENTAGE">
                      <a:rPr lang="ru-RU" sz="12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37659241482553"/>
                      <c:h val="0.124688182827068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9C-1A40-9C59-B90F7073FE10}"/>
                </c:ext>
              </c:extLst>
            </c:dLbl>
            <c:dLbl>
              <c:idx val="3"/>
              <c:layout>
                <c:manualLayout>
                  <c:x val="0.22928226623210929"/>
                  <c:y val="-3.7180610236323394E-2"/>
                </c:manualLayout>
              </c:layout>
              <c:tx>
                <c:rich>
                  <a:bodyPr/>
                  <a:lstStyle/>
                  <a:p>
                    <a:fld id="{1F4FBAC3-0ACE-D547-8D03-6187D4C8E3AB}" type="CATEGORYNAME">
                      <a:rPr lang="ru-RU" sz="1200" smtClean="0"/>
                      <a:pPr/>
                      <a:t>[ИМЯ КАТЕГОРИИ]</a:t>
                    </a:fld>
                    <a:r>
                      <a:rPr lang="ru-RU" sz="1200" dirty="0"/>
                      <a:t> </a:t>
                    </a:r>
                    <a:r>
                      <a:rPr lang="ru-RU" sz="1200" b="0" i="0" u="none" strike="noStrike" kern="1200" baseline="0" dirty="0">
                        <a:solidFill>
                          <a:srgbClr val="0F2C68"/>
                        </a:solidFill>
                        <a:latin typeface="HSE Sans" panose="02000000000000000000" pitchFamily="2" charset="0"/>
                      </a:rPr>
                      <a:t>(степень согласия) </a:t>
                    </a:r>
                    <a:r>
                      <a:rPr lang="ru-RU" sz="1200" baseline="0" dirty="0"/>
                      <a:t> </a:t>
                    </a:r>
                    <a:fld id="{489BC36F-6ECE-BC4B-87C4-CE9725DAF59F}" type="PERCENTAGE">
                      <a:rPr lang="ru-RU" sz="1200" baseline="0" dirty="0"/>
                      <a:pPr/>
                      <a:t>[ПРОЦЕНТ]</a:t>
                    </a:fld>
                    <a:endParaRPr lang="ru-RU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90389068987302"/>
                      <c:h val="8.57812205604752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9C-1A40-9C59-B90F7073FE10}"/>
                </c:ext>
              </c:extLst>
            </c:dLbl>
            <c:dLbl>
              <c:idx val="4"/>
              <c:layout>
                <c:manualLayout>
                  <c:x val="0.20863815779823258"/>
                  <c:y val="4.5148115378993298E-2"/>
                </c:manualLayout>
              </c:layout>
              <c:tx>
                <c:rich>
                  <a:bodyPr/>
                  <a:lstStyle/>
                  <a:p>
                    <a:fld id="{B7A2BDD6-3060-9F40-A69F-65869626737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256AE650-B97B-8044-8BC1-6D88E21133D2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38956498106698"/>
                      <c:h val="0.124688182827068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9C-1A40-9C59-B90F7073FE10}"/>
                </c:ext>
              </c:extLst>
            </c:dLbl>
            <c:dLbl>
              <c:idx val="5"/>
              <c:layout>
                <c:manualLayout>
                  <c:x val="0.17400886276544009"/>
                  <c:y val="0.127476736436619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9C-1A40-9C59-B90F7073F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SE Sans" panose="020000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6"/>
                <c:pt idx="0">
                  <c:v>5 — абсолютно согласен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— абсолютно НЕ согласен</c:v>
                </c:pt>
                <c:pt idx="5">
                  <c:v>Затрудняюсь ответить / Отказ отвечать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.0">
                  <c:v>47</c:v>
                </c:pt>
                <c:pt idx="1">
                  <c:v>15</c:v>
                </c:pt>
                <c:pt idx="2">
                  <c:v>17</c:v>
                </c:pt>
                <c:pt idx="3">
                  <c:v>5</c:v>
                </c:pt>
                <c:pt idx="4">
                  <c:v>12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9C-1A40-9C59-B90F7073FE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4"/>
        <c:holeSize val="4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2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6/18/25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478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620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6/18/25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Июнь 2025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DF1F5A65-FC83-EB40-CE6B-C2026FC04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/>
              <a:t>Институт исследований культуры </a:t>
            </a:r>
          </a:p>
          <a:p>
            <a:r>
              <a:rPr lang="ru-RU" dirty="0"/>
              <a:t>НИУ ВШЭ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A3CBF371-3FA2-0F36-F9D6-D91085966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/>
          <a:lstStyle/>
          <a:p>
            <a:r>
              <a:rPr lang="ru-RU" dirty="0"/>
              <a:t>Факультет гуманитарных</a:t>
            </a:r>
          </a:p>
          <a:p>
            <a:r>
              <a:rPr lang="ru-RU" dirty="0"/>
              <a:t>наук</a:t>
            </a:r>
          </a:p>
          <a:p>
            <a:endParaRPr lang="ru-RU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BEF8A13D-82B3-F178-EBA8-CF2100598FC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/>
              <a:t>Москва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F53211F3-F925-24CF-75F4-D0C8415307DA}"/>
              </a:ext>
            </a:extLst>
          </p:cNvPr>
          <p:cNvSpPr txBox="1">
            <a:spLocks/>
          </p:cNvSpPr>
          <p:nvPr/>
        </p:nvSpPr>
        <p:spPr>
          <a:xfrm>
            <a:off x="1015607" y="5397449"/>
            <a:ext cx="10393798" cy="652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Руководитель проекта: </a:t>
            </a:r>
            <a:br>
              <a:rPr lang="en-US" dirty="0"/>
            </a:br>
            <a:r>
              <a:rPr lang="ru-RU" dirty="0"/>
              <a:t>Александр </a:t>
            </a:r>
            <a:r>
              <a:rPr lang="ru-RU" dirty="0" err="1"/>
              <a:t>Сувалко</a:t>
            </a:r>
            <a:r>
              <a:rPr lang="ru-RU" dirty="0"/>
              <a:t>, заместитель директора Института исследований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67415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Особенности потребления кваса россиянами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1381907"/>
          </a:xfrm>
        </p:spPr>
        <p:txBody>
          <a:bodyPr>
            <a:normAutofit/>
          </a:bodyPr>
          <a:lstStyle/>
          <a:p>
            <a:r>
              <a:rPr lang="ru-RU" dirty="0"/>
              <a:t>Магазинный в бутылках — наиболее популярный вид кваса среди россиян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3027405"/>
            <a:ext cx="3934344" cy="1751629"/>
          </a:xfrm>
        </p:spPr>
        <p:txBody>
          <a:bodyPr/>
          <a:lstStyle/>
          <a:p>
            <a:r>
              <a:rPr lang="ru-RU" dirty="0"/>
              <a:t>64% россиян чаще всего выбирают магазинный бутилированный квас. Разливной и домашний квас предпочитают 16% и 15% респондентов соответственно. </a:t>
            </a:r>
          </a:p>
          <a:p>
            <a:r>
              <a:rPr lang="ru-RU" dirty="0"/>
              <a:t>Крафтовый и ресторанный варианты остаются нишевыми и значительно уступают по популярности.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0C8845F-A8AF-E740-B50B-ED5E86436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Вопрос: Какой квас Вы употребляете чаще всего?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n=1096)</a:t>
            </a:r>
            <a:endParaRPr lang="ru-RU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DB6DA277-54F6-BB43-9833-31D9DDEF0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836750"/>
              </p:ext>
            </p:extLst>
          </p:nvPr>
        </p:nvGraphicFramePr>
        <p:xfrm>
          <a:off x="5164930" y="1460275"/>
          <a:ext cx="6476207" cy="476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68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Особенности потребления кваса россиянами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1381907"/>
          </a:xfrm>
        </p:spPr>
        <p:txBody>
          <a:bodyPr>
            <a:normAutofit/>
          </a:bodyPr>
          <a:lstStyle/>
          <a:p>
            <a:r>
              <a:rPr lang="ru-RU" dirty="0"/>
              <a:t>«Очаковский» — самая популярная марка кваса среди россиян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3027405"/>
            <a:ext cx="3934344" cy="1751629"/>
          </a:xfrm>
        </p:spPr>
        <p:txBody>
          <a:bodyPr/>
          <a:lstStyle/>
          <a:p>
            <a:r>
              <a:rPr lang="ru-RU" dirty="0"/>
              <a:t>В топ-3 марок кваса, по мнению россиян, входят — «Очаковский» (39</a:t>
            </a:r>
            <a:r>
              <a:rPr lang="en-US" dirty="0"/>
              <a:t>%)</a:t>
            </a:r>
            <a:r>
              <a:rPr lang="ru-RU" dirty="0"/>
              <a:t>, «Желтая бочка» (1</a:t>
            </a:r>
            <a:r>
              <a:rPr lang="en-US" dirty="0"/>
              <a:t>9%</a:t>
            </a:r>
            <a:r>
              <a:rPr lang="ru-RU" dirty="0"/>
              <a:t>) и Русский дар (13</a:t>
            </a:r>
            <a:r>
              <a:rPr lang="en-US" dirty="0"/>
              <a:t>%)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0C8845F-A8AF-E740-B50B-ED5E86436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Вопрос: Какие марки кваса Вы предпочитаете?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n=1096)</a:t>
            </a:r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613408"/>
              </p:ext>
            </p:extLst>
          </p:nvPr>
        </p:nvGraphicFramePr>
        <p:xfrm>
          <a:off x="5227605" y="1449388"/>
          <a:ext cx="6478438" cy="430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929442-409B-994B-818D-2DA5A2F1E9D6}"/>
              </a:ext>
            </a:extLst>
          </p:cNvPr>
          <p:cNvSpPr txBox="1"/>
          <p:nvPr/>
        </p:nvSpPr>
        <p:spPr>
          <a:xfrm>
            <a:off x="14042571" y="418011"/>
            <a:ext cx="184731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66C588DC-0967-D944-9FB8-41FF269E3D77}"/>
              </a:ext>
            </a:extLst>
          </p:cNvPr>
          <p:cNvSpPr txBox="1"/>
          <p:nvPr/>
        </p:nvSpPr>
        <p:spPr bwMode="auto">
          <a:xfrm>
            <a:off x="9521652" y="4694217"/>
            <a:ext cx="2503567" cy="801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ru-RU" altLang="ru-RU" sz="1000" i="1" dirty="0">
                <a:solidFill>
                  <a:srgbClr val="1556A6"/>
                </a:solidFill>
              </a:rPr>
              <a:t>Местные региональные марки: Чувашский, Ржаной бочонок, Русский узор, Монастырский, Медведевский, Брянский, Колчаковский и т. д.</a:t>
            </a:r>
          </a:p>
        </p:txBody>
      </p:sp>
    </p:spTree>
    <p:extLst>
      <p:ext uri="{BB962C8B-B14F-4D97-AF65-F5344CB8AC3E}">
        <p14:creationId xmlns:p14="http://schemas.microsoft.com/office/powerpoint/2010/main" val="210497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потребления кваса в разных социально-демографических группах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E558DF3-421A-AD4A-8AAD-D7C6C3A92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0163" y="3891955"/>
            <a:ext cx="5525246" cy="2637634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ru-RU" b="1" dirty="0"/>
              <a:t>В зависимости от возраста: 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Россияне старше 45 лет чаще пьют квас дома (все респонденты: 81</a:t>
            </a:r>
            <a:r>
              <a:rPr lang="en-US" dirty="0"/>
              <a:t>%</a:t>
            </a:r>
            <a:r>
              <a:rPr lang="ru-RU" dirty="0"/>
              <a:t>, старше 45 лет: 84%)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Чем младше респонденты, тем чаще они пьют квас в холодное время года (18–29 лет: 50</a:t>
            </a:r>
            <a:r>
              <a:rPr lang="en-US" dirty="0"/>
              <a:t>%</a:t>
            </a:r>
            <a:r>
              <a:rPr lang="ru-RU" dirty="0"/>
              <a:t>, 30–44 лет:</a:t>
            </a:r>
            <a:r>
              <a:rPr lang="en-US" dirty="0"/>
              <a:t> </a:t>
            </a:r>
            <a:r>
              <a:rPr lang="ru-RU" dirty="0"/>
              <a:t>40</a:t>
            </a:r>
            <a:r>
              <a:rPr lang="en-US" dirty="0"/>
              <a:t>%</a:t>
            </a:r>
            <a:r>
              <a:rPr lang="ru-RU" dirty="0"/>
              <a:t>, 45–60 лет: </a:t>
            </a:r>
            <a:r>
              <a:rPr lang="en-US" dirty="0"/>
              <a:t>3</a:t>
            </a:r>
            <a:r>
              <a:rPr lang="ru-RU" dirty="0"/>
              <a:t>4%, 60 лет — 21</a:t>
            </a:r>
            <a:r>
              <a:rPr lang="en-US" dirty="0"/>
              <a:t>%</a:t>
            </a:r>
            <a:r>
              <a:rPr lang="ru-RU" dirty="0"/>
              <a:t>)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Россияне в возрасте старше 60 лет</a:t>
            </a:r>
            <a:r>
              <a:rPr lang="ru-RU" b="1" dirty="0"/>
              <a:t> </a:t>
            </a:r>
            <a:r>
              <a:rPr lang="ru-RU" dirty="0"/>
              <a:t>в целом пьют реже квас как в холодное (все респонденты: 34</a:t>
            </a:r>
            <a:r>
              <a:rPr lang="en-US" dirty="0"/>
              <a:t>%</a:t>
            </a:r>
            <a:r>
              <a:rPr lang="ru-RU" dirty="0"/>
              <a:t>, старше 60 лет: 21%), так и в теплое время года (все респонденты: 68</a:t>
            </a:r>
            <a:r>
              <a:rPr lang="en-US" dirty="0"/>
              <a:t>%</a:t>
            </a:r>
            <a:r>
              <a:rPr lang="ru-RU" dirty="0"/>
              <a:t>, старше 60 лет: 56%)</a:t>
            </a:r>
          </a:p>
          <a:p>
            <a:pPr>
              <a:spcBef>
                <a:spcPts val="500"/>
              </a:spcBef>
            </a:pPr>
            <a:r>
              <a:rPr lang="ru-RU" b="1" dirty="0"/>
              <a:t>Респонденты старше 45 лет: </a:t>
            </a:r>
          </a:p>
          <a:p>
            <a:pPr marL="285750" indent="-285750">
              <a:buFontTx/>
              <a:buChar char="-"/>
            </a:pPr>
            <a:r>
              <a:rPr lang="ru-RU" dirty="0"/>
              <a:t>чаще пьют квас домашнего приготовления (18–29 лет: 5</a:t>
            </a:r>
            <a:r>
              <a:rPr lang="en-US" dirty="0"/>
              <a:t>%</a:t>
            </a:r>
            <a:r>
              <a:rPr lang="ru-RU" dirty="0"/>
              <a:t>, 30–44 лет:</a:t>
            </a:r>
            <a:r>
              <a:rPr lang="en-US" dirty="0"/>
              <a:t> </a:t>
            </a:r>
            <a:r>
              <a:rPr lang="ru-RU" dirty="0"/>
              <a:t>8</a:t>
            </a:r>
            <a:r>
              <a:rPr lang="en-US" dirty="0"/>
              <a:t>%</a:t>
            </a:r>
            <a:r>
              <a:rPr lang="ru-RU" dirty="0"/>
              <a:t>, 45–60 лет: 21%, 60 лет — 25</a:t>
            </a:r>
            <a:r>
              <a:rPr lang="en-US" dirty="0"/>
              <a:t>%</a:t>
            </a:r>
            <a:r>
              <a:rPr lang="ru-RU" dirty="0"/>
              <a:t>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D82ABC5-6628-FA4A-9DBB-38E61DCF39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3821" y="2234316"/>
            <a:ext cx="1326152" cy="116411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7000" dirty="0"/>
              <a:t>/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4FA5CE5-ECF7-C344-83CF-2D4A06A504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9892" y="2407847"/>
            <a:ext cx="4757195" cy="1164116"/>
          </a:xfrm>
        </p:spPr>
        <p:txBody>
          <a:bodyPr/>
          <a:lstStyle/>
          <a:p>
            <a:r>
              <a:rPr lang="ru-RU" sz="7000" dirty="0"/>
              <a:t>18–44/45+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9B10D82-E92A-E046-BF9E-ED9C72570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3905210"/>
            <a:ext cx="4924576" cy="2813640"/>
          </a:xfrm>
        </p:spPr>
        <p:txBody>
          <a:bodyPr>
            <a:noAutofit/>
          </a:bodyPr>
          <a:lstStyle/>
          <a:p>
            <a:r>
              <a:rPr lang="ru-RU" b="1" dirty="0"/>
              <a:t>Мужчины по сравнению с женщинами: 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чаще употребляют квас как в теплое время года (М — 7</a:t>
            </a:r>
            <a:r>
              <a:rPr lang="en-US" dirty="0"/>
              <a:t>3%</a:t>
            </a:r>
            <a:r>
              <a:rPr lang="ru-RU" dirty="0"/>
              <a:t>, Ж — 64%), так и в холодное (М — 42</a:t>
            </a:r>
            <a:r>
              <a:rPr lang="en-US" dirty="0"/>
              <a:t>%</a:t>
            </a:r>
            <a:r>
              <a:rPr lang="ru-RU" dirty="0"/>
              <a:t>, Ж — 27%)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чаще употребляют квас вне дома: на улице (М — 33</a:t>
            </a:r>
            <a:r>
              <a:rPr lang="en-US" dirty="0"/>
              <a:t>%</a:t>
            </a:r>
            <a:r>
              <a:rPr lang="ru-RU" dirty="0"/>
              <a:t>, Ж — 25%), после бани (М — 23</a:t>
            </a:r>
            <a:r>
              <a:rPr lang="en-US" dirty="0"/>
              <a:t>%</a:t>
            </a:r>
            <a:r>
              <a:rPr lang="ru-RU" dirty="0"/>
              <a:t>, Ж — 13%)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чаще пьют разливной квас (М — 19%, Ж — 13%)</a:t>
            </a:r>
          </a:p>
          <a:p>
            <a:pPr>
              <a:spcBef>
                <a:spcPts val="500"/>
              </a:spcBef>
            </a:pPr>
            <a:r>
              <a:rPr lang="ru-RU" b="1" dirty="0"/>
              <a:t>Женщины по сравнению с мужчинами: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чаще употребляют квас дома (М — 76</a:t>
            </a:r>
            <a:r>
              <a:rPr lang="en-US" dirty="0"/>
              <a:t>%</a:t>
            </a:r>
            <a:r>
              <a:rPr lang="ru-RU" dirty="0"/>
              <a:t>, Ж — 85%)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чаще покупают магазинный квас в бутылках (М — 62</a:t>
            </a:r>
            <a:r>
              <a:rPr lang="en-US" dirty="0"/>
              <a:t>%</a:t>
            </a:r>
            <a:r>
              <a:rPr lang="ru-RU" dirty="0"/>
              <a:t>, Ж — 67%)</a:t>
            </a:r>
          </a:p>
          <a:p>
            <a:endParaRPr lang="ru-RU" dirty="0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A5BE62E5-EEC0-8544-AA00-FBA3CEA3D189}"/>
              </a:ext>
            </a:extLst>
          </p:cNvPr>
          <p:cNvSpPr txBox="1">
            <a:spLocks/>
          </p:cNvSpPr>
          <p:nvPr/>
        </p:nvSpPr>
        <p:spPr>
          <a:xfrm>
            <a:off x="2007526" y="3459568"/>
            <a:ext cx="1390691" cy="243068"/>
          </a:xfrm>
          <a:prstGeom prst="rect">
            <a:avLst/>
          </a:prstGeom>
        </p:spPr>
        <p:txBody>
          <a:bodyPr vert="horz" lIns="0" tIns="0" rIns="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(пол респондента)</a:t>
            </a:r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3131C693-B963-B64D-AD5D-08BBA785726C}"/>
              </a:ext>
            </a:extLst>
          </p:cNvPr>
          <p:cNvSpPr txBox="1">
            <a:spLocks/>
          </p:cNvSpPr>
          <p:nvPr/>
        </p:nvSpPr>
        <p:spPr>
          <a:xfrm>
            <a:off x="7787850" y="3450429"/>
            <a:ext cx="1701278" cy="27714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(возраст респондента)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772B129D-A903-2D38-F69E-820A414E4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521420C7-DF81-709C-C98A-0393D576B4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1160F26-8D73-D683-38BF-6EB606626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Особенности потребления кваса россиянами</a:t>
            </a:r>
          </a:p>
        </p:txBody>
      </p:sp>
      <p:pic>
        <p:nvPicPr>
          <p:cNvPr id="24" name="Рисунок 23" descr="Офисный рабочий женский со сплошной заливкой">
            <a:extLst>
              <a:ext uri="{FF2B5EF4-FFF2-40B4-BE49-F238E27FC236}">
                <a16:creationId xmlns:a16="http://schemas.microsoft.com/office/drawing/2014/main" id="{CC7A4CB3-5971-C5A1-5E79-D9F0D0A7B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7364" y="2251915"/>
            <a:ext cx="1128918" cy="1128918"/>
          </a:xfrm>
          <a:prstGeom prst="rect">
            <a:avLst/>
          </a:prstGeom>
        </p:spPr>
      </p:pic>
      <p:pic>
        <p:nvPicPr>
          <p:cNvPr id="26" name="Рисунок 25" descr="Офисный рабочий мужской со сплошной заливкой">
            <a:extLst>
              <a:ext uri="{FF2B5EF4-FFF2-40B4-BE49-F238E27FC236}">
                <a16:creationId xmlns:a16="http://schemas.microsoft.com/office/drawing/2014/main" id="{4E525ECB-31F2-AEE8-CBA7-729DE0DA0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219" y="2251915"/>
            <a:ext cx="1128918" cy="11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Отношение россиян к квасу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Май 2025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1F708180-5FCB-FF18-9B39-4AD991FC9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/>
              <a:t>Институт исследований культуры </a:t>
            </a:r>
          </a:p>
          <a:p>
            <a:r>
              <a:rPr lang="ru-RU" dirty="0"/>
              <a:t>НИУ ВШЭ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4D8FBA1F-A674-9802-E1C0-26542CF54AC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/>
              <a:t>Москва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6468369D-E475-1018-6D7A-D17C6D8C62E6}"/>
              </a:ext>
            </a:extLst>
          </p:cNvPr>
          <p:cNvSpPr txBox="1">
            <a:spLocks/>
          </p:cNvSpPr>
          <p:nvPr/>
        </p:nvSpPr>
        <p:spPr>
          <a:xfrm>
            <a:off x="6259419" y="1211287"/>
            <a:ext cx="2278063" cy="463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Факультет гуманитарных</a:t>
            </a:r>
          </a:p>
          <a:p>
            <a:r>
              <a:rPr lang="ru-RU"/>
              <a:t>наук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53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6A4FAF-EC6A-C648-997B-399BE9C4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71</a:t>
            </a:r>
            <a:r>
              <a:rPr lang="en-US" b="1" dirty="0"/>
              <a:t>% </a:t>
            </a:r>
            <a:r>
              <a:rPr lang="ru-RU" dirty="0"/>
              <a:t>россиян согласны, что квас </a:t>
            </a:r>
            <a:br>
              <a:rPr lang="en-US" dirty="0"/>
            </a:br>
            <a:r>
              <a:rPr lang="ru-RU" dirty="0"/>
              <a:t>— важная часть русского культурного наследия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CC1D1D6-ED62-E74A-9164-8665C2742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743220"/>
            <a:ext cx="4322531" cy="2399371"/>
          </a:xfrm>
        </p:spPr>
        <p:txBody>
          <a:bodyPr/>
          <a:lstStyle/>
          <a:p>
            <a:r>
              <a:rPr lang="ru-RU" dirty="0"/>
              <a:t>С тем, что квас является важной частью русского культурного наследия, с ним согласны 56% респондентов. Еще 15% скорее согласны, оценивая свое отношение на 4 балла из 5, — в сумме согласны с высказыванием 71% опрошенных. </a:t>
            </a:r>
          </a:p>
          <a:p>
            <a:r>
              <a:rPr lang="ru-RU" dirty="0"/>
              <a:t>Лишь 7% выразили полное несогласие с этим утверждением.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3DA4FC2-5228-4246-AAA9-98E880587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8" y="5183249"/>
            <a:ext cx="3786078" cy="553998"/>
          </a:xfrm>
        </p:spPr>
        <p:txBody>
          <a:bodyPr>
            <a:normAutofit/>
          </a:bodyPr>
          <a:lstStyle/>
          <a:p>
            <a:r>
              <a:rPr lang="ru-RU" dirty="0"/>
              <a:t>Вопрос:  Согласны Вы или не согласны со следующими высказываниями? Для оценки используйте шкалу от 1 до 5, где 1 — абсолютно НЕ согласен, а 5 — абсолютно согласен.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n=1604)</a:t>
            </a:r>
            <a:endParaRPr lang="ru-RU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C6004EA5-C3A3-F640-818F-605E421A8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677433"/>
              </p:ext>
            </p:extLst>
          </p:nvPr>
        </p:nvGraphicFramePr>
        <p:xfrm>
          <a:off x="5338121" y="1510935"/>
          <a:ext cx="6203707" cy="478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id="{7EEE51A2-C443-0C99-2935-68821DF26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7A0DA24-04AB-62D1-E448-98E4F475D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D9BAFC31-30D9-173C-51DF-67921D6BC6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Отношение россиян к квасу</a:t>
            </a:r>
          </a:p>
        </p:txBody>
      </p:sp>
    </p:spTree>
    <p:extLst>
      <p:ext uri="{BB962C8B-B14F-4D97-AF65-F5344CB8AC3E}">
        <p14:creationId xmlns:p14="http://schemas.microsoft.com/office/powerpoint/2010/main" val="94478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6A4FAF-EC6A-C648-997B-399BE9C4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68</a:t>
            </a:r>
            <a:r>
              <a:rPr lang="en-US" dirty="0"/>
              <a:t>% </a:t>
            </a:r>
            <a:r>
              <a:rPr lang="ru-RU" dirty="0"/>
              <a:t>процентов россиян считают, что квас полезнее газировки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CC1D1D6-ED62-E74A-9164-8665C2742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 утверждением «Квас полезнее газировки» согласились 54% (абсолютно согласны)  и 14% (оценили согласие на 4 балла по пятибалльной шкале) респондентов соответственно.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3DA4FC2-5228-4246-AAA9-98E880587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7" y="5183249"/>
            <a:ext cx="3795603" cy="553998"/>
          </a:xfrm>
        </p:spPr>
        <p:txBody>
          <a:bodyPr>
            <a:normAutofit/>
          </a:bodyPr>
          <a:lstStyle/>
          <a:p>
            <a:r>
              <a:rPr lang="ru-RU" dirty="0"/>
              <a:t>Вопрос:  Согласны Вы или не согласны со следующими высказываниями? Для оценки используйте шкалу от 1 до 5, где 1 — абсолютно НЕ согласен, а 5 — абсолютно согласен.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n=1604)</a:t>
            </a:r>
            <a:endParaRPr lang="ru-RU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C6004EA5-C3A3-F640-818F-605E421A8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828709"/>
              </p:ext>
            </p:extLst>
          </p:nvPr>
        </p:nvGraphicFramePr>
        <p:xfrm>
          <a:off x="5338121" y="1510935"/>
          <a:ext cx="6203707" cy="478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id="{DD22748D-4E6C-BD7D-3467-EEC8D9260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750C82E8-51A4-F70D-7D9A-8F5F83F02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D8A3103E-4A80-FF82-2CDE-888D60DEA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Отношение россиян к квасу</a:t>
            </a:r>
          </a:p>
        </p:txBody>
      </p:sp>
    </p:spTree>
    <p:extLst>
      <p:ext uri="{BB962C8B-B14F-4D97-AF65-F5344CB8AC3E}">
        <p14:creationId xmlns:p14="http://schemas.microsoft.com/office/powerpoint/2010/main" val="152495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6A4FAF-EC6A-C648-997B-399BE9C4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62</a:t>
            </a:r>
            <a:r>
              <a:rPr lang="en-US" dirty="0"/>
              <a:t>% </a:t>
            </a:r>
            <a:r>
              <a:rPr lang="ru-RU" dirty="0"/>
              <a:t>россиян согласны, что квас вкуснее газировки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CC1D1D6-ED62-E74A-9164-8665C2742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Почти половина респондентов (47%) абсолютно согласны с утверждением, что квас вкуснее газировки. </a:t>
            </a:r>
          </a:p>
          <a:p>
            <a:r>
              <a:rPr lang="ru-RU" dirty="0"/>
              <a:t>Лишь 12% опрошенных выразили абсолютное несогласие с этим мнением.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3DA4FC2-5228-4246-AAA9-98E880587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8" y="5183249"/>
            <a:ext cx="3767028" cy="553998"/>
          </a:xfrm>
        </p:spPr>
        <p:txBody>
          <a:bodyPr>
            <a:normAutofit/>
          </a:bodyPr>
          <a:lstStyle/>
          <a:p>
            <a:r>
              <a:rPr lang="ru-RU" dirty="0"/>
              <a:t>Вопрос:  Согласны Вы или не согласны со следующими высказываниями? Для оценки используйте шкалу от 1 до 5, где 1 — абсолютно НЕ согласен, а 5 — абсолютно согласен.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n=1604)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C6004EA5-C3A3-F640-818F-605E421A8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409738"/>
              </p:ext>
            </p:extLst>
          </p:nvPr>
        </p:nvGraphicFramePr>
        <p:xfrm>
          <a:off x="5338121" y="1510935"/>
          <a:ext cx="6203707" cy="478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1">
            <a:extLst>
              <a:ext uri="{FF2B5EF4-FFF2-40B4-BE49-F238E27FC236}">
                <a16:creationId xmlns:a16="http://schemas.microsoft.com/office/drawing/2014/main" id="{593C0387-9DC6-E507-F7A4-F20F4BC3C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09EEC00D-7E08-E8D8-8D5B-5B6DF7087F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94960689-7C6D-E2A6-FEB2-5528E981E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Отношение россиян к квасу</a:t>
            </a:r>
          </a:p>
        </p:txBody>
      </p:sp>
    </p:spTree>
    <p:extLst>
      <p:ext uri="{BB962C8B-B14F-4D97-AF65-F5344CB8AC3E}">
        <p14:creationId xmlns:p14="http://schemas.microsoft.com/office/powerpoint/2010/main" val="273153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отношения к квасу в разных социально-демографических группах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E558DF3-421A-AD4A-8AAD-D7C6C3A92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0163" y="3891954"/>
            <a:ext cx="5525246" cy="280039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ru-RU" b="1" dirty="0"/>
              <a:t>Респонденты старше 45 лет: </a:t>
            </a:r>
          </a:p>
          <a:p>
            <a:pPr marL="285750" indent="-285750">
              <a:buFontTx/>
              <a:buChar char="-"/>
            </a:pPr>
            <a:r>
              <a:rPr lang="ru-RU" dirty="0"/>
              <a:t>чаще согласны, что квас — это культурное наследие (18–29 лет: 64</a:t>
            </a:r>
            <a:r>
              <a:rPr lang="en-US" dirty="0"/>
              <a:t>%</a:t>
            </a:r>
            <a:r>
              <a:rPr lang="ru-RU" dirty="0"/>
              <a:t>, 30–44 лет:</a:t>
            </a:r>
            <a:r>
              <a:rPr lang="en-US" dirty="0"/>
              <a:t> </a:t>
            </a:r>
            <a:r>
              <a:rPr lang="ru-RU" dirty="0"/>
              <a:t>66</a:t>
            </a:r>
            <a:r>
              <a:rPr lang="en-US" dirty="0"/>
              <a:t>%</a:t>
            </a:r>
            <a:r>
              <a:rPr lang="ru-RU" dirty="0"/>
              <a:t>, 45–60 лет: 77%, 60 лет — 76</a:t>
            </a:r>
            <a:r>
              <a:rPr lang="en-US" dirty="0"/>
              <a:t>%</a:t>
            </a:r>
            <a:r>
              <a:rPr lang="ru-RU" dirty="0"/>
              <a:t>), что квас полезнее (18–29 лет: 54</a:t>
            </a:r>
            <a:r>
              <a:rPr lang="en-US" dirty="0"/>
              <a:t>%</a:t>
            </a:r>
            <a:r>
              <a:rPr lang="ru-RU" dirty="0"/>
              <a:t>, 30–44 лет:</a:t>
            </a:r>
            <a:r>
              <a:rPr lang="en-US" dirty="0"/>
              <a:t> </a:t>
            </a:r>
            <a:r>
              <a:rPr lang="ru-RU" dirty="0"/>
              <a:t>62</a:t>
            </a:r>
            <a:r>
              <a:rPr lang="en-US" dirty="0"/>
              <a:t>%</a:t>
            </a:r>
            <a:r>
              <a:rPr lang="ru-RU" dirty="0"/>
              <a:t>, 45–60 лет: 72%, 60 лет — 77</a:t>
            </a:r>
            <a:r>
              <a:rPr lang="en-US" dirty="0"/>
              <a:t>%</a:t>
            </a:r>
            <a:r>
              <a:rPr lang="ru-RU" dirty="0"/>
              <a:t>) и вкуснее газировки (18–29 лет: 45</a:t>
            </a:r>
            <a:r>
              <a:rPr lang="en-US" dirty="0"/>
              <a:t>%</a:t>
            </a:r>
            <a:r>
              <a:rPr lang="ru-RU" dirty="0"/>
              <a:t>, 30–44 лет:</a:t>
            </a:r>
            <a:r>
              <a:rPr lang="en-US" dirty="0"/>
              <a:t> </a:t>
            </a:r>
            <a:r>
              <a:rPr lang="ru-RU" dirty="0"/>
              <a:t>57</a:t>
            </a:r>
            <a:r>
              <a:rPr lang="en-US" dirty="0"/>
              <a:t>%</a:t>
            </a:r>
            <a:r>
              <a:rPr lang="ru-RU" dirty="0"/>
              <a:t>, 45–60 лет: 70%, 60 лет — 68</a:t>
            </a:r>
            <a:r>
              <a:rPr lang="en-US" dirty="0"/>
              <a:t>%</a:t>
            </a:r>
            <a:r>
              <a:rPr lang="ru-RU" dirty="0"/>
              <a:t>)</a:t>
            </a:r>
          </a:p>
          <a:p>
            <a:pPr marL="285750" indent="-285750">
              <a:buFontTx/>
              <a:buChar char="-"/>
            </a:pPr>
            <a:r>
              <a:rPr lang="ru-RU" dirty="0"/>
              <a:t>чаще являются хранителями семейных традиций, связанных с квасом: имеют свой рецепт кваса (18–29 лет: 2</a:t>
            </a:r>
            <a:r>
              <a:rPr lang="en-US" dirty="0"/>
              <a:t>%</a:t>
            </a:r>
            <a:r>
              <a:rPr lang="ru-RU" dirty="0"/>
              <a:t>, 30–44 лет:</a:t>
            </a:r>
            <a:r>
              <a:rPr lang="en-US" dirty="0"/>
              <a:t> </a:t>
            </a:r>
            <a:r>
              <a:rPr lang="ru-RU" dirty="0"/>
              <a:t>6</a:t>
            </a:r>
            <a:r>
              <a:rPr lang="en-US" dirty="0"/>
              <a:t>%</a:t>
            </a:r>
            <a:r>
              <a:rPr lang="ru-RU" dirty="0"/>
              <a:t>, 45–60 лет: 10%, 60 лет — 9</a:t>
            </a:r>
            <a:r>
              <a:rPr lang="en-US" dirty="0"/>
              <a:t>%</a:t>
            </a:r>
            <a:r>
              <a:rPr lang="ru-RU" dirty="0"/>
              <a:t>) и окрошки на квасе (18–29 лет: 11</a:t>
            </a:r>
            <a:r>
              <a:rPr lang="en-US" dirty="0"/>
              <a:t>%</a:t>
            </a:r>
            <a:r>
              <a:rPr lang="ru-RU" dirty="0"/>
              <a:t>, 30–44 лет:</a:t>
            </a:r>
            <a:r>
              <a:rPr lang="en-US" dirty="0"/>
              <a:t> </a:t>
            </a:r>
            <a:r>
              <a:rPr lang="ru-RU" dirty="0"/>
              <a:t>12</a:t>
            </a:r>
            <a:r>
              <a:rPr lang="en-US" dirty="0"/>
              <a:t>%</a:t>
            </a:r>
            <a:r>
              <a:rPr lang="ru-RU" dirty="0"/>
              <a:t>, 45–60 лет: 16%, 60 лет — 15</a:t>
            </a:r>
            <a:r>
              <a:rPr lang="en-US" dirty="0"/>
              <a:t>%</a:t>
            </a:r>
            <a:r>
              <a:rPr lang="ru-RU" dirty="0"/>
              <a:t>)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9B10D82-E92A-E046-BF9E-ED9C72570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6" y="3905210"/>
            <a:ext cx="4924576" cy="281364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ru-RU" b="1" dirty="0"/>
              <a:t>Женщины по сравнению с мужчинами: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чаще согласны, что квас — это культурное наследие  (М — 69</a:t>
            </a:r>
            <a:r>
              <a:rPr lang="en-US" dirty="0"/>
              <a:t>%</a:t>
            </a:r>
            <a:r>
              <a:rPr lang="ru-RU" dirty="0"/>
              <a:t>, Ж — 73%), что квас полезнее (М — 65</a:t>
            </a:r>
            <a:r>
              <a:rPr lang="en-US" dirty="0"/>
              <a:t>%</a:t>
            </a:r>
            <a:r>
              <a:rPr lang="ru-RU" dirty="0"/>
              <a:t>, Ж — 70%) и вкуснее газировки (М — 59</a:t>
            </a:r>
            <a:r>
              <a:rPr lang="en-US" dirty="0"/>
              <a:t>%</a:t>
            </a:r>
            <a:r>
              <a:rPr lang="ru-RU" dirty="0"/>
              <a:t>, Ж — 64%)</a:t>
            </a:r>
          </a:p>
          <a:p>
            <a:pPr marL="285750" indent="-285750">
              <a:spcBef>
                <a:spcPts val="500"/>
              </a:spcBef>
              <a:buFontTx/>
              <a:buChar char="-"/>
            </a:pPr>
            <a:r>
              <a:rPr lang="ru-RU" dirty="0"/>
              <a:t>чаще являются хранителями семейных традиций, связанных с квасом: имеют свой рецепт кваса (М — 6</a:t>
            </a:r>
            <a:r>
              <a:rPr lang="en-US" dirty="0"/>
              <a:t>%</a:t>
            </a:r>
            <a:r>
              <a:rPr lang="ru-RU" dirty="0"/>
              <a:t>, Ж — 9%) и окрошки на квасе (М — 12</a:t>
            </a:r>
            <a:r>
              <a:rPr lang="en-US" dirty="0"/>
              <a:t>%</a:t>
            </a:r>
            <a:r>
              <a:rPr lang="ru-RU" dirty="0"/>
              <a:t>, Ж — 15%)</a:t>
            </a:r>
          </a:p>
          <a:p>
            <a:endParaRPr lang="ru-RU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97FB043D-E2A9-FB2C-5F80-EA39E8FDEF84}"/>
              </a:ext>
            </a:extLst>
          </p:cNvPr>
          <p:cNvSpPr txBox="1">
            <a:spLocks/>
          </p:cNvSpPr>
          <p:nvPr/>
        </p:nvSpPr>
        <p:spPr>
          <a:xfrm>
            <a:off x="2283821" y="2234316"/>
            <a:ext cx="1326152" cy="1164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 </a:t>
            </a:r>
            <a:r>
              <a:rPr lang="ru-RU" sz="7000"/>
              <a:t>/ </a:t>
            </a:r>
            <a:endParaRPr lang="ru-RU" sz="7000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932A9B2A-2EA1-ECDA-31FB-AD0395AE63A9}"/>
              </a:ext>
            </a:extLst>
          </p:cNvPr>
          <p:cNvSpPr txBox="1">
            <a:spLocks/>
          </p:cNvSpPr>
          <p:nvPr/>
        </p:nvSpPr>
        <p:spPr>
          <a:xfrm>
            <a:off x="6259892" y="2407847"/>
            <a:ext cx="4757195" cy="1164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0"/>
              <a:t>18–44/45+</a:t>
            </a:r>
            <a:endParaRPr lang="ru-RU" sz="7000" dirty="0"/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CBDDBA0F-FD38-CE05-FDE6-533EAB75B75A}"/>
              </a:ext>
            </a:extLst>
          </p:cNvPr>
          <p:cNvSpPr txBox="1">
            <a:spLocks/>
          </p:cNvSpPr>
          <p:nvPr/>
        </p:nvSpPr>
        <p:spPr>
          <a:xfrm>
            <a:off x="2007526" y="3459568"/>
            <a:ext cx="1390691" cy="243068"/>
          </a:xfrm>
          <a:prstGeom prst="rect">
            <a:avLst/>
          </a:prstGeom>
        </p:spPr>
        <p:txBody>
          <a:bodyPr vert="horz" lIns="0" tIns="0" rIns="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(пол респондента)</a:t>
            </a:r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3CD5FB80-3929-557E-DB5F-5D6C3C2DC2CB}"/>
              </a:ext>
            </a:extLst>
          </p:cNvPr>
          <p:cNvSpPr txBox="1">
            <a:spLocks/>
          </p:cNvSpPr>
          <p:nvPr/>
        </p:nvSpPr>
        <p:spPr>
          <a:xfrm>
            <a:off x="7787850" y="3450429"/>
            <a:ext cx="1701278" cy="27714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(возраст респондента)</a:t>
            </a:r>
          </a:p>
        </p:txBody>
      </p:sp>
      <p:pic>
        <p:nvPicPr>
          <p:cNvPr id="20" name="Рисунок 19" descr="Офисный рабочий женский со сплошной заливкой">
            <a:extLst>
              <a:ext uri="{FF2B5EF4-FFF2-40B4-BE49-F238E27FC236}">
                <a16:creationId xmlns:a16="http://schemas.microsoft.com/office/drawing/2014/main" id="{16D67EBE-46F4-84FE-D03F-B1F5EF7F4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7364" y="2251915"/>
            <a:ext cx="1128918" cy="1128918"/>
          </a:xfrm>
          <a:prstGeom prst="rect">
            <a:avLst/>
          </a:prstGeom>
        </p:spPr>
      </p:pic>
      <p:pic>
        <p:nvPicPr>
          <p:cNvPr id="21" name="Рисунок 20" descr="Офисный рабочий мужской со сплошной заливкой">
            <a:extLst>
              <a:ext uri="{FF2B5EF4-FFF2-40B4-BE49-F238E27FC236}">
                <a16:creationId xmlns:a16="http://schemas.microsoft.com/office/drawing/2014/main" id="{E712E6C5-1674-CE8A-4923-361499C60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7219" y="2251915"/>
            <a:ext cx="1128918" cy="1128918"/>
          </a:xfrm>
          <a:prstGeom prst="rect">
            <a:avLst/>
          </a:prstGeom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id="{A9035E3E-12DF-3DC3-1F96-09E7F49A8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CA3A132A-4406-EDB3-32C1-CB03E71F0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DDEF093D-38DD-6DE6-F50D-08861AF7E3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Отношение россиян к квасу</a:t>
            </a:r>
          </a:p>
        </p:txBody>
      </p:sp>
    </p:spTree>
    <p:extLst>
      <p:ext uri="{BB962C8B-B14F-4D97-AF65-F5344CB8AC3E}">
        <p14:creationId xmlns:p14="http://schemas.microsoft.com/office/powerpoint/2010/main" val="227015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1381907"/>
          </a:xfrm>
        </p:spPr>
        <p:txBody>
          <a:bodyPr>
            <a:normAutofit/>
          </a:bodyPr>
          <a:lstStyle/>
          <a:p>
            <a:r>
              <a:rPr lang="ru-RU" dirty="0"/>
              <a:t>В каждой пятой семье есть свои традиции употребления кваса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3027405"/>
            <a:ext cx="3934344" cy="1751629"/>
          </a:xfrm>
        </p:spPr>
        <p:txBody>
          <a:bodyPr/>
          <a:lstStyle/>
          <a:p>
            <a:r>
              <a:rPr lang="ru-RU" dirty="0"/>
              <a:t>Наиболее распространенные традиции, связанные с употреблением кваса — семейный рецепт кваса (7</a:t>
            </a:r>
            <a:r>
              <a:rPr lang="en-US" dirty="0"/>
              <a:t>%)</a:t>
            </a:r>
            <a:r>
              <a:rPr lang="ru-RU" dirty="0"/>
              <a:t> или семейный рецепт окрошки на квасе (14</a:t>
            </a:r>
            <a:r>
              <a:rPr lang="en-US" dirty="0"/>
              <a:t>%)</a:t>
            </a:r>
            <a:r>
              <a:rPr lang="ru-RU" dirty="0"/>
              <a:t>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0C8845F-A8AF-E740-B50B-ED5E86436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Вопрос: </a:t>
            </a:r>
            <a:r>
              <a:rPr lang="ru-RU" sz="1100" dirty="0"/>
              <a:t>Есть ли в Вашей семье традиции, связанные с квасом? Какие? (</a:t>
            </a:r>
            <a:r>
              <a:rPr lang="en-US" sz="1100" dirty="0"/>
              <a:t>n=1604)</a:t>
            </a:r>
            <a:endParaRPr lang="ru-RU" sz="1100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48903"/>
              </p:ext>
            </p:extLst>
          </p:nvPr>
        </p:nvGraphicFramePr>
        <p:xfrm>
          <a:off x="5227605" y="1449388"/>
          <a:ext cx="647843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929442-409B-994B-818D-2DA5A2F1E9D6}"/>
              </a:ext>
            </a:extLst>
          </p:cNvPr>
          <p:cNvSpPr txBox="1"/>
          <p:nvPr/>
        </p:nvSpPr>
        <p:spPr>
          <a:xfrm>
            <a:off x="14042571" y="418011"/>
            <a:ext cx="184731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1">
            <a:extLst>
              <a:ext uri="{FF2B5EF4-FFF2-40B4-BE49-F238E27FC236}">
                <a16:creationId xmlns:a16="http://schemas.microsoft.com/office/drawing/2014/main" id="{B97589AA-6285-0C2F-3581-027E075F6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06B71F1A-D47D-1ED0-E474-902ACAD68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BD78797E-235C-ACFE-C2F5-693DEAE82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Отношение россиян к квасу</a:t>
            </a:r>
          </a:p>
        </p:txBody>
      </p:sp>
    </p:spTree>
    <p:extLst>
      <p:ext uri="{BB962C8B-B14F-4D97-AF65-F5344CB8AC3E}">
        <p14:creationId xmlns:p14="http://schemas.microsoft.com/office/powerpoint/2010/main" val="122950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1381907"/>
          </a:xfrm>
        </p:spPr>
        <p:txBody>
          <a:bodyPr>
            <a:normAutofit/>
          </a:bodyPr>
          <a:lstStyle/>
          <a:p>
            <a:r>
              <a:rPr lang="ru-RU" dirty="0"/>
              <a:t>Основные ассоциации со словом «квас» — лето, жара и окрошка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3027405"/>
            <a:ext cx="3934344" cy="1751629"/>
          </a:xfrm>
        </p:spPr>
        <p:txBody>
          <a:bodyPr>
            <a:normAutofit/>
          </a:bodyPr>
          <a:lstStyle/>
          <a:p>
            <a:r>
              <a:rPr lang="ru-RU" dirty="0"/>
              <a:t>У большинства россиян квас вызывает положительные ассоциации — лето, жара, хлеб, вкус, свежесть, отдых и удовольствие. </a:t>
            </a:r>
          </a:p>
          <a:p>
            <a:r>
              <a:rPr lang="ru-RU" dirty="0"/>
              <a:t>Для 6% опрошенных квас также ассоциируется с русскими традициями.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0C8845F-A8AF-E740-B50B-ED5E86436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rtl="0">
              <a:spcBef>
                <a:spcPts val="1600"/>
              </a:spcBef>
              <a:spcAft>
                <a:spcPts val="1000"/>
              </a:spcAft>
            </a:pPr>
            <a:r>
              <a:rPr lang="ru-RU" dirty="0"/>
              <a:t>Вопрос: </a:t>
            </a:r>
            <a:r>
              <a:rPr lang="ru-RU" sz="1100" dirty="0"/>
              <a:t>С чем у Вас ассоциируется квас? Назовите три любых слова </a:t>
            </a:r>
            <a:r>
              <a:rPr lang="ru-RU" dirty="0"/>
              <a:t> (</a:t>
            </a:r>
            <a:r>
              <a:rPr lang="en-US" dirty="0"/>
              <a:t>n=1604)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380642"/>
              </p:ext>
            </p:extLst>
          </p:nvPr>
        </p:nvGraphicFramePr>
        <p:xfrm>
          <a:off x="5227605" y="1449388"/>
          <a:ext cx="647843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929442-409B-994B-818D-2DA5A2F1E9D6}"/>
              </a:ext>
            </a:extLst>
          </p:cNvPr>
          <p:cNvSpPr txBox="1"/>
          <p:nvPr/>
        </p:nvSpPr>
        <p:spPr>
          <a:xfrm>
            <a:off x="14042571" y="418011"/>
            <a:ext cx="184731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1">
            <a:extLst>
              <a:ext uri="{FF2B5EF4-FFF2-40B4-BE49-F238E27FC236}">
                <a16:creationId xmlns:a16="http://schemas.microsoft.com/office/drawing/2014/main" id="{8DAE2501-D312-FFF4-4A3D-C343D9FAF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4D82E6E-BC34-1A1E-202E-95D0FE4A0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A953EE9C-ACE6-3518-8F25-1C57B10389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Отношение россиян к квасу</a:t>
            </a:r>
          </a:p>
        </p:txBody>
      </p:sp>
    </p:spTree>
    <p:extLst>
      <p:ext uri="{BB962C8B-B14F-4D97-AF65-F5344CB8AC3E}">
        <p14:creationId xmlns:p14="http://schemas.microsoft.com/office/powerpoint/2010/main" val="322363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исследования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Май 2025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ADFFE169-A633-37AA-E284-9945AF86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/>
              <a:t>Институт исследований культуры </a:t>
            </a:r>
          </a:p>
          <a:p>
            <a:r>
              <a:rPr lang="ru-RU" dirty="0"/>
              <a:t>НИУ ВШЭ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159209F9-5609-BF22-0B8C-6FF96BDBF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/>
          <a:lstStyle/>
          <a:p>
            <a:r>
              <a:rPr lang="ru-RU" dirty="0"/>
              <a:t>Факультет гуманитарных</a:t>
            </a:r>
          </a:p>
          <a:p>
            <a:r>
              <a:rPr lang="ru-RU" dirty="0"/>
              <a:t>наук</a:t>
            </a:r>
          </a:p>
          <a:p>
            <a:endParaRPr lang="ru-RU" dirty="0"/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E9FBDF9E-2015-E1D8-91CF-DE70F6D360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/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5432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Май 2025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E7AB0E31-969F-2C00-771C-0E6776124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7347" y="1340241"/>
            <a:ext cx="3848717" cy="435163"/>
          </a:xfrm>
        </p:spPr>
        <p:txBody>
          <a:bodyPr/>
          <a:lstStyle/>
          <a:p>
            <a:r>
              <a:rPr lang="ru-RU" dirty="0"/>
              <a:t>Институт исследований культуры </a:t>
            </a:r>
          </a:p>
          <a:p>
            <a:r>
              <a:rPr lang="ru-RU" dirty="0"/>
              <a:t>НИУ ВШЭ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AF8172BC-736D-9104-E276-C32DED40ACA7}"/>
              </a:ext>
            </a:extLst>
          </p:cNvPr>
          <p:cNvSpPr txBox="1">
            <a:spLocks/>
          </p:cNvSpPr>
          <p:nvPr/>
        </p:nvSpPr>
        <p:spPr>
          <a:xfrm>
            <a:off x="8939120" y="1326229"/>
            <a:ext cx="2217738" cy="463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Москва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1DA27923-E0C0-4D12-69C6-1AA2EFEDD204}"/>
              </a:ext>
            </a:extLst>
          </p:cNvPr>
          <p:cNvSpPr txBox="1">
            <a:spLocks/>
          </p:cNvSpPr>
          <p:nvPr/>
        </p:nvSpPr>
        <p:spPr>
          <a:xfrm>
            <a:off x="6259419" y="1336272"/>
            <a:ext cx="2278063" cy="463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Факультет гуманитарных</a:t>
            </a:r>
          </a:p>
          <a:p>
            <a:r>
              <a:rPr lang="ru-RU"/>
              <a:t>наук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83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16807"/>
            <a:ext cx="11057971" cy="4478335"/>
          </a:xfrm>
        </p:spPr>
        <p:txBody>
          <a:bodyPr/>
          <a:lstStyle/>
          <a:p>
            <a:r>
              <a:rPr lang="ru-RU" b="1" dirty="0"/>
              <a:t>1. Квас остается популярным и культурно значимым напитком</a:t>
            </a:r>
            <a:br>
              <a:rPr lang="ru-RU" dirty="0"/>
            </a:br>
            <a:r>
              <a:rPr lang="ru-RU" dirty="0"/>
              <a:t>Квас регулярно употребляют 69% россиян — как в чистом виде, так и при приготовлении блюд.</a:t>
            </a:r>
          </a:p>
          <a:p>
            <a:r>
              <a:rPr lang="ru-RU" dirty="0"/>
              <a:t>71% опрошенных считают его важной частью русского культурного наследия, 68% согласны, что он полезнее, а 62</a:t>
            </a:r>
            <a:r>
              <a:rPr lang="en-US" dirty="0"/>
              <a:t>% </a:t>
            </a:r>
            <a:r>
              <a:rPr lang="ru-RU" dirty="0"/>
              <a:t>считают, что квас вкуснее, чем газировка. Эти оценки особенно высоки среди женщин и респондентов старше 45 лет. </a:t>
            </a:r>
          </a:p>
          <a:p>
            <a:r>
              <a:rPr lang="ru-RU" b="1" dirty="0"/>
              <a:t>2. Потребление кваса носит выраженный сезонный характер</a:t>
            </a:r>
            <a:br>
              <a:rPr lang="ru-RU" dirty="0"/>
            </a:br>
            <a:r>
              <a:rPr lang="ru-RU" dirty="0"/>
              <a:t>В теплое время года квас пьют чаще и регулярнее: каждый пятый употребляет его не реже одного раза в неделю. </a:t>
            </a:r>
          </a:p>
          <a:p>
            <a:r>
              <a:rPr lang="ru-RU" dirty="0"/>
              <a:t>Однако для 34% россиян квас остается всесезонным продуктом, который употребляется и в холодное время года, особенно молодыми респондентами.</a:t>
            </a:r>
          </a:p>
          <a:p>
            <a:r>
              <a:rPr lang="ru-RU" b="1" dirty="0"/>
              <a:t>3. Доминируют традиционные сценарии потребления</a:t>
            </a:r>
            <a:br>
              <a:rPr lang="ru-RU" dirty="0"/>
            </a:br>
            <a:r>
              <a:rPr lang="ru-RU" dirty="0"/>
              <a:t>Основные форматы — как напиток (80%) и в составе окрошки (60%). Употребление дома (81%) — самый распространенный сценарий, тогда как на улице, на пикниках и после бани квас пьют значительно реже.</a:t>
            </a:r>
          </a:p>
          <a:p>
            <a:r>
              <a:rPr lang="ru-RU" dirty="0"/>
              <a:t>При этом самый популярный вид кваса — магазинный квас в бутылках, его чаще всего покупают 64% россиян. 39</a:t>
            </a:r>
            <a:r>
              <a:rPr lang="en-US" dirty="0"/>
              <a:t>% </a:t>
            </a:r>
            <a:r>
              <a:rPr lang="ru-RU" dirty="0"/>
              <a:t>россиян назвали «Очаковский» предпочитаемой маркой кваса. </a:t>
            </a:r>
          </a:p>
          <a:p>
            <a:r>
              <a:rPr lang="ru-RU" b="1" dirty="0"/>
              <a:t>4. Квас вызывает устойчивые положительные ассоциации</a:t>
            </a:r>
            <a:br>
              <a:rPr lang="ru-RU" dirty="0"/>
            </a:br>
            <a:r>
              <a:rPr lang="ru-RU" dirty="0"/>
              <a:t>Для большинства россиян слово «квас» связано с летом, жарой, свежестью, вкусом, отдыхом и хлебом. У 6% напиток вызывает прямую ассоциацию с русскими традициями.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5. Семейные традиции, связанные с квасом, сохраняются</a:t>
            </a:r>
            <a:br>
              <a:rPr lang="ru-RU" dirty="0"/>
            </a:br>
            <a:r>
              <a:rPr lang="ru-RU" dirty="0"/>
              <a:t>В каждой пятой семье есть свои традиции, связанные с употреблением кваса. Чаще всего это рецепты приготовления самого напитка (7%) или окрошки на его основе (14%). Носителями традиций чаще оказываются женщины и респонденты старше 45 лет.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8CAB2940-C6CF-53C4-119D-02A9D2FED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BA88C5EB-82AE-0928-C70A-0A1B415F66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E08E360-DE0C-D9B3-78EE-824CEF533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52599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35122-0539-C570-B633-D43B8172F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D86CCD-D29F-A0C4-2D1C-DB591ABF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0330EB9D-5C5D-E6E0-C241-6C74628EC9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5D893BEF-C8B4-04E1-E85E-74857B6E3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2E7418C-08BC-A1F1-CFF4-F320BBE54F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82988-4916-98A6-18CB-058E0F77DEBC}"/>
              </a:ext>
            </a:extLst>
          </p:cNvPr>
          <p:cNvSpPr txBox="1"/>
          <p:nvPr/>
        </p:nvSpPr>
        <p:spPr>
          <a:xfrm>
            <a:off x="1439120" y="4943407"/>
            <a:ext cx="41434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4. Квас вызывает устойчивые положительные ассоциации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Для большинства россиян слово «квас» связано с летом, жарой, свежестью, вкусом, отдыхом и хлебом. У 6% напиток вызывает прямую ассоциацию с русскими традициями.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D8609-48BD-25C2-1A40-0673FDAE717B}"/>
              </a:ext>
            </a:extLst>
          </p:cNvPr>
          <p:cNvSpPr txBox="1"/>
          <p:nvPr/>
        </p:nvSpPr>
        <p:spPr>
          <a:xfrm>
            <a:off x="467285" y="1995270"/>
            <a:ext cx="349125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1. Квас остается популярным и культурно значимым напитком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Квас регулярно употребляют 69% россиян — как в чистом виде, так и при приготовлении блюд.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71% опрошенных считают его важной частью русского культурного наследия, 68% согласны, что он полезнее, а 62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%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считают, что квас вкуснее, чем газировка. Эти оценки особенно высоки среди женщин и респондентов старше 45 лет.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372A1-D0AD-41E0-D2F8-F404116E4990}"/>
              </a:ext>
            </a:extLst>
          </p:cNvPr>
          <p:cNvSpPr txBox="1"/>
          <p:nvPr/>
        </p:nvSpPr>
        <p:spPr>
          <a:xfrm>
            <a:off x="4398638" y="1995270"/>
            <a:ext cx="34912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ru-RU" sz="1300" b="1" dirty="0">
                <a:solidFill>
                  <a:srgbClr val="0E2D69"/>
                </a:solidFill>
                <a:latin typeface="HSE Sans" panose="02000000000000000000" pitchFamily="2" charset="0"/>
              </a:rPr>
              <a:t>2. Потребление кваса носит выраженный сезонный характер</a:t>
            </a:r>
            <a:br>
              <a:rPr lang="ru-RU" sz="1300" dirty="0">
                <a:solidFill>
                  <a:srgbClr val="0E2D69"/>
                </a:solidFill>
                <a:latin typeface="HSE Sans" panose="02000000000000000000" pitchFamily="2" charset="0"/>
              </a:rPr>
            </a:br>
            <a:r>
              <a:rPr lang="ru-RU" sz="1300" dirty="0">
                <a:solidFill>
                  <a:srgbClr val="0E2D69"/>
                </a:solidFill>
                <a:latin typeface="HSE Sans" panose="02000000000000000000" pitchFamily="2" charset="0"/>
              </a:rPr>
              <a:t>В теплое время года квас пьют чаще и регулярнее: каждый пятый употребляет его не реже одного раза в неделю. </a:t>
            </a:r>
          </a:p>
          <a:p>
            <a:pPr lvl="0">
              <a:spcBef>
                <a:spcPts val="1200"/>
              </a:spcBef>
              <a:defRPr/>
            </a:pPr>
            <a:r>
              <a:rPr lang="ru-RU" sz="1300" dirty="0">
                <a:solidFill>
                  <a:srgbClr val="0E2D69"/>
                </a:solidFill>
                <a:latin typeface="HSE Sans" panose="02000000000000000000" pitchFamily="2" charset="0"/>
              </a:rPr>
              <a:t>Однако для 34% россиян квас остается всесезонным продуктом, который употребляется и в холодное время года, особенно молодыми респондентами.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552A6-C393-9C61-7072-06732CFDD7E9}"/>
              </a:ext>
            </a:extLst>
          </p:cNvPr>
          <p:cNvSpPr txBox="1"/>
          <p:nvPr/>
        </p:nvSpPr>
        <p:spPr>
          <a:xfrm>
            <a:off x="8329992" y="2005143"/>
            <a:ext cx="349125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3. Доминируют традиционные сценарии потребления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Основные форматы — как напиток (80%) и в составе окрошки (60%). Употребление дома (81%) — самый распространенный сценарий, тогда как на улице, на пикниках и после бани квас пьют значительно реже.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При этом самый популярный вид кваса — магазинный квас в бутылках, его чаще всего покупают 64% россиян. 39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%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россиян назвали «Очаковский» предпочитаемой маркой кваса.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F70453-C319-76DF-AC8D-C9D2BA7DB96C}"/>
              </a:ext>
            </a:extLst>
          </p:cNvPr>
          <p:cNvSpPr txBox="1"/>
          <p:nvPr/>
        </p:nvSpPr>
        <p:spPr>
          <a:xfrm>
            <a:off x="6609481" y="4943407"/>
            <a:ext cx="41434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5. Семейные традиции, связанные с квасом, сохраняются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E2D69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В каждой пятой семье есть свои традиции, связанные с употреблением кваса. Чаще всего это рецепты приготовления самого напитка (7%) или окрошки на его основе (14%). Носителями традиций чаще оказываются женщины и респонденты старше 45 лет.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11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Приложение: социально-демографические параметры выборки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Май 2025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FD3B477A-F18D-375F-E010-3DBB4BA64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/>
              <a:t>Институт исследований культуры </a:t>
            </a:r>
          </a:p>
          <a:p>
            <a:r>
              <a:rPr lang="ru-RU" dirty="0"/>
              <a:t>НИУ ВШЭ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F1007B67-A816-5266-2FA1-150DE763E1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86720" y="1173829"/>
            <a:ext cx="2217738" cy="463186"/>
          </a:xfrm>
        </p:spPr>
        <p:txBody>
          <a:bodyPr/>
          <a:lstStyle/>
          <a:p>
            <a:r>
              <a:rPr lang="ru-RU" dirty="0"/>
              <a:t>Москва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877AC351-7D1A-134C-D0E5-0F8EE241DF5E}"/>
              </a:ext>
            </a:extLst>
          </p:cNvPr>
          <p:cNvSpPr txBox="1">
            <a:spLocks/>
          </p:cNvSpPr>
          <p:nvPr/>
        </p:nvSpPr>
        <p:spPr>
          <a:xfrm>
            <a:off x="6259419" y="1225299"/>
            <a:ext cx="2278063" cy="463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Факультет гуманитарных</a:t>
            </a:r>
          </a:p>
          <a:p>
            <a:r>
              <a:rPr lang="ru-RU"/>
              <a:t>наук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67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Социально-демографические параметры выборки</a:t>
            </a:r>
          </a:p>
          <a:p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020935"/>
              </p:ext>
            </p:extLst>
          </p:nvPr>
        </p:nvGraphicFramePr>
        <p:xfrm>
          <a:off x="294658" y="1292978"/>
          <a:ext cx="5805354" cy="442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929442-409B-994B-818D-2DA5A2F1E9D6}"/>
              </a:ext>
            </a:extLst>
          </p:cNvPr>
          <p:cNvSpPr txBox="1"/>
          <p:nvPr/>
        </p:nvSpPr>
        <p:spPr>
          <a:xfrm>
            <a:off x="14042571" y="418011"/>
            <a:ext cx="184731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graphicFrame>
        <p:nvGraphicFramePr>
          <p:cNvPr id="17" name="Chart 1">
            <a:extLst>
              <a:ext uri="{FF2B5EF4-FFF2-40B4-BE49-F238E27FC236}">
                <a16:creationId xmlns:a16="http://schemas.microsoft.com/office/drawing/2014/main" id="{BD90024E-FC69-2A4A-9944-5329C28DE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620616"/>
              </p:ext>
            </p:extLst>
          </p:nvPr>
        </p:nvGraphicFramePr>
        <p:xfrm>
          <a:off x="5984723" y="1300997"/>
          <a:ext cx="5805354" cy="442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3AA85DE-8B93-624F-AA77-76452A7C582A}"/>
              </a:ext>
            </a:extLst>
          </p:cNvPr>
          <p:cNvSpPr txBox="1"/>
          <p:nvPr/>
        </p:nvSpPr>
        <p:spPr>
          <a:xfrm>
            <a:off x="10847231" y="6171057"/>
            <a:ext cx="782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 (</a:t>
            </a:r>
            <a:r>
              <a:rPr lang="en-US" sz="1000" dirty="0"/>
              <a:t>n=1604)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12131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Социально-демографические параметры выборки</a:t>
            </a:r>
          </a:p>
          <a:p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843333"/>
              </p:ext>
            </p:extLst>
          </p:nvPr>
        </p:nvGraphicFramePr>
        <p:xfrm>
          <a:off x="294658" y="1292978"/>
          <a:ext cx="5805354" cy="442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929442-409B-994B-818D-2DA5A2F1E9D6}"/>
              </a:ext>
            </a:extLst>
          </p:cNvPr>
          <p:cNvSpPr txBox="1"/>
          <p:nvPr/>
        </p:nvSpPr>
        <p:spPr>
          <a:xfrm>
            <a:off x="14042571" y="418011"/>
            <a:ext cx="184731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graphicFrame>
        <p:nvGraphicFramePr>
          <p:cNvPr id="17" name="Chart 1">
            <a:extLst>
              <a:ext uri="{FF2B5EF4-FFF2-40B4-BE49-F238E27FC236}">
                <a16:creationId xmlns:a16="http://schemas.microsoft.com/office/drawing/2014/main" id="{BD90024E-FC69-2A4A-9944-5329C28DE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148920"/>
              </p:ext>
            </p:extLst>
          </p:nvPr>
        </p:nvGraphicFramePr>
        <p:xfrm>
          <a:off x="5984723" y="1300997"/>
          <a:ext cx="5805354" cy="442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00E731-39A2-5442-AE99-51DB1ED01F74}"/>
              </a:ext>
            </a:extLst>
          </p:cNvPr>
          <p:cNvSpPr txBox="1"/>
          <p:nvPr/>
        </p:nvSpPr>
        <p:spPr>
          <a:xfrm>
            <a:off x="10847231" y="6171057"/>
            <a:ext cx="782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 (</a:t>
            </a:r>
            <a:r>
              <a:rPr lang="en-US" sz="1000" dirty="0"/>
              <a:t>n=1604)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02076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Социально-демографические параметры выборки</a:t>
            </a:r>
          </a:p>
          <a:p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43962"/>
              </p:ext>
            </p:extLst>
          </p:nvPr>
        </p:nvGraphicFramePr>
        <p:xfrm>
          <a:off x="294658" y="1292978"/>
          <a:ext cx="5805354" cy="501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929442-409B-994B-818D-2DA5A2F1E9D6}"/>
              </a:ext>
            </a:extLst>
          </p:cNvPr>
          <p:cNvSpPr txBox="1"/>
          <p:nvPr/>
        </p:nvSpPr>
        <p:spPr>
          <a:xfrm>
            <a:off x="14042571" y="418011"/>
            <a:ext cx="184731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C4EE033A-FB04-5243-A443-1AD01686C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342732"/>
              </p:ext>
            </p:extLst>
          </p:nvPr>
        </p:nvGraphicFramePr>
        <p:xfrm>
          <a:off x="7006107" y="1365160"/>
          <a:ext cx="4789576" cy="452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5852547-6D36-DF43-9E1E-E1D7567E9C12}"/>
              </a:ext>
            </a:extLst>
          </p:cNvPr>
          <p:cNvSpPr txBox="1"/>
          <p:nvPr/>
        </p:nvSpPr>
        <p:spPr>
          <a:xfrm>
            <a:off x="10847231" y="6171057"/>
            <a:ext cx="782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 (</a:t>
            </a:r>
            <a:r>
              <a:rPr lang="en-US" sz="1000" dirty="0"/>
              <a:t>n=1604)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63843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Социально-демографические параметры выборки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29442-409B-994B-818D-2DA5A2F1E9D6}"/>
              </a:ext>
            </a:extLst>
          </p:cNvPr>
          <p:cNvSpPr txBox="1"/>
          <p:nvPr/>
        </p:nvSpPr>
        <p:spPr>
          <a:xfrm>
            <a:off x="14042571" y="418011"/>
            <a:ext cx="184731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C4EE033A-FB04-5243-A443-1AD01686C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568345"/>
              </p:ext>
            </p:extLst>
          </p:nvPr>
        </p:nvGraphicFramePr>
        <p:xfrm>
          <a:off x="826533" y="1527392"/>
          <a:ext cx="4789576" cy="452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95F08C37-2D21-1B48-975C-0D28C6B28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90964"/>
              </p:ext>
            </p:extLst>
          </p:nvPr>
        </p:nvGraphicFramePr>
        <p:xfrm>
          <a:off x="6716056" y="1502810"/>
          <a:ext cx="4789576" cy="452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5">
            <a:extLst>
              <a:ext uri="{FF2B5EF4-FFF2-40B4-BE49-F238E27FC236}">
                <a16:creationId xmlns:a16="http://schemas.microsoft.com/office/drawing/2014/main" id="{84C852B6-9EB4-E44E-B170-7F6486E59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1874" y="1552566"/>
            <a:ext cx="3934344" cy="4089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Трудовой статус, </a:t>
            </a:r>
            <a:r>
              <a:rPr lang="en-US" sz="1600" dirty="0"/>
              <a:t>% </a:t>
            </a:r>
            <a:r>
              <a:rPr lang="ru-RU" sz="1600" dirty="0"/>
              <a:t>от опрошенных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CED0A822-D8A4-D142-B1D1-6C5A4597E2B2}"/>
              </a:ext>
            </a:extLst>
          </p:cNvPr>
          <p:cNvSpPr txBox="1">
            <a:spLocks/>
          </p:cNvSpPr>
          <p:nvPr/>
        </p:nvSpPr>
        <p:spPr>
          <a:xfrm>
            <a:off x="6814636" y="1557482"/>
            <a:ext cx="3934344" cy="40896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Размер домохозяйства, </a:t>
            </a:r>
            <a:r>
              <a:rPr lang="en-US" sz="1600" dirty="0"/>
              <a:t>% </a:t>
            </a:r>
            <a:r>
              <a:rPr lang="ru-RU" sz="1600" dirty="0"/>
              <a:t>от опрошенных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D15AC-6FF2-3D46-BB55-1099E4F6F744}"/>
              </a:ext>
            </a:extLst>
          </p:cNvPr>
          <p:cNvSpPr txBox="1"/>
          <p:nvPr/>
        </p:nvSpPr>
        <p:spPr>
          <a:xfrm>
            <a:off x="10847231" y="6171057"/>
            <a:ext cx="782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 (</a:t>
            </a:r>
            <a:r>
              <a:rPr lang="en-US" sz="1000" dirty="0"/>
              <a:t>n=1604)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6910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еда, пить, Сосуды для напитков, Пинтовый бокал&#10;&#10;Автоматически созданное описание">
            <a:extLst>
              <a:ext uri="{FF2B5EF4-FFF2-40B4-BE49-F238E27FC236}">
                <a16:creationId xmlns:a16="http://schemas.microsoft.com/office/drawing/2014/main" id="{7C3262F3-F255-384C-812F-D01627B2FB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Цель исследования: </a:t>
            </a:r>
          </a:p>
          <a:p>
            <a:r>
              <a:rPr lang="ru-RU" dirty="0"/>
              <a:t>Изучить отношение россиян к квасу, в том числе как к элементу национальной культуры. </a:t>
            </a:r>
          </a:p>
          <a:p>
            <a:endParaRPr lang="ru-RU" dirty="0"/>
          </a:p>
          <a:p>
            <a:r>
              <a:rPr lang="ru-RU" b="1" dirty="0"/>
              <a:t>Задачи исследования: </a:t>
            </a:r>
          </a:p>
          <a:p>
            <a:r>
              <a:rPr lang="ru-RU" dirty="0"/>
              <a:t>1. Изучить паттерны потребления кваса: ситуации, частота, мотивы.</a:t>
            </a:r>
          </a:p>
          <a:p>
            <a:r>
              <a:rPr lang="ru-RU" dirty="0"/>
              <a:t>2. Изучить отношение россиян к квасу среди различных групп населения, в том числе восприятие кваса: </a:t>
            </a:r>
          </a:p>
          <a:p>
            <a:r>
              <a:rPr lang="ru-RU" dirty="0"/>
              <a:t>- как части семейной традиции;</a:t>
            </a:r>
          </a:p>
          <a:p>
            <a:r>
              <a:rPr lang="ru-RU" dirty="0"/>
              <a:t>- как элемента национальной культуры;</a:t>
            </a:r>
          </a:p>
          <a:p>
            <a:r>
              <a:rPr lang="ru-RU" dirty="0"/>
              <a:t>- как здоровой альтернативы газированным напиткам и др.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Дизайн исследования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1CC7E28D-5787-8E48-A48D-027061A2F6C7}"/>
              </a:ext>
            </a:extLst>
          </p:cNvPr>
          <p:cNvSpPr txBox="1">
            <a:spLocks/>
          </p:cNvSpPr>
          <p:nvPr/>
        </p:nvSpPr>
        <p:spPr>
          <a:xfrm>
            <a:off x="9039719" y="5947649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/>
              <a:t>И</a:t>
            </a:r>
            <a:r>
              <a:rPr lang="ru-RU" sz="1000" i="1" dirty="0">
                <a:solidFill>
                  <a:srgbClr val="0E2D69"/>
                </a:solidFill>
              </a:rPr>
              <a:t>зображение создано </a:t>
            </a:r>
            <a:r>
              <a:rPr lang="ru-RU" sz="1000" i="1" dirty="0" err="1">
                <a:solidFill>
                  <a:srgbClr val="0E2D69"/>
                </a:solidFill>
              </a:rPr>
              <a:t>нейросетью</a:t>
            </a:r>
            <a:endParaRPr lang="ru-RU" sz="1000" i="1" dirty="0">
              <a:solidFill>
                <a:srgbClr val="0E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b="1" dirty="0"/>
              <a:t>Метод сбора данных: </a:t>
            </a:r>
            <a:r>
              <a:rPr lang="ru-RU" dirty="0"/>
              <a:t>телефонный опрос 14–22 мая 2025 года</a:t>
            </a:r>
          </a:p>
          <a:p>
            <a:pPr algn="l">
              <a:defRPr/>
            </a:pPr>
            <a:r>
              <a:rPr lang="ru-RU" b="1" dirty="0"/>
              <a:t>Объем выборки: </a:t>
            </a:r>
            <a:r>
              <a:rPr lang="ru-RU" dirty="0"/>
              <a:t>1604 респондента</a:t>
            </a:r>
          </a:p>
          <a:p>
            <a:pPr algn="l">
              <a:defRPr/>
            </a:pPr>
            <a:r>
              <a:rPr lang="ru-RU" dirty="0"/>
              <a:t>Выборка репрезентативна по полу, возрасту в рамках РФ и федеральных округов в частности, а также по типам населенных пунктов по численности населения — в рамках РФ. </a:t>
            </a:r>
          </a:p>
          <a:p>
            <a:pPr algn="l">
              <a:defRPr/>
            </a:pPr>
            <a:r>
              <a:rPr lang="ru-RU" dirty="0"/>
              <a:t>Для данной выборки максимальный размер ошибки с вероятностью 95% не превышает 2,44%.</a:t>
            </a:r>
          </a:p>
          <a:p>
            <a:pPr algn="l">
              <a:defRPr/>
            </a:pPr>
            <a:br>
              <a:rPr lang="ru-RU" sz="1400" dirty="0">
                <a:solidFill>
                  <a:srgbClr val="273037"/>
                </a:solidFill>
                <a:latin typeface="PF BeauSans Pro" panose="02000500000000020004" pitchFamily="2" charset="0"/>
              </a:rPr>
            </a:br>
            <a:r>
              <a:rPr lang="ru-RU" b="1" dirty="0"/>
              <a:t>Контроль за качеством сбора данных </a:t>
            </a:r>
            <a:r>
              <a:rPr lang="ru-RU" dirty="0"/>
              <a:t>осуществлялся при помощи прослушивания аудиозаписей интервью для 100% массива. 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Дизайн исследования</a:t>
            </a:r>
          </a:p>
          <a:p>
            <a:endParaRPr lang="ru-RU" dirty="0"/>
          </a:p>
        </p:txBody>
      </p:sp>
      <p:pic>
        <p:nvPicPr>
          <p:cNvPr id="21" name="Рисунок 20" descr="Изображение выглядит как электроника, телефон, Проводной телефон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41E0BC3-2841-EE41-A967-183EE81991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8" name="Текст 6">
            <a:extLst>
              <a:ext uri="{FF2B5EF4-FFF2-40B4-BE49-F238E27FC236}">
                <a16:creationId xmlns:a16="http://schemas.microsoft.com/office/drawing/2014/main" id="{95DA7E2D-6C6A-7948-99CC-9FA7846269E8}"/>
              </a:ext>
            </a:extLst>
          </p:cNvPr>
          <p:cNvSpPr txBox="1">
            <a:spLocks/>
          </p:cNvSpPr>
          <p:nvPr/>
        </p:nvSpPr>
        <p:spPr>
          <a:xfrm>
            <a:off x="9039719" y="5947649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/>
              <a:t>И</a:t>
            </a:r>
            <a:r>
              <a:rPr lang="ru-RU" sz="1000" i="1" dirty="0">
                <a:solidFill>
                  <a:srgbClr val="0E2D69"/>
                </a:solidFill>
              </a:rPr>
              <a:t>зображение создано </a:t>
            </a:r>
            <a:r>
              <a:rPr lang="ru-RU" sz="1000" i="1" dirty="0" err="1">
                <a:solidFill>
                  <a:srgbClr val="0E2D69"/>
                </a:solidFill>
              </a:rPr>
              <a:t>нейросетью</a:t>
            </a:r>
            <a:endParaRPr lang="ru-RU" sz="1000" i="1" dirty="0">
              <a:solidFill>
                <a:srgbClr val="0E2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9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потребления кваса россиянами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</a:t>
            </a:r>
          </a:p>
          <a:p>
            <a:r>
              <a:rPr lang="ru-RU" dirty="0"/>
              <a:t>НИУ ВШЭ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Май 2025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DAAF6-6F1F-D752-6585-DF935FA81E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82067"/>
            <a:ext cx="2278063" cy="463186"/>
          </a:xfrm>
        </p:spPr>
        <p:txBody>
          <a:bodyPr/>
          <a:lstStyle/>
          <a:p>
            <a:r>
              <a:rPr lang="ru-RU" dirty="0"/>
              <a:t>Факультет гуманитарных</a:t>
            </a:r>
          </a:p>
          <a:p>
            <a:r>
              <a:rPr lang="ru-RU" dirty="0"/>
              <a:t>наук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75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Особенности потребления кваса россиянами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1381907"/>
          </a:xfrm>
        </p:spPr>
        <p:txBody>
          <a:bodyPr>
            <a:normAutofit/>
          </a:bodyPr>
          <a:lstStyle/>
          <a:p>
            <a:r>
              <a:rPr lang="ru-RU" dirty="0"/>
              <a:t>7 из 10 россиян пьют квас как напиток или используют его при приготовлении блюд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3027405"/>
            <a:ext cx="3934344" cy="1751629"/>
          </a:xfrm>
        </p:spPr>
        <p:txBody>
          <a:bodyPr>
            <a:normAutofit/>
          </a:bodyPr>
          <a:lstStyle/>
          <a:p>
            <a:r>
              <a:rPr lang="ru-RU" dirty="0"/>
              <a:t>Квас является популярным напитком у россиян: </a:t>
            </a:r>
            <a:r>
              <a:rPr lang="ru-RU" b="1" dirty="0"/>
              <a:t>69%</a:t>
            </a:r>
            <a:r>
              <a:rPr lang="ru-RU" dirty="0"/>
              <a:t> употребляют его, в том числе используют в кулинарии. </a:t>
            </a:r>
          </a:p>
          <a:p>
            <a:r>
              <a:rPr lang="ru-RU" dirty="0"/>
              <a:t>Для </a:t>
            </a:r>
            <a:r>
              <a:rPr lang="ru-RU" b="1" dirty="0"/>
              <a:t>34%</a:t>
            </a:r>
            <a:r>
              <a:rPr lang="ru-RU" dirty="0"/>
              <a:t> россиян квас — </a:t>
            </a:r>
            <a:r>
              <a:rPr lang="ru-RU" b="1" dirty="0"/>
              <a:t>всесезонный продукт</a:t>
            </a:r>
            <a:r>
              <a:rPr lang="ru-RU" dirty="0"/>
              <a:t>, который пьют или используют при приготовлении блюд даже в холодное время года.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0C8845F-A8AF-E740-B50B-ED5E86436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Вопрос: Как часто Вы пьете квас или используете его при приготовлении блюд? (</a:t>
            </a:r>
            <a:r>
              <a:rPr lang="en-US" dirty="0"/>
              <a:t>n=1604)</a:t>
            </a:r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048849"/>
              </p:ext>
            </p:extLst>
          </p:nvPr>
        </p:nvGraphicFramePr>
        <p:xfrm>
          <a:off x="5227605" y="1449388"/>
          <a:ext cx="647843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79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543708B-E98B-F94C-BEE4-8EBDF4715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818203-461E-9C4D-A122-39BD329E83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483DF2-56C6-344A-B3F8-BF77F52772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Особенности потребления кваса россиянами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EAB8979-C8CB-7347-B648-43849C108D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Вопрос: Как часто Вы пьете квас или используете его при приготовлении блюд? (</a:t>
            </a:r>
            <a:r>
              <a:rPr lang="en-US" dirty="0"/>
              <a:t>n=1604)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765DD619-2A86-FC4B-8917-7870E43E1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892233"/>
              </p:ext>
            </p:extLst>
          </p:nvPr>
        </p:nvGraphicFramePr>
        <p:xfrm>
          <a:off x="5227605" y="1449388"/>
          <a:ext cx="647843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85DDFF5-E4DF-9A41-95F3-C8B8D914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1381907"/>
          </a:xfrm>
        </p:spPr>
        <p:txBody>
          <a:bodyPr>
            <a:normAutofit/>
          </a:bodyPr>
          <a:lstStyle/>
          <a:p>
            <a:r>
              <a:rPr lang="ru-RU" dirty="0"/>
              <a:t>В теплое время года растет </a:t>
            </a:r>
            <a:br>
              <a:rPr lang="ru-RU" dirty="0"/>
            </a:br>
            <a:r>
              <a:rPr lang="ru-RU" dirty="0"/>
              <a:t>не только потребление кваса, но и его частота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646E357D-8B58-A446-8582-32BF1DE918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3027405"/>
            <a:ext cx="3934344" cy="1751629"/>
          </a:xfrm>
        </p:spPr>
        <p:txBody>
          <a:bodyPr/>
          <a:lstStyle/>
          <a:p>
            <a:r>
              <a:rPr lang="ru-RU" dirty="0"/>
              <a:t>В теплое время года каждый пятый россиянин пьет (или использует при приготовлении блюд) квас не реже одного раза в неделю. </a:t>
            </a:r>
          </a:p>
          <a:p>
            <a:r>
              <a:rPr lang="ru-RU" b="1" dirty="0"/>
              <a:t>46%</a:t>
            </a:r>
            <a:r>
              <a:rPr lang="en-US" b="1" dirty="0"/>
              <a:t> (</a:t>
            </a:r>
            <a:r>
              <a:rPr lang="ru-RU" b="1" dirty="0"/>
              <a:t>каждый второй) </a:t>
            </a:r>
            <a:r>
              <a:rPr lang="ru-RU" dirty="0"/>
              <a:t>— не реже одного раза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35478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Особенности потребления кваса россиянами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1381907"/>
          </a:xfrm>
        </p:spPr>
        <p:txBody>
          <a:bodyPr>
            <a:normAutofit fontScale="90000"/>
          </a:bodyPr>
          <a:lstStyle/>
          <a:p>
            <a:r>
              <a:rPr lang="ru-RU" dirty="0"/>
              <a:t>Наиболее распространенные способы употребления кваса —</a:t>
            </a:r>
            <a:br>
              <a:rPr lang="ru-RU" dirty="0"/>
            </a:br>
            <a:r>
              <a:rPr lang="ru-RU" dirty="0"/>
              <a:t> в чистом виде как напиток и как основа для окрошки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3027405"/>
            <a:ext cx="3934344" cy="1751629"/>
          </a:xfrm>
        </p:spPr>
        <p:txBody>
          <a:bodyPr/>
          <a:lstStyle/>
          <a:p>
            <a:r>
              <a:rPr lang="ru-RU" dirty="0"/>
              <a:t>Основные форматы потребления кваса — в чистом виде как напиток (80%) и как основа для окрошки (60%). </a:t>
            </a:r>
          </a:p>
          <a:p>
            <a:r>
              <a:rPr lang="ru-RU" dirty="0"/>
              <a:t>Другие способы использования, такие как добавление в маринады, другие супы, выпечку или коктейли, распространены значительно меньше и остаются нишевыми.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0C8845F-A8AF-E740-B50B-ED5E86436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Вопрос: В каком виде Вы употребляете квас? (</a:t>
            </a:r>
            <a:r>
              <a:rPr lang="en-US" dirty="0"/>
              <a:t>n=1096)</a:t>
            </a:r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546159"/>
              </p:ext>
            </p:extLst>
          </p:nvPr>
        </p:nvGraphicFramePr>
        <p:xfrm>
          <a:off x="5227605" y="1449388"/>
          <a:ext cx="647843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71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686AF3F-C863-864E-AFDC-D574F8060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исследований культуры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1EC68-7619-8F49-AEC3-176ECF1F6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Исследование общественного мнения россиян о квасе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3B065-0902-0141-A245-63D5DCF43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Особенности потребления кваса россиянами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447790"/>
            <a:ext cx="4322530" cy="1381907"/>
          </a:xfrm>
        </p:spPr>
        <p:txBody>
          <a:bodyPr>
            <a:normAutofit fontScale="90000"/>
          </a:bodyPr>
          <a:lstStyle/>
          <a:p>
            <a:r>
              <a:rPr lang="ru-RU" dirty="0"/>
              <a:t>Квас остается напитком </a:t>
            </a:r>
            <a:br>
              <a:rPr lang="ru-RU" dirty="0"/>
            </a:br>
            <a:r>
              <a:rPr lang="ru-RU" dirty="0"/>
              <a:t>для употребления в домашних условиях — это самый распространенный сценарий среди респондентов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F297E4-9695-684A-A8A3-54FEC94600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3236955"/>
            <a:ext cx="3934344" cy="1751629"/>
          </a:xfrm>
        </p:spPr>
        <p:txBody>
          <a:bodyPr/>
          <a:lstStyle/>
          <a:p>
            <a:r>
              <a:rPr lang="ru-RU" dirty="0"/>
              <a:t>Чаще всего респонденты употребляют квас дома (81%). Следующие по популярности варианты — на улице (29</a:t>
            </a:r>
            <a:r>
              <a:rPr lang="en-US" dirty="0"/>
              <a:t>%)</a:t>
            </a:r>
            <a:r>
              <a:rPr lang="ru-RU" dirty="0"/>
              <a:t>, на пикниках</a:t>
            </a:r>
            <a:r>
              <a:rPr lang="en-US" dirty="0"/>
              <a:t> (19%)</a:t>
            </a:r>
            <a:r>
              <a:rPr lang="ru-RU" dirty="0"/>
              <a:t> и после/во время посещения бани</a:t>
            </a:r>
            <a:r>
              <a:rPr lang="en-US" dirty="0"/>
              <a:t> (18</a:t>
            </a:r>
            <a:r>
              <a:rPr lang="ru-RU" dirty="0"/>
              <a:t>%</a:t>
            </a:r>
            <a:r>
              <a:rPr lang="en-US" dirty="0"/>
              <a:t>)</a:t>
            </a:r>
            <a:r>
              <a:rPr lang="ru-RU" dirty="0"/>
              <a:t>.</a:t>
            </a:r>
            <a:endParaRPr lang="en-US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0C8845F-A8AF-E740-B50B-ED5E86436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Вопрос: Скажите, в каких ситуациях Вы пьете квас как напиток или употребляете блюда, содержащие квас?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n=1096)</a:t>
            </a:r>
            <a:endParaRPr lang="ru-RU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BD719A7-142E-4F46-8CBF-24A2EA31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979278"/>
              </p:ext>
            </p:extLst>
          </p:nvPr>
        </p:nvGraphicFramePr>
        <p:xfrm>
          <a:off x="5227605" y="1449388"/>
          <a:ext cx="6478438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2832</Words>
  <Application>Microsoft Macintosh PowerPoint</Application>
  <PresentationFormat>Широкоэкранный</PresentationFormat>
  <Paragraphs>292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HSE Sans</vt:lpstr>
      <vt:lpstr>PF BeauSans Pro</vt:lpstr>
      <vt:lpstr>Office Theme</vt:lpstr>
      <vt:lpstr>Исследование общественного мнения россиян о квасе </vt:lpstr>
      <vt:lpstr>Дизайн исследования</vt:lpstr>
      <vt:lpstr>Цели и задачи исследования</vt:lpstr>
      <vt:lpstr>Дизайн исследования</vt:lpstr>
      <vt:lpstr>Особенности потребления кваса россиянами</vt:lpstr>
      <vt:lpstr>7 из 10 россиян пьют квас как напиток или используют его при приготовлении блюд</vt:lpstr>
      <vt:lpstr>В теплое время года растет  не только потребление кваса, но и его частота</vt:lpstr>
      <vt:lpstr>Наиболее распространенные способы употребления кваса —  в чистом виде как напиток и как основа для окрошки</vt:lpstr>
      <vt:lpstr>Квас остается напитком  для употребления в домашних условиях — это самый распространенный сценарий среди респондентов</vt:lpstr>
      <vt:lpstr>Магазинный в бутылках — наиболее популярный вид кваса среди россиян</vt:lpstr>
      <vt:lpstr>«Очаковский» — самая популярная марка кваса среди россиян</vt:lpstr>
      <vt:lpstr>Особенности потребления кваса в разных социально-демографических группах</vt:lpstr>
      <vt:lpstr>Отношение россиян к квасу </vt:lpstr>
      <vt:lpstr>71% россиян согласны, что квас  — важная часть русского культурного наследия</vt:lpstr>
      <vt:lpstr>68% процентов россиян считают, что квас полезнее газировки </vt:lpstr>
      <vt:lpstr>62% россиян согласны, что квас вкуснее газировки</vt:lpstr>
      <vt:lpstr>Особенности отношения к квасу в разных социально-демографических группах</vt:lpstr>
      <vt:lpstr>В каждой пятой семье есть свои традиции употребления кваса</vt:lpstr>
      <vt:lpstr>Основные ассоциации со словом «квас» — лето, жара и окрошка</vt:lpstr>
      <vt:lpstr>Выводы</vt:lpstr>
      <vt:lpstr>Выводы</vt:lpstr>
      <vt:lpstr>Выводы</vt:lpstr>
      <vt:lpstr>Приложение: социально-демографические параметры выборки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Александр Сувалко</cp:lastModifiedBy>
  <cp:revision>56</cp:revision>
  <cp:lastPrinted>2021-11-11T13:08:42Z</cp:lastPrinted>
  <dcterms:created xsi:type="dcterms:W3CDTF">2021-11-11T08:52:47Z</dcterms:created>
  <dcterms:modified xsi:type="dcterms:W3CDTF">2025-06-18T07:00:55Z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2025-05-30T10:32:16Z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81852f08-68e7-482a-8cd9-22131e114bf7</vt:lpwstr>
  </property>
  <property fmtid="{D5CDD505-2E9C-101B-9397-08002B2CF9AE}" pid="8" name="MSIP_Label_defa4170-0d19-0005-0004-bc88714345d2_ActionId">
    <vt:lpwstr>71e51d59-a47c-4921-ac3b-c0436d4e05c7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50, 3, 0, 1</vt:lpwstr>
  </property>
</Properties>
</file>