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3"/>
  </p:notesMasterIdLst>
  <p:sldIdLst>
    <p:sldId id="256" r:id="rId2"/>
    <p:sldId id="263" r:id="rId3"/>
    <p:sldId id="257" r:id="rId4"/>
    <p:sldId id="258" r:id="rId5"/>
    <p:sldId id="259" r:id="rId6"/>
    <p:sldId id="264" r:id="rId7"/>
    <p:sldId id="276" r:id="rId8"/>
    <p:sldId id="277" r:id="rId9"/>
    <p:sldId id="275" r:id="rId10"/>
    <p:sldId id="278" r:id="rId11"/>
    <p:sldId id="265" r:id="rId12"/>
    <p:sldId id="272" r:id="rId13"/>
    <p:sldId id="269" r:id="rId14"/>
    <p:sldId id="279" r:id="rId15"/>
    <p:sldId id="280" r:id="rId16"/>
    <p:sldId id="267" r:id="rId17"/>
    <p:sldId id="281" r:id="rId18"/>
    <p:sldId id="273" r:id="rId19"/>
    <p:sldId id="274" r:id="rId20"/>
    <p:sldId id="271" r:id="rId21"/>
    <p:sldId id="26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2844" y="-10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82792-BA9C-4632-A868-476B7C0C6A55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7AF62-B5E0-417B-9696-2D9C5DF41C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5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7AF62-B5E0-417B-9696-2D9C5DF41C3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50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AB1D-7E7A-463F-A129-CD260D029B2B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577C366-6373-484C-97D2-E0D77D6FC1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AB1D-7E7A-463F-A129-CD260D029B2B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C366-6373-484C-97D2-E0D77D6FC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AB1D-7E7A-463F-A129-CD260D029B2B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C366-6373-484C-97D2-E0D77D6FC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AB1D-7E7A-463F-A129-CD260D029B2B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C366-6373-484C-97D2-E0D77D6FC1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AB1D-7E7A-463F-A129-CD260D029B2B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577C366-6373-484C-97D2-E0D77D6FC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AB1D-7E7A-463F-A129-CD260D029B2B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C366-6373-484C-97D2-E0D77D6FC1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AB1D-7E7A-463F-A129-CD260D029B2B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C366-6373-484C-97D2-E0D77D6FC1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AB1D-7E7A-463F-A129-CD260D029B2B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C366-6373-484C-97D2-E0D77D6FC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AB1D-7E7A-463F-A129-CD260D029B2B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C366-6373-484C-97D2-E0D77D6FC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AB1D-7E7A-463F-A129-CD260D029B2B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C366-6373-484C-97D2-E0D77D6FC1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AB1D-7E7A-463F-A129-CD260D029B2B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577C366-6373-484C-97D2-E0D77D6FC1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586AB1D-7E7A-463F-A129-CD260D029B2B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577C366-6373-484C-97D2-E0D77D6FC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3395884"/>
            <a:ext cx="6400800" cy="1600200"/>
          </a:xfrm>
        </p:spPr>
        <p:txBody>
          <a:bodyPr>
            <a:normAutofit/>
          </a:bodyPr>
          <a:lstStyle/>
          <a:p>
            <a:pPr algn="r"/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Arseniy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Kazantsev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785926"/>
            <a:ext cx="8229600" cy="1470025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KATYN AS A PLACE OF MEMORY: CHANGE OF MEANINGS OF THE MEMORIAL IN THE PROCESS OF ITS RECONSTRUCTION IN 2017-2018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074" name="AutoShape 2" descr="Фирменный стиль, логотипы и шаблоны НИУ ВШЭ – О Вышке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logo_с_hse_black_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5" y="5314932"/>
            <a:ext cx="975622" cy="1257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476672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Perpetua" panose="02020502060401020303" pitchFamily="18" charset="0"/>
              </a:rPr>
              <a:t>“Concept of the exhibition “</a:t>
            </a:r>
            <a:r>
              <a:rPr lang="en-US" sz="2800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Katyn</a:t>
            </a:r>
            <a:r>
              <a:rPr lang="en-US" sz="2800" dirty="0" smtClean="0">
                <a:solidFill>
                  <a:schemeClr val="tx1"/>
                </a:solidFill>
                <a:latin typeface="Perpetua" panose="02020502060401020303" pitchFamily="18" charset="0"/>
              </a:rPr>
              <a:t>. 1940. </a:t>
            </a:r>
            <a:br>
              <a:rPr lang="en-US" sz="2800" dirty="0" smtClean="0">
                <a:solidFill>
                  <a:schemeClr val="tx1"/>
                </a:solidFill>
                <a:latin typeface="Perpetua" panose="02020502060401020303" pitchFamily="18" charset="0"/>
              </a:rPr>
            </a:br>
            <a:r>
              <a:rPr lang="en-US" sz="2800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Katyn</a:t>
            </a:r>
            <a:r>
              <a:rPr lang="en-US" sz="2800" dirty="0" smtClean="0">
                <a:solidFill>
                  <a:schemeClr val="tx1"/>
                </a:solidFill>
                <a:latin typeface="Perpetua" panose="02020502060401020303" pitchFamily="18" charset="0"/>
              </a:rPr>
              <a:t> crime</a:t>
            </a:r>
            <a:r>
              <a:rPr lang="en-US" sz="2800" dirty="0">
                <a:solidFill>
                  <a:schemeClr val="tx1"/>
                </a:solidFill>
                <a:latin typeface="Perpetua" panose="02020502060401020303" pitchFamily="18" charset="0"/>
              </a:rPr>
              <a:t>:</a:t>
            </a:r>
            <a:r>
              <a:rPr lang="en-US" sz="2800" dirty="0" smtClean="0">
                <a:solidFill>
                  <a:schemeClr val="tx1"/>
                </a:solidFill>
                <a:latin typeface="Perpetua" panose="02020502060401020303" pitchFamily="18" charset="0"/>
              </a:rPr>
              <a:t> history and modernity. </a:t>
            </a:r>
            <a:br>
              <a:rPr lang="en-US" sz="2800" dirty="0" smtClean="0">
                <a:solidFill>
                  <a:schemeClr val="tx1"/>
                </a:solidFill>
                <a:latin typeface="Perpetua" panose="02020502060401020303" pitchFamily="18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Perpetua" panose="02020502060401020303" pitchFamily="18" charset="0"/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Andreenkova</a:t>
            </a:r>
            <a:r>
              <a:rPr lang="en-US" sz="2000" dirty="0" smtClean="0">
                <a:solidFill>
                  <a:schemeClr val="tx1"/>
                </a:solidFill>
                <a:latin typeface="Perpetua" panose="02020502060401020303" pitchFamily="18" charset="0"/>
              </a:rPr>
              <a:t> G, </a:t>
            </a:r>
            <a:r>
              <a:rPr lang="en-US" sz="2000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Kornilov</a:t>
            </a:r>
            <a:r>
              <a:rPr lang="en-US" sz="2000" dirty="0" smtClean="0">
                <a:solidFill>
                  <a:schemeClr val="tx1"/>
                </a:solidFill>
                <a:latin typeface="Perpetua" panose="02020502060401020303" pitchFamily="18" charset="0"/>
              </a:rPr>
              <a:t> O., </a:t>
            </a:r>
            <a:r>
              <a:rPr lang="en-US" sz="2000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Aleksandrov</a:t>
            </a:r>
            <a:r>
              <a:rPr lang="en-US" sz="2000" dirty="0" smtClean="0">
                <a:solidFill>
                  <a:schemeClr val="tx1"/>
                </a:solidFill>
                <a:latin typeface="Perpetua" panose="02020502060401020303" pitchFamily="18" charset="0"/>
              </a:rPr>
              <a:t> V., 2012)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755576" y="2132856"/>
            <a:ext cx="3749040" cy="4572000"/>
          </a:xfrm>
        </p:spPr>
        <p:txBody>
          <a:bodyPr/>
          <a:lstStyle/>
          <a:p>
            <a:pPr algn="just"/>
            <a:r>
              <a:rPr lang="en-US" dirty="0" smtClean="0"/>
              <a:t>“The new exhibition must contribute to the development of </a:t>
            </a:r>
            <a:br>
              <a:rPr lang="en-US" dirty="0" smtClean="0"/>
            </a:br>
            <a:r>
              <a:rPr lang="en-US" dirty="0" smtClean="0"/>
              <a:t>historical memory </a:t>
            </a:r>
            <a:br>
              <a:rPr lang="en-US" dirty="0" smtClean="0"/>
            </a:br>
            <a:r>
              <a:rPr lang="en-US" dirty="0" smtClean="0"/>
              <a:t>in Russian society connected with </a:t>
            </a:r>
            <a:br>
              <a:rPr lang="en-US" dirty="0" smtClean="0"/>
            </a:br>
            <a:r>
              <a:rPr lang="en-US" dirty="0" smtClean="0"/>
              <a:t>the shooting </a:t>
            </a:r>
            <a:br>
              <a:rPr lang="en-US" dirty="0" smtClean="0"/>
            </a:br>
            <a:r>
              <a:rPr lang="en-US" dirty="0" smtClean="0"/>
              <a:t>of almost 22000 Polish citizens in various parts </a:t>
            </a:r>
            <a:br>
              <a:rPr lang="en-US" dirty="0" smtClean="0"/>
            </a:br>
            <a:r>
              <a:rPr lang="en-US" dirty="0" smtClean="0"/>
              <a:t>of the USSR in 1940”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>
          <a:xfrm>
            <a:off x="4932040" y="2132856"/>
            <a:ext cx="3749040" cy="4572000"/>
          </a:xfrm>
        </p:spPr>
        <p:txBody>
          <a:bodyPr/>
          <a:lstStyle/>
          <a:p>
            <a:r>
              <a:rPr lang="en-US" dirty="0" smtClean="0"/>
              <a:t>The exhibition focused on the fate of a particular person, and its “main characters are victims of the </a:t>
            </a:r>
            <a:r>
              <a:rPr lang="en-US" dirty="0" err="1" smtClean="0"/>
              <a:t>Katyn</a:t>
            </a:r>
            <a:r>
              <a:rPr lang="en-US" dirty="0" smtClean="0"/>
              <a:t> crime: Polish officers and civil people”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8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716" y="5517232"/>
            <a:ext cx="1138188" cy="113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0" t="17623" r="3339" b="5492"/>
          <a:stretch/>
        </p:blipFill>
        <p:spPr bwMode="auto">
          <a:xfrm>
            <a:off x="4990108" y="2152665"/>
            <a:ext cx="392032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876" y="894460"/>
            <a:ext cx="7772400" cy="11430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>
                <a:latin typeface="Cambria" panose="02040503050406030204" pitchFamily="18" charset="0"/>
              </a:rPr>
              <a:t/>
            </a:r>
            <a:br>
              <a:rPr lang="ru-RU" sz="1800" dirty="0">
                <a:latin typeface="Cambria" panose="02040503050406030204" pitchFamily="18" charset="0"/>
              </a:rPr>
            </a:br>
            <a:r>
              <a:rPr lang="ru-RU" sz="1800" dirty="0">
                <a:latin typeface="Cambria" panose="02040503050406030204" pitchFamily="18" charset="0"/>
              </a:rPr>
              <a:t/>
            </a:r>
            <a:br>
              <a:rPr lang="ru-RU" sz="1800" dirty="0">
                <a:latin typeface="Cambria" panose="02040503050406030204" pitchFamily="18" charset="0"/>
              </a:rPr>
            </a:br>
            <a:r>
              <a:rPr lang="ru-RU" sz="2000" dirty="0">
                <a:latin typeface="Cambria" panose="02040503050406030204" pitchFamily="18" charset="0"/>
              </a:rPr>
              <a:t/>
            </a:r>
            <a:br>
              <a:rPr lang="ru-RU" sz="2000" dirty="0">
                <a:latin typeface="Cambria" panose="02040503050406030204" pitchFamily="18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DIACHRONIC </a:t>
            </a:r>
            <a:r>
              <a:rPr lang="en-US" sz="2000" dirty="0">
                <a:solidFill>
                  <a:srgbClr val="000000"/>
                </a:solidFill>
                <a:latin typeface="Perpetua" panose="02020502060401020303" pitchFamily="18" charset="0"/>
              </a:rPr>
              <a:t>COMPARISON OF THE PLACE OF TRAGIC MEMORY</a:t>
            </a:r>
            <a:r>
              <a:rPr lang="en-US" sz="20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:</a:t>
            </a:r>
            <a:br>
              <a:rPr lang="en-US" sz="2000" dirty="0" smtClean="0">
                <a:solidFill>
                  <a:srgbClr val="000000"/>
                </a:solidFill>
                <a:latin typeface="Perpetua" panose="02020502060401020303" pitchFamily="18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Perpetua" panose="02020502060401020303" pitchFamily="18" charset="0"/>
              </a:rPr>
              <a:t>KATYN</a:t>
            </a: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2132856"/>
            <a:ext cx="4176464" cy="45720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Representation of the tragedy of Polish soldiers)</a:t>
            </a:r>
            <a:endParaRPr lang="ru-RU" sz="1800" i="1" dirty="0"/>
          </a:p>
          <a:p>
            <a:pPr algn="just"/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Exhibition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in the Pavilion of the main entrance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.</a:t>
            </a:r>
            <a:endParaRPr lang="ru-RU" sz="1800" dirty="0"/>
          </a:p>
          <a:p>
            <a:pPr algn="just"/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The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first ritual site.</a:t>
            </a:r>
            <a:endParaRPr lang="ru-RU" sz="1800" dirty="0" smtClean="0"/>
          </a:p>
          <a:p>
            <a:pPr algn="just"/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Exhibition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in the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new</a:t>
            </a:r>
          </a:p>
          <a:p>
            <a:pPr marL="0" indent="0" algn="just">
              <a:buNone/>
            </a:pP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   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Museum and exhibition complex.</a:t>
            </a:r>
            <a:endParaRPr lang="ru-RU" sz="1800" dirty="0"/>
          </a:p>
          <a:p>
            <a:pPr algn="just"/>
            <a:endParaRPr lang="ru-RU" sz="1800" dirty="0"/>
          </a:p>
          <a:p>
            <a:pPr algn="just"/>
            <a:endParaRPr lang="ru-RU" sz="1800" dirty="0"/>
          </a:p>
          <a:p>
            <a:pPr marL="0" lvl="0" indent="0">
              <a:lnSpc>
                <a:spcPct val="150000"/>
              </a:lnSpc>
              <a:buNone/>
            </a:pPr>
            <a:r>
              <a:rPr lang="en-US" sz="1800" dirty="0">
                <a:latin typeface="Perpetua" panose="02020502060401020303" pitchFamily="18" charset="0"/>
              </a:rPr>
              <a:t>2017-2018 </a:t>
            </a:r>
            <a:r>
              <a:rPr lang="en-US" sz="1800" b="1" dirty="0">
                <a:latin typeface="Perpetua" panose="02020502060401020303" pitchFamily="18" charset="0"/>
              </a:rPr>
              <a:t>–</a:t>
            </a:r>
            <a:r>
              <a:rPr lang="en-US" sz="1800" dirty="0">
                <a:latin typeface="Perpetua" panose="02020502060401020303" pitchFamily="18" charset="0"/>
              </a:rPr>
              <a:t> </a:t>
            </a:r>
            <a:r>
              <a:rPr lang="en-US" sz="1800" dirty="0" smtClean="0">
                <a:latin typeface="Perpetua" panose="02020502060401020303" pitchFamily="18" charset="0"/>
              </a:rPr>
              <a:t/>
            </a:r>
            <a:br>
              <a:rPr lang="en-US" sz="1800" dirty="0" smtClean="0">
                <a:latin typeface="Perpetua" panose="02020502060401020303" pitchFamily="18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setting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the "disconnected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regime"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of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memory: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en-US" sz="1800" dirty="0" smtClean="0">
                <a:latin typeface="Perpetua" panose="02020502060401020303" pitchFamily="18" charset="0"/>
                <a:cs typeface="Arial" panose="020B0604020202020204" pitchFamily="34" charset="0"/>
              </a:rPr>
              <a:t>actor</a:t>
            </a:r>
            <a:r>
              <a:rPr lang="en-US" sz="1800" dirty="0" smtClean="0">
                <a:latin typeface="Perpetua" panose="02020502060401020303" pitchFamily="18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“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pluralist”</a:t>
            </a:r>
            <a:r>
              <a:rPr lang="ru-RU" sz="1800" dirty="0" smtClean="0"/>
              <a:t>– </a:t>
            </a:r>
            <a:br>
              <a:rPr lang="ru-RU" sz="1800" dirty="0" smtClean="0"/>
            </a:b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The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Polish official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delegation,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en-US" sz="1800" dirty="0" smtClean="0">
                <a:latin typeface="Perpetua" panose="02020502060401020303" pitchFamily="18" charset="0"/>
                <a:cs typeface="Arial" panose="020B0604020202020204" pitchFamily="34" charset="0"/>
              </a:rPr>
              <a:t>actor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“warrior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” </a:t>
            </a:r>
            <a:r>
              <a:rPr lang="ru-RU" sz="1800" dirty="0" smtClean="0"/>
              <a:t>– </a:t>
            </a:r>
            <a:r>
              <a:rPr lang="ru-RU" sz="1800" dirty="0"/>
              <a:t>РВИО/ГЦМСИР</a:t>
            </a:r>
          </a:p>
          <a:p>
            <a:pPr marL="0" indent="0">
              <a:buNone/>
            </a:pPr>
            <a:endParaRPr lang="ru-RU" sz="1600" dirty="0"/>
          </a:p>
          <a:p>
            <a:pPr marL="0" indent="0" algn="ctr">
              <a:buNone/>
            </a:pPr>
            <a:endParaRPr lang="ru-RU" sz="2000" b="1" dirty="0"/>
          </a:p>
          <a:p>
            <a:pPr marL="0" indent="0" algn="ctr">
              <a:buNone/>
            </a:pPr>
            <a:endParaRPr lang="ru-RU" sz="2000" b="1" dirty="0"/>
          </a:p>
          <a:p>
            <a:pPr marL="0" indent="0" algn="ctr">
              <a:buNone/>
            </a:pPr>
            <a:endParaRPr lang="ru-RU" sz="2000" b="1" dirty="0"/>
          </a:p>
          <a:p>
            <a:pPr marL="0" indent="0" algn="ctr">
              <a:buNone/>
            </a:pPr>
            <a:endParaRPr lang="ru-RU" sz="2000" b="1" dirty="0"/>
          </a:p>
          <a:p>
            <a:pPr marL="0" indent="0" algn="ctr">
              <a:buNone/>
            </a:pPr>
            <a:endParaRPr lang="ru-RU" sz="2000" b="1" dirty="0"/>
          </a:p>
          <a:p>
            <a:pPr marL="0" indent="0" algn="ctr">
              <a:buNone/>
            </a:pP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14290"/>
            <a:ext cx="88583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KATYN AS A PLACE OF MEMORY: CHANGE OF MEANINGS OF THE MEMORIAL </a:t>
            </a:r>
            <a:r>
              <a:rPr lang="en-US" sz="1600" b="1" dirty="0" smtClean="0">
                <a:latin typeface="Agency FB" pitchFamily="34" charset="0"/>
              </a:rPr>
              <a:t/>
            </a:r>
            <a:br>
              <a:rPr lang="en-US" sz="1600" b="1" dirty="0" smtClean="0">
                <a:latin typeface="Agency FB" pitchFamily="34" charset="0"/>
              </a:rPr>
            </a:br>
            <a:r>
              <a:rPr lang="en-US" sz="1600" b="1" dirty="0" smtClean="0">
                <a:latin typeface="Agency FB" pitchFamily="34" charset="0"/>
              </a:rPr>
              <a:t>IN </a:t>
            </a:r>
            <a:r>
              <a:rPr lang="en-US" sz="1600" b="1" dirty="0">
                <a:latin typeface="Agency FB" pitchFamily="34" charset="0"/>
              </a:rPr>
              <a:t>THE PROCESS OF ITS RECONSTRUCTION IN 2017-2018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4289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772400" cy="1143000"/>
          </a:xfrm>
        </p:spPr>
        <p:txBody>
          <a:bodyPr>
            <a:normAutofit/>
          </a:bodyPr>
          <a:lstStyle/>
          <a:p>
            <a:pPr lvl="0" algn="ctr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sz="2400" dirty="0" smtClean="0">
                <a:solidFill>
                  <a:schemeClr val="tx1"/>
                </a:solidFill>
                <a:latin typeface="Perpetua" panose="02020502060401020303" pitchFamily="18" charset="0"/>
              </a:rPr>
              <a:t>Structure of </a:t>
            </a:r>
            <a:r>
              <a:rPr lang="en-US" sz="2400" dirty="0">
                <a:solidFill>
                  <a:srgbClr val="000000"/>
                </a:solidFill>
                <a:latin typeface="Perpetua" panose="02020502060401020303" pitchFamily="18" charset="0"/>
              </a:rPr>
              <a:t>e</a:t>
            </a:r>
            <a:r>
              <a:rPr lang="en-US" sz="24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xhibition </a:t>
            </a:r>
            <a:r>
              <a:rPr lang="en-US" sz="2400" dirty="0">
                <a:solidFill>
                  <a:srgbClr val="000000"/>
                </a:solidFill>
                <a:latin typeface="Perpetua" panose="02020502060401020303" pitchFamily="18" charset="0"/>
              </a:rPr>
              <a:t>in the Pavilion of the main </a:t>
            </a:r>
            <a:r>
              <a:rPr lang="en-US" sz="24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entrance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</a:br>
            <a:endParaRPr lang="ru-RU" sz="2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660232" y="1988840"/>
            <a:ext cx="2276128" cy="457200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dirty="0" smtClean="0"/>
              <a:t>1,2 </a:t>
            </a:r>
            <a:r>
              <a:rPr lang="ru-RU" dirty="0" smtClean="0"/>
              <a:t>– </a:t>
            </a:r>
            <a:r>
              <a:rPr lang="en-US" sz="2200" dirty="0" smtClean="0">
                <a:latin typeface="Perpetua" panose="02020502060401020303" pitchFamily="18" charset="0"/>
                <a:cs typeface="Arial" panose="020B0604020202020204" pitchFamily="34" charset="0"/>
              </a:rPr>
              <a:t>gallery of memory</a:t>
            </a:r>
          </a:p>
          <a:p>
            <a:pPr algn="just"/>
            <a:r>
              <a:rPr lang="ru-RU" sz="2900" b="1" dirty="0" smtClean="0"/>
              <a:t>3</a:t>
            </a:r>
            <a:r>
              <a:rPr lang="ru-RU" sz="2900" dirty="0" smtClean="0"/>
              <a:t> </a:t>
            </a:r>
            <a:r>
              <a:rPr lang="ru-RU" sz="2900" dirty="0" smtClean="0"/>
              <a:t>–</a:t>
            </a:r>
            <a:r>
              <a:rPr lang="en-US" sz="2900" dirty="0" smtClean="0"/>
              <a:t> </a:t>
            </a:r>
            <a:r>
              <a:rPr lang="en-US" sz="2200" dirty="0" smtClean="0">
                <a:latin typeface="Perpetua" panose="02020502060401020303" pitchFamily="18" charset="0"/>
                <a:cs typeface="Arial" panose="020B0604020202020204" pitchFamily="34" charset="0"/>
              </a:rPr>
              <a:t>documents</a:t>
            </a:r>
            <a:endParaRPr lang="en-US" sz="2200" dirty="0" smtClean="0">
              <a:latin typeface="Perpetua" panose="02020502060401020303" pitchFamily="18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/>
              <a:t>6 </a:t>
            </a:r>
            <a:r>
              <a:rPr lang="ru-RU" dirty="0" smtClean="0"/>
              <a:t>–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repressed people by the Soviet government from 1918 to 1937-1938 on the territory of the </a:t>
            </a: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 “Smolensk region”</a:t>
            </a:r>
          </a:p>
          <a:p>
            <a:pPr algn="just"/>
            <a:r>
              <a:rPr lang="ru-RU" dirty="0" smtClean="0"/>
              <a:t> </a:t>
            </a:r>
            <a:r>
              <a:rPr lang="ru-RU" b="1" dirty="0" smtClean="0"/>
              <a:t>7,8</a:t>
            </a:r>
            <a:r>
              <a:rPr lang="en-US" b="1" dirty="0" smtClean="0"/>
              <a:t> </a:t>
            </a:r>
            <a:r>
              <a:rPr lang="ru-RU" dirty="0" smtClean="0"/>
              <a:t>–</a:t>
            </a:r>
            <a:r>
              <a:rPr lang="en-US" dirty="0" smtClean="0"/>
              <a:t> </a:t>
            </a:r>
            <a:r>
              <a:rPr lang="en-US" dirty="0" smtClean="0">
                <a:latin typeface="Perpetua" panose="02020502060401020303" pitchFamily="18" charset="0"/>
                <a:cs typeface="Arial" panose="020B0604020202020204" pitchFamily="34" charset="0"/>
              </a:rPr>
              <a:t>stands</a:t>
            </a: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with information and </a:t>
            </a: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things of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repressed Soviet citizens</a:t>
            </a:r>
            <a:r>
              <a:rPr lang="ru-RU" dirty="0" smtClean="0"/>
              <a:t> </a:t>
            </a:r>
            <a:endParaRPr lang="en-US" dirty="0" smtClean="0">
              <a:latin typeface="Perpetua" panose="02020502060401020303" pitchFamily="18" charset="0"/>
            </a:endParaRPr>
          </a:p>
          <a:p>
            <a:pPr algn="just"/>
            <a:r>
              <a:rPr lang="ru-RU" b="1" dirty="0" smtClean="0"/>
              <a:t>9</a:t>
            </a:r>
            <a:r>
              <a:rPr lang="ru-RU" dirty="0" smtClean="0"/>
              <a:t> </a:t>
            </a:r>
            <a:r>
              <a:rPr lang="ru-RU" dirty="0" smtClean="0"/>
              <a:t>–</a:t>
            </a:r>
            <a:r>
              <a:rPr lang="en-US" dirty="0" smtClean="0"/>
              <a:t> </a:t>
            </a:r>
            <a:r>
              <a:rPr lang="en-US" dirty="0" smtClean="0">
                <a:latin typeface="Perpetua" panose="02020502060401020303" pitchFamily="18" charset="0"/>
                <a:cs typeface="Arial" panose="020B0604020202020204" pitchFamily="34" charset="0"/>
              </a:rPr>
              <a:t>stands</a:t>
            </a: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with information and </a:t>
            </a: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things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of repressed Polish citizens</a:t>
            </a:r>
            <a:r>
              <a:rPr lang="ru-RU" dirty="0" smtClean="0"/>
              <a:t> </a:t>
            </a:r>
            <a:endParaRPr lang="en-US" dirty="0" smtClean="0">
              <a:latin typeface="Perpetua" panose="02020502060401020303" pitchFamily="18" charset="0"/>
            </a:endParaRPr>
          </a:p>
          <a:p>
            <a:pPr algn="just"/>
            <a:r>
              <a:rPr lang="ru-RU" b="1" dirty="0" smtClean="0"/>
              <a:t>10, 11 </a:t>
            </a:r>
            <a:r>
              <a:rPr lang="ru-RU" dirty="0" smtClean="0"/>
              <a:t>–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multimedia </a:t>
            </a: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posts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14290"/>
            <a:ext cx="88583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KATYN AS A PLACE OF MEMORY: CHANGE OF MEANINGS OF THE MEMORIAL </a:t>
            </a:r>
            <a:r>
              <a:rPr lang="en-US" sz="1600" b="1" dirty="0" smtClean="0">
                <a:latin typeface="Agency FB" pitchFamily="34" charset="0"/>
              </a:rPr>
              <a:t/>
            </a:r>
            <a:br>
              <a:rPr lang="en-US" sz="1600" b="1" dirty="0" smtClean="0">
                <a:latin typeface="Agency FB" pitchFamily="34" charset="0"/>
              </a:rPr>
            </a:br>
            <a:r>
              <a:rPr lang="en-US" sz="1600" b="1" dirty="0" smtClean="0">
                <a:latin typeface="Agency FB" pitchFamily="34" charset="0"/>
              </a:rPr>
              <a:t>IN </a:t>
            </a:r>
            <a:r>
              <a:rPr lang="en-US" sz="1600" b="1" dirty="0">
                <a:latin typeface="Agency FB" pitchFamily="34" charset="0"/>
              </a:rPr>
              <a:t>THE PROCESS OF ITS RECONSTRUCTION IN 2017-2018</a:t>
            </a:r>
            <a:endParaRPr lang="ru-R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33" y="2060848"/>
            <a:ext cx="60960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32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93108"/>
            <a:ext cx="8064896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  <a:latin typeface="Perpetua" panose="02020502060401020303" pitchFamily="18" charset="0"/>
              </a:rPr>
              <a:t>Object 3</a:t>
            </a:r>
            <a:r>
              <a:rPr lang="ru-RU" sz="2400" i="1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en-US" sz="2400" dirty="0">
                <a:solidFill>
                  <a:srgbClr val="000000"/>
                </a:solidFill>
                <a:latin typeface="Perpetua" panose="02020502060401020303" pitchFamily="18" charset="0"/>
              </a:rPr>
              <a:t>"Resolution </a:t>
            </a:r>
            <a:r>
              <a:rPr lang="en-US" sz="24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of </a:t>
            </a:r>
            <a:r>
              <a:rPr lang="en-US" sz="2400" dirty="0">
                <a:solidFill>
                  <a:srgbClr val="000000"/>
                </a:solidFill>
                <a:latin typeface="Perpetua" panose="02020502060401020303" pitchFamily="18" charset="0"/>
              </a:rPr>
              <a:t>The State Duma </a:t>
            </a:r>
            <a:r>
              <a:rPr lang="en-US" sz="24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of </a:t>
            </a:r>
            <a:r>
              <a:rPr lang="en-US" sz="24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Russia” 2010</a:t>
            </a:r>
            <a:endParaRPr lang="ru-RU" sz="2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14290"/>
            <a:ext cx="88583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KATYN AS A PLACE OF MEMORY: CHANGE OF MEANINGS OF THE MEMORIAL </a:t>
            </a:r>
            <a:r>
              <a:rPr lang="en-US" sz="1600" b="1" dirty="0" smtClean="0">
                <a:latin typeface="Agency FB" pitchFamily="34" charset="0"/>
              </a:rPr>
              <a:t/>
            </a:r>
            <a:br>
              <a:rPr lang="en-US" sz="1600" b="1" dirty="0" smtClean="0">
                <a:latin typeface="Agency FB" pitchFamily="34" charset="0"/>
              </a:rPr>
            </a:br>
            <a:r>
              <a:rPr lang="en-US" sz="1600" b="1" dirty="0" smtClean="0">
                <a:latin typeface="Agency FB" pitchFamily="34" charset="0"/>
              </a:rPr>
              <a:t>IN </a:t>
            </a:r>
            <a:r>
              <a:rPr lang="en-US" sz="1600" b="1" dirty="0">
                <a:latin typeface="Agency FB" pitchFamily="34" charset="0"/>
              </a:rPr>
              <a:t>THE PROCESS OF ITS RECONSTRUCTION IN 2017-2018</a:t>
            </a:r>
            <a:endParaRPr lang="ru-RU" sz="1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412845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9532" r="15542" b="2806"/>
          <a:stretch/>
        </p:blipFill>
        <p:spPr bwMode="auto">
          <a:xfrm>
            <a:off x="5486252" y="1844824"/>
            <a:ext cx="3102407" cy="470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1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1" t="10774" r="32803" b="6666"/>
          <a:stretch/>
        </p:blipFill>
        <p:spPr bwMode="auto">
          <a:xfrm>
            <a:off x="2627783" y="348145"/>
            <a:ext cx="4598729" cy="625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3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1" t="12476" r="40550" b="12153"/>
          <a:stretch/>
        </p:blipFill>
        <p:spPr bwMode="auto">
          <a:xfrm>
            <a:off x="3491880" y="116632"/>
            <a:ext cx="2809328" cy="647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9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89212"/>
            <a:ext cx="2827660" cy="19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62363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Standard </a:t>
            </a:r>
            <a:r>
              <a:rPr lang="en-US" sz="20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biographical </a:t>
            </a:r>
            <a:r>
              <a:rPr lang="en-US" sz="2000" dirty="0">
                <a:solidFill>
                  <a:srgbClr val="000000"/>
                </a:solidFill>
                <a:latin typeface="Perpetua" panose="02020502060401020303" pitchFamily="18" charset="0"/>
              </a:rPr>
              <a:t>information on stands </a:t>
            </a:r>
            <a:r>
              <a:rPr lang="en-US" sz="20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dedicated</a:t>
            </a:r>
            <a:br>
              <a:rPr lang="en-US" sz="2000" dirty="0" smtClean="0">
                <a:solidFill>
                  <a:srgbClr val="000000"/>
                </a:solidFill>
                <a:latin typeface="Perpetua" panose="02020502060401020303" pitchFamily="18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Perpetua" panose="02020502060401020303" pitchFamily="18" charset="0"/>
              </a:rPr>
              <a:t>to Polish and Soviet prisoners of </a:t>
            </a:r>
            <a:r>
              <a:rPr lang="en-US" sz="20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war</a:t>
            </a:r>
            <a:endParaRPr lang="ru-RU" sz="2000" dirty="0"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86938519"/>
              </p:ext>
            </p:extLst>
          </p:nvPr>
        </p:nvGraphicFramePr>
        <p:xfrm>
          <a:off x="395536" y="1772817"/>
          <a:ext cx="8352928" cy="2864390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4176027"/>
                <a:gridCol w="4176901"/>
              </a:tblGrid>
              <a:tr h="297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39283">
                <a:tc>
                  <a:txBody>
                    <a:bodyPr/>
                    <a:lstStyle/>
                    <a:p>
                      <a:r>
                        <a:rPr kumimoji="0"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Mieczyslaw</a:t>
                      </a:r>
                      <a:r>
                        <a:rPr kumimoji="0"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Rybus</a:t>
                      </a:r>
                      <a:r>
                        <a:rPr kumimoji="0"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(1894-1940) was a sub-lieutenant of the medical service of the Polish</a:t>
                      </a:r>
                    </a:p>
                    <a:p>
                      <a:r>
                        <a:rPr kumimoji="0"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army. He was in the </a:t>
                      </a:r>
                      <a:r>
                        <a:rPr kumimoji="0"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Kozelsk</a:t>
                      </a:r>
                      <a:r>
                        <a:rPr kumimoji="0"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prison camp and </a:t>
                      </a:r>
                      <a:r>
                        <a:rPr kumimoji="0"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sent to the order of the chief of the NKVD </a:t>
                      </a:r>
                      <a:br>
                        <a:rPr kumimoji="0"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the Smolensk region </a:t>
                      </a:r>
                      <a:br>
                        <a:rPr kumimoji="0"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(list-order No. 029/2 of April 13, 1940)</a:t>
                      </a:r>
                      <a:br>
                        <a:rPr kumimoji="0"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kumimoji="0" lang="en-US" sz="18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(Highlighted by me -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Kazantsev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1" baseline="30000" dirty="0" smtClean="0">
                          <a:effectLst/>
                        </a:rPr>
                        <a:t/>
                      </a:r>
                      <a:br>
                        <a:rPr lang="en-US" sz="1400" b="0" i="1" baseline="30000" dirty="0" smtClean="0">
                          <a:effectLst/>
                        </a:rPr>
                      </a:br>
                      <a:endParaRPr lang="ru-RU" sz="1100" b="0" i="1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err="1" smtClean="0">
                          <a:effectLst/>
                          <a:latin typeface="Perpetua" panose="02020502060401020303" pitchFamily="18" charset="0"/>
                        </a:rPr>
                        <a:t>Basia</a:t>
                      </a:r>
                      <a:r>
                        <a:rPr lang="en-US" sz="1400" i="0" dirty="0" smtClean="0">
                          <a:effectLst/>
                          <a:latin typeface="Perpetua" panose="02020502060401020303" pitchFamily="18" charset="0"/>
                        </a:rPr>
                        <a:t> </a:t>
                      </a:r>
                      <a:r>
                        <a:rPr lang="en-US" sz="1400" i="0" dirty="0" err="1" smtClean="0">
                          <a:effectLst/>
                          <a:latin typeface="Perpetua" panose="02020502060401020303" pitchFamily="18" charset="0"/>
                        </a:rPr>
                        <a:t>Fishelevna</a:t>
                      </a:r>
                      <a:r>
                        <a:rPr lang="en-US" sz="1400" i="0" dirty="0" smtClean="0">
                          <a:effectLst/>
                          <a:latin typeface="Perpetua" panose="02020502060401020303" pitchFamily="18" charset="0"/>
                        </a:rPr>
                        <a:t> </a:t>
                      </a:r>
                      <a:r>
                        <a:rPr lang="en-US" sz="1400" i="0" dirty="0" err="1" smtClean="0">
                          <a:effectLst/>
                          <a:latin typeface="Perpetua" panose="02020502060401020303" pitchFamily="18" charset="0"/>
                        </a:rPr>
                        <a:t>Vasilevskaya</a:t>
                      </a:r>
                      <a:r>
                        <a:rPr lang="en-US" sz="1400" i="0" dirty="0" smtClean="0">
                          <a:effectLst/>
                          <a:latin typeface="Perpetua" panose="02020502060401020303" pitchFamily="18" charset="0"/>
                        </a:rPr>
                        <a:t> (1898-1937) was a member of the RSDLP since 1916, the first Secretary of the </a:t>
                      </a:r>
                      <a:br>
                        <a:rPr lang="en-US" sz="1400" i="0" dirty="0" smtClean="0">
                          <a:effectLst/>
                          <a:latin typeface="Perpetua" panose="02020502060401020303" pitchFamily="18" charset="0"/>
                        </a:rPr>
                      </a:br>
                      <a:r>
                        <a:rPr lang="en-US" sz="1400" i="0" dirty="0" err="1" smtClean="0">
                          <a:effectLst/>
                          <a:latin typeface="Perpetua" panose="02020502060401020303" pitchFamily="18" charset="0"/>
                        </a:rPr>
                        <a:t>Zadneprovsky</a:t>
                      </a:r>
                      <a:r>
                        <a:rPr lang="en-US" sz="1400" i="0" dirty="0" smtClean="0">
                          <a:effectLst/>
                          <a:latin typeface="Perpetua" panose="02020502060401020303" pitchFamily="18" charset="0"/>
                        </a:rPr>
                        <a:t> district party Committee of Smolensk </a:t>
                      </a:r>
                      <a:br>
                        <a:rPr lang="en-US" sz="1400" i="0" dirty="0" smtClean="0">
                          <a:effectLst/>
                          <a:latin typeface="Perpetua" panose="02020502060401020303" pitchFamily="18" charset="0"/>
                        </a:rPr>
                      </a:br>
                      <a:r>
                        <a:rPr lang="en-US" sz="1400" i="0" dirty="0" smtClean="0">
                          <a:effectLst/>
                          <a:latin typeface="Perpetua" panose="02020502060401020303" pitchFamily="18" charset="0"/>
                        </a:rPr>
                        <a:t>since 1934</a:t>
                      </a:r>
                      <a:r>
                        <a:rPr lang="en-US" sz="1400" b="1" i="0" dirty="0" smtClean="0">
                          <a:effectLst/>
                          <a:latin typeface="Perpetua" panose="02020502060401020303" pitchFamily="18" charset="0"/>
                        </a:rPr>
                        <a:t>. She was arrested on July 10, 1937 and convicted under the articles 58-7, 8, 11 of the RSFSR criminal code. She was shot on November 22, 1937 and rehabilitated on October 24, 1956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effectLst/>
                          <a:latin typeface="Perpetua" panose="02020502060401020303" pitchFamily="18" charset="0"/>
                        </a:rPr>
                        <a:t>(Highlighted by me - </a:t>
                      </a:r>
                      <a:r>
                        <a:rPr lang="en-US" sz="1400" i="0" dirty="0" err="1" smtClean="0">
                          <a:effectLst/>
                          <a:latin typeface="Perpetua" panose="02020502060401020303" pitchFamily="18" charset="0"/>
                        </a:rPr>
                        <a:t>Kazantsev</a:t>
                      </a:r>
                      <a:r>
                        <a:rPr lang="en-US" sz="1400" i="0" dirty="0" smtClean="0">
                          <a:effectLst/>
                          <a:latin typeface="Perpetua" panose="02020502060401020303" pitchFamily="18" charset="0"/>
                        </a:rPr>
                        <a:t>)</a:t>
                      </a:r>
                      <a:endParaRPr lang="ru-RU" sz="1400" b="1" i="0" dirty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62125" y="1973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14290"/>
            <a:ext cx="88583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KATYN AS A PLACE OF MEMORY: CHANGE OF MEANINGS OF THE MEMORIAL </a:t>
            </a:r>
            <a:r>
              <a:rPr lang="en-US" sz="1600" b="1" dirty="0" smtClean="0">
                <a:latin typeface="Agency FB" pitchFamily="34" charset="0"/>
              </a:rPr>
              <a:t/>
            </a:r>
            <a:br>
              <a:rPr lang="en-US" sz="1600" b="1" dirty="0" smtClean="0">
                <a:latin typeface="Agency FB" pitchFamily="34" charset="0"/>
              </a:rPr>
            </a:br>
            <a:r>
              <a:rPr lang="en-US" sz="1600" b="1" dirty="0" smtClean="0">
                <a:latin typeface="Agency FB" pitchFamily="34" charset="0"/>
              </a:rPr>
              <a:t>IN </a:t>
            </a:r>
            <a:r>
              <a:rPr lang="en-US" sz="1600" b="1" dirty="0">
                <a:latin typeface="Agency FB" pitchFamily="34" charset="0"/>
              </a:rPr>
              <a:t>THE PROCESS OF ITS RECONSTRUCTION IN 2017-2018</a:t>
            </a:r>
            <a:endParaRPr lang="ru-RU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27701"/>
            <a:ext cx="2614935" cy="204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4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772400" cy="1143000"/>
          </a:xfrm>
        </p:spPr>
        <p:txBody>
          <a:bodyPr>
            <a:normAutofit/>
          </a:bodyPr>
          <a:lstStyle/>
          <a:p>
            <a:pPr lvl="0" algn="ctr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sz="2400" dirty="0" smtClean="0">
                <a:solidFill>
                  <a:schemeClr val="tx1"/>
                </a:solidFill>
                <a:latin typeface="Perpetua" panose="02020502060401020303" pitchFamily="18" charset="0"/>
              </a:rPr>
              <a:t>Structure of </a:t>
            </a:r>
            <a:r>
              <a:rPr lang="en-US" sz="2400" dirty="0">
                <a:solidFill>
                  <a:srgbClr val="000000"/>
                </a:solidFill>
                <a:latin typeface="Perpetua" panose="02020502060401020303" pitchFamily="18" charset="0"/>
              </a:rPr>
              <a:t>e</a:t>
            </a:r>
            <a:r>
              <a:rPr lang="en-US" sz="24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xhibition </a:t>
            </a:r>
            <a:r>
              <a:rPr lang="en-US" sz="2400" dirty="0">
                <a:solidFill>
                  <a:srgbClr val="000000"/>
                </a:solidFill>
                <a:latin typeface="Perpetua" panose="02020502060401020303" pitchFamily="18" charset="0"/>
              </a:rPr>
              <a:t>in the Pavilion of the main </a:t>
            </a:r>
            <a:r>
              <a:rPr lang="en-US" sz="24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entrance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</a:br>
            <a:endParaRPr lang="ru-RU" sz="2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660232" y="1988840"/>
            <a:ext cx="2276128" cy="457200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dirty="0" smtClean="0"/>
              <a:t>1,2 </a:t>
            </a:r>
            <a:r>
              <a:rPr lang="ru-RU" dirty="0" smtClean="0"/>
              <a:t>– </a:t>
            </a:r>
            <a:r>
              <a:rPr lang="en-US" sz="2200" dirty="0" smtClean="0">
                <a:latin typeface="Perpetua" panose="02020502060401020303" pitchFamily="18" charset="0"/>
                <a:cs typeface="Arial" panose="020B0604020202020204" pitchFamily="34" charset="0"/>
              </a:rPr>
              <a:t>gallery of memory</a:t>
            </a:r>
          </a:p>
          <a:p>
            <a:pPr algn="just"/>
            <a:r>
              <a:rPr lang="ru-RU" sz="2900" b="1" dirty="0" smtClean="0"/>
              <a:t>3</a:t>
            </a:r>
            <a:r>
              <a:rPr lang="ru-RU" sz="2900" dirty="0" smtClean="0"/>
              <a:t> </a:t>
            </a:r>
            <a:r>
              <a:rPr lang="ru-RU" sz="2900" dirty="0" smtClean="0"/>
              <a:t>–</a:t>
            </a:r>
            <a:r>
              <a:rPr lang="en-US" sz="2900" dirty="0" smtClean="0"/>
              <a:t> </a:t>
            </a:r>
            <a:r>
              <a:rPr lang="en-US" sz="2200" dirty="0" smtClean="0">
                <a:latin typeface="Perpetua" panose="02020502060401020303" pitchFamily="18" charset="0"/>
                <a:cs typeface="Arial" panose="020B0604020202020204" pitchFamily="34" charset="0"/>
              </a:rPr>
              <a:t>documents</a:t>
            </a:r>
            <a:endParaRPr lang="en-US" sz="2200" dirty="0" smtClean="0">
              <a:latin typeface="Perpetua" panose="02020502060401020303" pitchFamily="18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/>
              <a:t>6 </a:t>
            </a:r>
            <a:r>
              <a:rPr lang="ru-RU" dirty="0" smtClean="0"/>
              <a:t>–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repressed people by the Soviet government from 1918 to 1937-1938 on the territory of the </a:t>
            </a: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 “Smolensk region”</a:t>
            </a:r>
          </a:p>
          <a:p>
            <a:pPr algn="just"/>
            <a:r>
              <a:rPr lang="ru-RU" dirty="0" smtClean="0"/>
              <a:t> </a:t>
            </a:r>
            <a:r>
              <a:rPr lang="ru-RU" b="1" dirty="0" smtClean="0"/>
              <a:t>7,8</a:t>
            </a:r>
            <a:r>
              <a:rPr lang="en-US" b="1" dirty="0" smtClean="0"/>
              <a:t> </a:t>
            </a:r>
            <a:r>
              <a:rPr lang="ru-RU" dirty="0" smtClean="0"/>
              <a:t>–</a:t>
            </a:r>
            <a:r>
              <a:rPr lang="en-US" dirty="0" smtClean="0"/>
              <a:t> </a:t>
            </a:r>
            <a:r>
              <a:rPr lang="en-US" dirty="0" smtClean="0">
                <a:latin typeface="Perpetua" panose="02020502060401020303" pitchFamily="18" charset="0"/>
                <a:cs typeface="Arial" panose="020B0604020202020204" pitchFamily="34" charset="0"/>
              </a:rPr>
              <a:t>stands</a:t>
            </a: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with information and </a:t>
            </a: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things of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repressed Soviet citizens</a:t>
            </a:r>
            <a:r>
              <a:rPr lang="ru-RU" dirty="0" smtClean="0"/>
              <a:t> </a:t>
            </a:r>
            <a:endParaRPr lang="en-US" dirty="0" smtClean="0">
              <a:latin typeface="Perpetua" panose="02020502060401020303" pitchFamily="18" charset="0"/>
            </a:endParaRPr>
          </a:p>
          <a:p>
            <a:pPr algn="just"/>
            <a:r>
              <a:rPr lang="ru-RU" b="1" dirty="0" smtClean="0"/>
              <a:t>9</a:t>
            </a:r>
            <a:r>
              <a:rPr lang="ru-RU" dirty="0" smtClean="0"/>
              <a:t> </a:t>
            </a:r>
            <a:r>
              <a:rPr lang="ru-RU" dirty="0" smtClean="0"/>
              <a:t>–</a:t>
            </a:r>
            <a:r>
              <a:rPr lang="en-US" dirty="0" smtClean="0"/>
              <a:t> </a:t>
            </a:r>
            <a:r>
              <a:rPr lang="en-US" dirty="0" smtClean="0">
                <a:latin typeface="Perpetua" panose="02020502060401020303" pitchFamily="18" charset="0"/>
                <a:cs typeface="Arial" panose="020B0604020202020204" pitchFamily="34" charset="0"/>
              </a:rPr>
              <a:t>stands</a:t>
            </a: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with information and </a:t>
            </a: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things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of repressed Polish citizens</a:t>
            </a:r>
            <a:r>
              <a:rPr lang="ru-RU" dirty="0" smtClean="0"/>
              <a:t> </a:t>
            </a:r>
            <a:endParaRPr lang="en-US" dirty="0" smtClean="0">
              <a:latin typeface="Perpetua" panose="02020502060401020303" pitchFamily="18" charset="0"/>
            </a:endParaRPr>
          </a:p>
          <a:p>
            <a:pPr algn="just"/>
            <a:r>
              <a:rPr lang="ru-RU" b="1" dirty="0" smtClean="0"/>
              <a:t>10, 11 </a:t>
            </a:r>
            <a:r>
              <a:rPr lang="ru-RU" dirty="0" smtClean="0"/>
              <a:t>–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multimedia </a:t>
            </a: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posts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14290"/>
            <a:ext cx="88583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KATYN AS A PLACE OF MEMORY: CHANGE OF MEANINGS OF THE MEMORIAL </a:t>
            </a:r>
            <a:r>
              <a:rPr lang="en-US" sz="1600" b="1" dirty="0" smtClean="0">
                <a:latin typeface="Agency FB" pitchFamily="34" charset="0"/>
              </a:rPr>
              <a:t/>
            </a:r>
            <a:br>
              <a:rPr lang="en-US" sz="1600" b="1" dirty="0" smtClean="0">
                <a:latin typeface="Agency FB" pitchFamily="34" charset="0"/>
              </a:rPr>
            </a:br>
            <a:r>
              <a:rPr lang="en-US" sz="1600" b="1" dirty="0" smtClean="0">
                <a:latin typeface="Agency FB" pitchFamily="34" charset="0"/>
              </a:rPr>
              <a:t>IN </a:t>
            </a:r>
            <a:r>
              <a:rPr lang="en-US" sz="1600" b="1" dirty="0">
                <a:latin typeface="Agency FB" pitchFamily="34" charset="0"/>
              </a:rPr>
              <a:t>THE PROCESS OF ITS RECONSTRUCTION IN 2017-2018</a:t>
            </a:r>
            <a:endParaRPr lang="ru-R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33" y="2060848"/>
            <a:ext cx="60960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66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Perpetua" panose="02020502060401020303" pitchFamily="18" charset="0"/>
              </a:rPr>
              <a:t>The first ritual site</a:t>
            </a:r>
            <a:endParaRPr lang="ru-RU" sz="5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2043"/>
            <a:ext cx="5904656" cy="44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3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908425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61" y="332655"/>
            <a:ext cx="3680269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31" y="4149080"/>
            <a:ext cx="1803259" cy="257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8" y="4284698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In May of 1943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the Nazis destroyed more than 500 Soviet prisoners </a:t>
            </a:r>
            <a:r>
              <a:rPr lang="ru-RU" dirty="0" smtClean="0">
                <a:solidFill>
                  <a:srgbClr val="000000"/>
                </a:solidFill>
                <a:latin typeface="Perpetua" panose="02020502060401020303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Perpetua" panose="02020502060401020303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of </a:t>
            </a: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war here.</a:t>
            </a:r>
            <a:endParaRPr lang="ru-RU" dirty="0"/>
          </a:p>
          <a:p>
            <a:endParaRPr lang="en-US" dirty="0" smtClean="0">
              <a:solidFill>
                <a:srgbClr val="000000"/>
              </a:solidFill>
              <a:latin typeface="Perpetua" panose="02020502060401020303" pitchFamily="18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Eternal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glory to those who fell </a:t>
            </a:r>
            <a:r>
              <a:rPr lang="ru-RU" dirty="0" smtClean="0">
                <a:solidFill>
                  <a:srgbClr val="000000"/>
                </a:solidFill>
                <a:latin typeface="Perpetua" panose="02020502060401020303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Perpetua" panose="02020502060401020303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in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the struggle for freedom </a:t>
            </a:r>
            <a:r>
              <a:rPr lang="ru-RU" dirty="0" smtClean="0">
                <a:solidFill>
                  <a:srgbClr val="000000"/>
                </a:solidFill>
                <a:latin typeface="Perpetua" panose="02020502060401020303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Perpetua" panose="02020502060401020303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and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independence </a:t>
            </a:r>
            <a:r>
              <a:rPr lang="ru-RU" dirty="0" smtClean="0">
                <a:solidFill>
                  <a:srgbClr val="000000"/>
                </a:solidFill>
                <a:latin typeface="Perpetua" panose="02020502060401020303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Perpetua" panose="02020502060401020303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of </a:t>
            </a:r>
            <a:r>
              <a:rPr lang="en-US" dirty="0">
                <a:solidFill>
                  <a:srgbClr val="000000"/>
                </a:solidFill>
                <a:latin typeface="Perpetua" panose="02020502060401020303" pitchFamily="18" charset="0"/>
              </a:rPr>
              <a:t>the </a:t>
            </a:r>
            <a:r>
              <a:rPr lang="en-US" dirty="0" smtClean="0">
                <a:solidFill>
                  <a:srgbClr val="000000"/>
                </a:solidFill>
                <a:latin typeface="Perpetua" panose="02020502060401020303" pitchFamily="18" charset="0"/>
              </a:rPr>
              <a:t>Motherland</a:t>
            </a:r>
            <a:r>
              <a:rPr lang="ru-RU" dirty="0" smtClean="0">
                <a:solidFill>
                  <a:srgbClr val="000000"/>
                </a:solidFill>
                <a:latin typeface="Perpetua" panose="02020502060401020303" pitchFamily="18" charset="0"/>
              </a:rPr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8270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36418"/>
            <a:ext cx="7772400" cy="1338147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+mn-lt"/>
              </a:rPr>
              <a:t>Historical </a:t>
            </a:r>
            <a:r>
              <a:rPr lang="en-US" sz="3200" dirty="0" smtClean="0">
                <a:solidFill>
                  <a:srgbClr val="000000"/>
                </a:solidFill>
                <a:latin typeface="+mn-lt"/>
              </a:rPr>
              <a:t>excursus 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to the place of tragic memory</a:t>
            </a:r>
            <a:endParaRPr lang="ru-RU" sz="3200" dirty="0">
              <a:latin typeface="+mn-lt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64719565"/>
              </p:ext>
            </p:extLst>
          </p:nvPr>
        </p:nvGraphicFramePr>
        <p:xfrm>
          <a:off x="914400" y="2060575"/>
          <a:ext cx="7402016" cy="3701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20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3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Katyn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72208">
                <a:tc>
                  <a:txBody>
                    <a:bodyPr/>
                    <a:lstStyle/>
                    <a:p>
                      <a:pPr algn="ctr"/>
                      <a:endParaRPr lang="en-US" b="0" i="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/>
                      <a:endParaRPr lang="en-US" sz="24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2400" b="0" i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</a:t>
                      </a:r>
                      <a:r>
                        <a:rPr lang="en-US" sz="2400" b="0" i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Russian Federation,</a:t>
                      </a:r>
                    </a:p>
                    <a:p>
                      <a:pPr algn="ctr"/>
                      <a:r>
                        <a:rPr lang="en-US" sz="2400" b="0" i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20 km from the </a:t>
                      </a:r>
                      <a:r>
                        <a:rPr lang="en-US" sz="2400" b="0" i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center </a:t>
                      </a:r>
                      <a:r>
                        <a:rPr lang="en-US" sz="2400" b="0" i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of Smolensk</a:t>
                      </a:r>
                      <a:endParaRPr kumimoji="0" lang="ru-RU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place of execution and burial of Polish prisoners of war</a:t>
                      </a:r>
                    </a:p>
                    <a:p>
                      <a:pPr algn="ctr"/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 1940</a:t>
                      </a:r>
                    </a:p>
                    <a:p>
                      <a:pPr algn="ctr"/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</a:t>
                      </a:r>
                    </a:p>
                    <a:p>
                      <a:pPr algn="ctr"/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place of burial of repressed Soviet citizens in the 1930s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2844" y="214290"/>
            <a:ext cx="88583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KATYN AS A PLACE OF MEMORY: CHANGE OF MEANINGS OF THE MEMORIAL </a:t>
            </a:r>
            <a:r>
              <a:rPr lang="en-US" sz="1600" b="1" dirty="0" smtClean="0">
                <a:latin typeface="Agency FB" pitchFamily="34" charset="0"/>
              </a:rPr>
              <a:t/>
            </a:r>
            <a:br>
              <a:rPr lang="en-US" sz="1600" b="1" dirty="0" smtClean="0">
                <a:latin typeface="Agency FB" pitchFamily="34" charset="0"/>
              </a:rPr>
            </a:br>
            <a:r>
              <a:rPr lang="en-US" sz="1600" b="1" dirty="0" smtClean="0">
                <a:latin typeface="Agency FB" pitchFamily="34" charset="0"/>
              </a:rPr>
              <a:t>IN </a:t>
            </a:r>
            <a:r>
              <a:rPr lang="en-US" sz="1600" b="1" dirty="0">
                <a:latin typeface="Agency FB" pitchFamily="34" charset="0"/>
              </a:rPr>
              <a:t>THE PROCESS OF ITS RECONSTRUCTION IN 2017-2018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5284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80728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Perpetua" panose="02020502060401020303" pitchFamily="18" charset="0"/>
              </a:rPr>
              <a:t>Exhibition in the new Museum </a:t>
            </a:r>
            <a:r>
              <a:rPr lang="en-US" sz="32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Perpetua" panose="02020502060401020303" pitchFamily="18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and </a:t>
            </a:r>
            <a:r>
              <a:rPr lang="en-US" sz="3200" dirty="0">
                <a:solidFill>
                  <a:srgbClr val="000000"/>
                </a:solidFill>
                <a:latin typeface="Perpetua" panose="02020502060401020303" pitchFamily="18" charset="0"/>
              </a:rPr>
              <a:t>exhibition complex</a:t>
            </a:r>
            <a:endParaRPr lang="ru-RU" sz="32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14290"/>
            <a:ext cx="88583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KATYN AS A PLACE OF MEMORY: CHANGE OF MEANINGS OF THE MEMORIAL </a:t>
            </a:r>
            <a:r>
              <a:rPr lang="en-US" sz="1600" b="1" dirty="0" smtClean="0">
                <a:latin typeface="Agency FB" pitchFamily="34" charset="0"/>
              </a:rPr>
              <a:t/>
            </a:r>
            <a:br>
              <a:rPr lang="en-US" sz="1600" b="1" dirty="0" smtClean="0">
                <a:latin typeface="Agency FB" pitchFamily="34" charset="0"/>
              </a:rPr>
            </a:br>
            <a:r>
              <a:rPr lang="en-US" sz="1600" b="1" dirty="0" smtClean="0">
                <a:latin typeface="Agency FB" pitchFamily="34" charset="0"/>
              </a:rPr>
              <a:t>IN </a:t>
            </a:r>
            <a:r>
              <a:rPr lang="en-US" sz="1600" b="1" dirty="0">
                <a:latin typeface="Agency FB" pitchFamily="34" charset="0"/>
              </a:rPr>
              <a:t>THE PROCESS OF ITS RECONSTRUCTION IN 2017-2018</a:t>
            </a:r>
            <a:endParaRPr lang="ru-RU" sz="1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76872"/>
            <a:ext cx="5040560" cy="3780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0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06677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+mn-lt"/>
              </a:rPr>
              <a:t>New </a:t>
            </a: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meanings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 (значения)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8358246" cy="555374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Presence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of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the unscientific "Soviet" version (</a:t>
            </a:r>
            <a:r>
              <a:rPr lang="en-US" sz="1800" dirty="0" err="1">
                <a:solidFill>
                  <a:srgbClr val="000000"/>
                </a:solidFill>
                <a:latin typeface="Perpetua" panose="02020502060401020303" pitchFamily="18" charset="0"/>
              </a:rPr>
              <a:t>Burdenko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 Commission 1944) of the tragedy (death) of Polish soldiers in </a:t>
            </a:r>
            <a:r>
              <a:rPr lang="en-US" sz="1800" dirty="0" err="1" smtClean="0">
                <a:solidFill>
                  <a:srgbClr val="000000"/>
                </a:solidFill>
                <a:latin typeface="Perpetua" panose="02020502060401020303" pitchFamily="18" charset="0"/>
              </a:rPr>
              <a:t>Katyn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 in the exhibition of Pavilion of the main entrance.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/>
              <a:t>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Creation of a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hostile image of Poland among Russian-speaking visitors to </a:t>
            </a:r>
            <a:r>
              <a:rPr lang="en-US" sz="1800" dirty="0" err="1">
                <a:solidFill>
                  <a:srgbClr val="000000"/>
                </a:solidFill>
                <a:latin typeface="Perpetua" panose="02020502060401020303" pitchFamily="18" charset="0"/>
              </a:rPr>
              <a:t>Katyn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(an exhibition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at the first ritual site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).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Displacement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(</a:t>
            </a:r>
            <a:r>
              <a:rPr lang="ru-RU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вытеснение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) of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guilt for the </a:t>
            </a:r>
            <a:r>
              <a:rPr lang="en-US" sz="1800" dirty="0" err="1">
                <a:solidFill>
                  <a:srgbClr val="000000"/>
                </a:solidFill>
                <a:latin typeface="Perpetua" panose="02020502060401020303" pitchFamily="18" charset="0"/>
              </a:rPr>
              <a:t>Katyn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 crime among Russian-speaking visitors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of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the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memorial</a:t>
            </a:r>
          </a:p>
          <a:p>
            <a:pPr mar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New </a:t>
            </a:r>
            <a:r>
              <a:rPr lang="en-US" sz="2800" dirty="0" smtClean="0"/>
              <a:t>values</a:t>
            </a:r>
            <a:r>
              <a:rPr lang="ru-RU" sz="2800" dirty="0" smtClean="0"/>
              <a:t> (смыслы)</a:t>
            </a:r>
            <a:endParaRPr lang="en-US" sz="2800" dirty="0" smtClean="0"/>
          </a:p>
          <a:p>
            <a:pPr mar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The "memory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frameworks" of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narrative in the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Pavilion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of the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main entrance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have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been expanded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a new exhibition 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is devoted </a:t>
            </a:r>
            <a:r>
              <a:rPr lang="en-US" sz="1800" dirty="0">
                <a:solidFill>
                  <a:srgbClr val="000000"/>
                </a:solidFill>
                <a:latin typeface="Perpetua" panose="02020502060401020303" pitchFamily="18" charset="0"/>
              </a:rPr>
              <a:t>to the Soviet penitentiary system since 1918</a:t>
            </a:r>
            <a:r>
              <a:rPr lang="en-US" sz="1800" dirty="0" smtClean="0">
                <a:solidFill>
                  <a:srgbClr val="000000"/>
                </a:solidFill>
                <a:latin typeface="Perpetua" panose="02020502060401020303" pitchFamily="18" charset="0"/>
              </a:rPr>
              <a:t>.</a:t>
            </a:r>
            <a:r>
              <a:rPr lang="ru-RU" sz="1800" dirty="0"/>
              <a:t/>
            </a:r>
            <a:br>
              <a:rPr lang="ru-RU" sz="1800" dirty="0"/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14290"/>
            <a:ext cx="88583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KATYN AS A PLACE OF MEMORY: CHANGE OF MEANINGS OF THE MEMORIAL </a:t>
            </a:r>
            <a:r>
              <a:rPr lang="en-US" sz="1600" b="1" dirty="0" smtClean="0">
                <a:latin typeface="Agency FB" pitchFamily="34" charset="0"/>
              </a:rPr>
              <a:t/>
            </a:r>
            <a:br>
              <a:rPr lang="en-US" sz="1600" b="1" dirty="0" smtClean="0">
                <a:latin typeface="Agency FB" pitchFamily="34" charset="0"/>
              </a:rPr>
            </a:br>
            <a:r>
              <a:rPr lang="en-US" sz="1600" b="1" dirty="0" smtClean="0">
                <a:latin typeface="Agency FB" pitchFamily="34" charset="0"/>
              </a:rPr>
              <a:t>IN </a:t>
            </a:r>
            <a:r>
              <a:rPr lang="en-US" sz="1600" b="1" dirty="0">
                <a:latin typeface="Agency FB" pitchFamily="34" charset="0"/>
              </a:rPr>
              <a:t>THE PROCESS OF ITS RECONSTRUCTION IN 2017-2018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0467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500042"/>
            <a:ext cx="7772400" cy="5786478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n-US" sz="3200" b="1" i="1" dirty="0"/>
          </a:p>
          <a:p>
            <a:pPr algn="just">
              <a:buNone/>
            </a:pPr>
            <a:r>
              <a:rPr lang="en-US" sz="3200" b="1" i="1" dirty="0"/>
              <a:t>The purpose:</a:t>
            </a:r>
            <a:r>
              <a:rPr lang="en-US" sz="3200" b="1" dirty="0"/>
              <a:t> </a:t>
            </a:r>
            <a:r>
              <a:rPr lang="en-US" sz="3200" dirty="0"/>
              <a:t>to identify new meanings and values that have appeared after reconstruction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of </a:t>
            </a:r>
            <a:r>
              <a:rPr lang="en-US" sz="3200" dirty="0"/>
              <a:t>the </a:t>
            </a:r>
            <a:r>
              <a:rPr lang="en-US" sz="3200" dirty="0" err="1"/>
              <a:t>Katyn</a:t>
            </a:r>
            <a:r>
              <a:rPr lang="en-US" sz="3200" dirty="0"/>
              <a:t> memorial 2017-2018.</a:t>
            </a:r>
            <a:endParaRPr lang="ru-RU" dirty="0"/>
          </a:p>
          <a:p>
            <a:pPr algn="just"/>
            <a:endParaRPr lang="en-US" i="1" dirty="0"/>
          </a:p>
          <a:p>
            <a:pPr algn="just">
              <a:buNone/>
            </a:pPr>
            <a:r>
              <a:rPr lang="en-US" sz="3200" b="1" i="1" dirty="0"/>
              <a:t>Tasks: </a:t>
            </a:r>
          </a:p>
          <a:p>
            <a:pPr algn="just">
              <a:buNone/>
            </a:pPr>
            <a:r>
              <a:rPr lang="en-US" dirty="0"/>
              <a:t>1.</a:t>
            </a:r>
            <a:r>
              <a:rPr lang="ru-RU" dirty="0"/>
              <a:t> </a:t>
            </a:r>
            <a:r>
              <a:rPr lang="en-US" dirty="0"/>
              <a:t>to show the </a:t>
            </a:r>
            <a:r>
              <a:rPr lang="en-US" dirty="0" smtClean="0"/>
              <a:t>forms </a:t>
            </a:r>
            <a:r>
              <a:rPr lang="en-US" dirty="0"/>
              <a:t>of historical narrative reflected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the complex artifacts presented in </a:t>
            </a:r>
            <a:r>
              <a:rPr lang="en-US" dirty="0" err="1"/>
              <a:t>Katyn</a:t>
            </a:r>
            <a:r>
              <a:rPr lang="en-US" dirty="0"/>
              <a:t>;</a:t>
            </a:r>
          </a:p>
          <a:p>
            <a:pPr algn="just">
              <a:buNone/>
            </a:pPr>
            <a:r>
              <a:rPr lang="en-US" dirty="0"/>
              <a:t>2.</a:t>
            </a:r>
            <a:r>
              <a:rPr lang="ru-RU" dirty="0"/>
              <a:t> </a:t>
            </a:r>
            <a:r>
              <a:rPr lang="en-US" dirty="0"/>
              <a:t>to complete a diachronic comparison </a:t>
            </a:r>
            <a:r>
              <a:rPr lang="en-US" dirty="0">
                <a:solidFill>
                  <a:srgbClr val="000000"/>
                </a:solidFill>
              </a:rPr>
              <a:t>according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periodization</a:t>
            </a:r>
            <a:r>
              <a:rPr lang="ru-RU" dirty="0" smtClean="0"/>
              <a:t>;</a:t>
            </a:r>
            <a:endParaRPr lang="ru-RU" dirty="0"/>
          </a:p>
          <a:p>
            <a:pPr algn="just">
              <a:buNone/>
            </a:pPr>
            <a:r>
              <a:rPr lang="ru-RU" dirty="0"/>
              <a:t>3. </a:t>
            </a:r>
            <a:r>
              <a:rPr lang="en-US" dirty="0"/>
              <a:t>to identify </a:t>
            </a:r>
            <a:r>
              <a:rPr lang="en-US" dirty="0" smtClean="0"/>
              <a:t>the changes of the </a:t>
            </a:r>
            <a:r>
              <a:rPr lang="en-US" dirty="0"/>
              <a:t>meanings and values of  </a:t>
            </a:r>
            <a:r>
              <a:rPr lang="en-US" dirty="0" err="1" smtClean="0"/>
              <a:t>Katyn</a:t>
            </a:r>
            <a:r>
              <a:rPr lang="en-US" dirty="0"/>
              <a:t>.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14290"/>
            <a:ext cx="88583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KATYN AS A PLACE OF MEMORY: CHANGE OF MEANINGS OF THE MEMORIAL </a:t>
            </a:r>
            <a:r>
              <a:rPr lang="en-US" sz="1600" b="1" dirty="0" smtClean="0">
                <a:latin typeface="Agency FB" pitchFamily="34" charset="0"/>
              </a:rPr>
              <a:t/>
            </a:r>
            <a:br>
              <a:rPr lang="en-US" sz="1600" b="1" dirty="0" smtClean="0">
                <a:latin typeface="Agency FB" pitchFamily="34" charset="0"/>
              </a:rPr>
            </a:br>
            <a:r>
              <a:rPr lang="en-US" sz="1600" b="1" dirty="0" smtClean="0">
                <a:latin typeface="Agency FB" pitchFamily="34" charset="0"/>
              </a:rPr>
              <a:t>IN </a:t>
            </a:r>
            <a:r>
              <a:rPr lang="en-US" sz="1600" b="1" dirty="0">
                <a:latin typeface="Agency FB" pitchFamily="34" charset="0"/>
              </a:rPr>
              <a:t>THE PROCESS OF ITS RECONSTRUCTION IN 2017-2018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44E6EC2-60AF-4AE0-8F67-E28498E10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5" t="16881" r="9375" b="6250"/>
          <a:stretch/>
        </p:blipFill>
        <p:spPr>
          <a:xfrm>
            <a:off x="460375" y="3625393"/>
            <a:ext cx="3825863" cy="2714659"/>
          </a:xfrm>
          <a:prstGeom prst="rect">
            <a:avLst/>
          </a:prstGeom>
        </p:spPr>
      </p:pic>
      <p:pic>
        <p:nvPicPr>
          <p:cNvPr id="11" name="Рисунок 10" descr="unnamed.jpg"/>
          <p:cNvPicPr>
            <a:picLocks noChangeAspect="1"/>
          </p:cNvPicPr>
          <p:nvPr/>
        </p:nvPicPr>
        <p:blipFill>
          <a:blip r:embed="rId4" cstate="print"/>
          <a:srcRect t="23113" b="19106"/>
          <a:stretch>
            <a:fillRect/>
          </a:stretch>
        </p:blipFill>
        <p:spPr>
          <a:xfrm>
            <a:off x="4872094" y="1571604"/>
            <a:ext cx="1766215" cy="10715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latin typeface="+mn-lt"/>
              </a:rPr>
              <a:t>The author’s approaches</a:t>
            </a:r>
            <a:endParaRPr lang="ru-RU" b="1" i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57224" y="1500174"/>
            <a:ext cx="7772400" cy="4572000"/>
          </a:xfrm>
        </p:spPr>
        <p:txBody>
          <a:bodyPr>
            <a:normAutofit/>
          </a:bodyPr>
          <a:lstStyle/>
          <a:p>
            <a:r>
              <a:rPr lang="en-US" sz="3200" dirty="0"/>
              <a:t>actor-oriented</a:t>
            </a:r>
          </a:p>
          <a:p>
            <a:r>
              <a:rPr lang="en-US" sz="3200" dirty="0"/>
              <a:t>institutional- oriented</a:t>
            </a:r>
          </a:p>
          <a:p>
            <a:r>
              <a:rPr lang="en-US" sz="3200" dirty="0"/>
              <a:t>local-oriented</a:t>
            </a:r>
            <a:endParaRPr lang="ru-RU" sz="3200" dirty="0"/>
          </a:p>
        </p:txBody>
      </p:sp>
      <p:sp>
        <p:nvSpPr>
          <p:cNvPr id="1026" name="AutoShape 2" descr="Мемориал - Структура и организ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Символика | РВИ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Символика | РВИ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memlogo.jpg"/>
          <p:cNvPicPr>
            <a:picLocks noChangeAspect="1"/>
          </p:cNvPicPr>
          <p:nvPr/>
        </p:nvPicPr>
        <p:blipFill>
          <a:blip r:embed="rId5" cstate="print"/>
          <a:srcRect l="22656" r="22656"/>
          <a:stretch>
            <a:fillRect/>
          </a:stretch>
        </p:blipFill>
        <p:spPr>
          <a:xfrm>
            <a:off x="5715008" y="2428868"/>
            <a:ext cx="2071702" cy="1988820"/>
          </a:xfrm>
          <a:prstGeom prst="rect">
            <a:avLst/>
          </a:prstGeom>
        </p:spPr>
      </p:pic>
      <p:pic>
        <p:nvPicPr>
          <p:cNvPr id="8" name="Рисунок 7" descr="скачанные файл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6578" y="1571612"/>
            <a:ext cx="2143125" cy="2143125"/>
          </a:xfrm>
          <a:prstGeom prst="rect">
            <a:avLst/>
          </a:prstGeom>
        </p:spPr>
      </p:pic>
      <p:sp>
        <p:nvSpPr>
          <p:cNvPr id="1032" name="AutoShape 8" descr="Дмитриев, Юрий Алексеевич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478" y="4612884"/>
            <a:ext cx="2599457" cy="203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42844" y="214290"/>
            <a:ext cx="88583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KATYN AS A PLACE OF MEMORY: CHANGE OF MEANINGS OF THE MEMORIAL </a:t>
            </a:r>
            <a:r>
              <a:rPr lang="en-US" sz="1600" b="1" dirty="0" smtClean="0">
                <a:latin typeface="Agency FB" pitchFamily="34" charset="0"/>
              </a:rPr>
              <a:t/>
            </a:r>
            <a:br>
              <a:rPr lang="en-US" sz="1600" b="1" dirty="0" smtClean="0">
                <a:latin typeface="Agency FB" pitchFamily="34" charset="0"/>
              </a:rPr>
            </a:br>
            <a:r>
              <a:rPr lang="en-US" sz="1600" b="1" dirty="0" smtClean="0">
                <a:latin typeface="Agency FB" pitchFamily="34" charset="0"/>
              </a:rPr>
              <a:t>IN </a:t>
            </a:r>
            <a:r>
              <a:rPr lang="en-US" sz="1600" b="1" dirty="0">
                <a:latin typeface="Agency FB" pitchFamily="34" charset="0"/>
              </a:rPr>
              <a:t>THE PROCESS OF ITS RECONSTRUCTION IN 2017-2018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latin typeface="+mn-lt"/>
              </a:rPr>
              <a:t>Method and methodology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785926"/>
            <a:ext cx="7772400" cy="4572032"/>
          </a:xfrm>
        </p:spPr>
        <p:txBody>
          <a:bodyPr>
            <a:normAutofit/>
          </a:bodyPr>
          <a:lstStyle/>
          <a:p>
            <a:r>
              <a:rPr lang="en-US" b="1" u="sng" dirty="0"/>
              <a:t>The comparative – historical method:</a:t>
            </a:r>
          </a:p>
          <a:p>
            <a:pPr marL="514350" indent="-514350">
              <a:buFont typeface="Wingdings 2"/>
              <a:buAutoNum type="arabicParenR"/>
            </a:pPr>
            <a:r>
              <a:rPr lang="en-US" i="1" dirty="0"/>
              <a:t>a diachronic comparison </a:t>
            </a:r>
            <a:r>
              <a:rPr lang="en-US" dirty="0"/>
              <a:t>(</a:t>
            </a:r>
            <a:r>
              <a:rPr lang="en-US" dirty="0" err="1"/>
              <a:t>periodization</a:t>
            </a:r>
            <a:r>
              <a:rPr lang="en-US" dirty="0"/>
              <a:t>, actors, etc.);</a:t>
            </a:r>
            <a:endParaRPr lang="ru-RU" dirty="0"/>
          </a:p>
          <a:p>
            <a:pPr marL="0" indent="0">
              <a:buNone/>
            </a:pPr>
            <a:endParaRPr lang="en-US" dirty="0"/>
          </a:p>
          <a:p>
            <a:r>
              <a:rPr lang="en-US" b="1" u="sng" dirty="0"/>
              <a:t> The “Dynamic-communicative” methodology by Bernhard and </a:t>
            </a:r>
            <a:r>
              <a:rPr lang="en-US" b="1" u="sng" dirty="0" err="1"/>
              <a:t>Kubik</a:t>
            </a:r>
            <a:endParaRPr lang="en-US" b="1" u="sng" dirty="0"/>
          </a:p>
          <a:p>
            <a:pPr marL="514350" indent="-514350">
              <a:buAutoNum type="arabicParenR"/>
            </a:pPr>
            <a:r>
              <a:rPr lang="en-US" dirty="0"/>
              <a:t>Identification, </a:t>
            </a:r>
          </a:p>
          <a:p>
            <a:pPr marL="514350" indent="-514350">
              <a:buAutoNum type="arabicParenR"/>
            </a:pPr>
            <a:r>
              <a:rPr lang="en-US" dirty="0" err="1"/>
              <a:t>typologization</a:t>
            </a:r>
            <a:r>
              <a:rPr lang="en-US" dirty="0"/>
              <a:t>,</a:t>
            </a:r>
          </a:p>
          <a:p>
            <a:pPr marL="514350" indent="-514350">
              <a:buAutoNum type="arabicParenR"/>
            </a:pPr>
            <a:r>
              <a:rPr lang="en-US" dirty="0"/>
              <a:t>description of “mnemonic actors” as well as “mnemonic regimes”, i.e. memory regimes.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14290"/>
            <a:ext cx="88583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KATYN AS A PLACE OF MEMORY: CHANGE OF MEANINGS OF THE MEMORIAL </a:t>
            </a:r>
            <a:r>
              <a:rPr lang="en-US" sz="1600" b="1" dirty="0" smtClean="0">
                <a:latin typeface="Agency FB" pitchFamily="34" charset="0"/>
              </a:rPr>
              <a:t/>
            </a:r>
            <a:br>
              <a:rPr lang="en-US" sz="1600" b="1" dirty="0" smtClean="0">
                <a:latin typeface="Agency FB" pitchFamily="34" charset="0"/>
              </a:rPr>
            </a:br>
            <a:r>
              <a:rPr lang="en-US" sz="1600" b="1" dirty="0" smtClean="0">
                <a:latin typeface="Agency FB" pitchFamily="34" charset="0"/>
              </a:rPr>
              <a:t>IN </a:t>
            </a:r>
            <a:r>
              <a:rPr lang="en-US" sz="1600" b="1" dirty="0">
                <a:latin typeface="Agency FB" pitchFamily="34" charset="0"/>
              </a:rPr>
              <a:t>THE PROCESS OF ITS RECONSTRUCTION IN 2017-2018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2400"/>
          <a:stretch/>
        </p:blipFill>
        <p:spPr>
          <a:xfrm rot="20882860">
            <a:off x="4603061" y="1644452"/>
            <a:ext cx="3172122" cy="45091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Cambria" panose="02040503050406030204" pitchFamily="18" charset="0"/>
              </a:rPr>
              <a:t/>
            </a:r>
            <a:br>
              <a:rPr lang="ru-RU" sz="1800" dirty="0">
                <a:latin typeface="Cambria" panose="02040503050406030204" pitchFamily="18" charset="0"/>
              </a:rPr>
            </a:br>
            <a:r>
              <a:rPr lang="ru-RU" sz="1800" dirty="0">
                <a:latin typeface="Cambria" panose="02040503050406030204" pitchFamily="18" charset="0"/>
              </a:rPr>
              <a:t/>
            </a:r>
            <a:br>
              <a:rPr lang="ru-RU" sz="1800" dirty="0">
                <a:latin typeface="Cambria" panose="02040503050406030204" pitchFamily="18" charset="0"/>
              </a:rPr>
            </a:br>
            <a:r>
              <a:rPr lang="ru-RU" sz="1800" dirty="0">
                <a:latin typeface="Cambria" panose="02040503050406030204" pitchFamily="18" charset="0"/>
              </a:rPr>
              <a:t/>
            </a:r>
            <a:br>
              <a:rPr lang="ru-RU" sz="1800" dirty="0">
                <a:latin typeface="Cambria" panose="02040503050406030204" pitchFamily="18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MAIN SOURCES </a:t>
            </a:r>
            <a:r>
              <a:rPr lang="fr-FR" sz="3200" dirty="0" smtClean="0">
                <a:solidFill>
                  <a:schemeClr val="tx1"/>
                </a:solidFill>
                <a:latin typeface="+mn-lt"/>
              </a:rPr>
              <a:t>[KATYN</a:t>
            </a:r>
            <a:r>
              <a:rPr lang="fr-FR" sz="3200" dirty="0">
                <a:solidFill>
                  <a:schemeClr val="tx1"/>
                </a:solidFill>
                <a:latin typeface="+mn-lt"/>
              </a:rPr>
              <a:t>] 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292" y="2286833"/>
            <a:ext cx="3749040" cy="4572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Author's archive of photo documents - "</a:t>
            </a:r>
            <a:r>
              <a:rPr lang="en-US" sz="2400" dirty="0" err="1">
                <a:solidFill>
                  <a:srgbClr val="000000"/>
                </a:solidFill>
              </a:rPr>
              <a:t>Katyn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12.02.2020”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"</a:t>
            </a:r>
            <a:r>
              <a:rPr lang="en-US" sz="2400" dirty="0">
                <a:solidFill>
                  <a:srgbClr val="000000"/>
                </a:solidFill>
              </a:rPr>
              <a:t>Bulletin of the </a:t>
            </a:r>
            <a:r>
              <a:rPr lang="en-US" sz="2400" dirty="0" err="1">
                <a:solidFill>
                  <a:srgbClr val="000000"/>
                </a:solidFill>
              </a:rPr>
              <a:t>Katyn</a:t>
            </a:r>
            <a:r>
              <a:rPr lang="en-US" sz="2400" dirty="0">
                <a:solidFill>
                  <a:srgbClr val="000000"/>
                </a:solidFill>
              </a:rPr>
              <a:t> memorial": №12 (2012), №13 (2013), №15 (2015), №17 (2017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Russian-language </a:t>
            </a:r>
            <a:r>
              <a:rPr lang="en-US" sz="2400" dirty="0">
                <a:solidFill>
                  <a:srgbClr val="000000"/>
                </a:solidFill>
              </a:rPr>
              <a:t>and English-language booklets for memorial visitors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 rot="655542">
            <a:off x="6413724" y="1704414"/>
            <a:ext cx="2148840" cy="457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2844" y="214290"/>
            <a:ext cx="88583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KATYN AS A PLACE OF MEMORY: CHANGE OF MEANINGS OF THE MEMORIAL </a:t>
            </a:r>
            <a:r>
              <a:rPr lang="en-US" sz="1600" b="1" dirty="0" smtClean="0">
                <a:latin typeface="Agency FB" pitchFamily="34" charset="0"/>
              </a:rPr>
              <a:t/>
            </a:r>
            <a:br>
              <a:rPr lang="en-US" sz="1600" b="1" dirty="0" smtClean="0">
                <a:latin typeface="Agency FB" pitchFamily="34" charset="0"/>
              </a:rPr>
            </a:br>
            <a:r>
              <a:rPr lang="en-US" sz="1600" b="1" dirty="0" smtClean="0">
                <a:latin typeface="Agency FB" pitchFamily="34" charset="0"/>
              </a:rPr>
              <a:t>IN </a:t>
            </a:r>
            <a:r>
              <a:rPr lang="en-US" sz="1600" b="1" dirty="0">
                <a:latin typeface="Agency FB" pitchFamily="34" charset="0"/>
              </a:rPr>
              <a:t>THE PROCESS OF ITS RECONSTRUCTION IN 2017-2018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9501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768752" cy="598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65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2400"/>
          <a:stretch/>
        </p:blipFill>
        <p:spPr>
          <a:xfrm rot="20882860">
            <a:off x="4603061" y="1644452"/>
            <a:ext cx="3172122" cy="45091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Cambria" panose="02040503050406030204" pitchFamily="18" charset="0"/>
              </a:rPr>
              <a:t/>
            </a:r>
            <a:br>
              <a:rPr lang="ru-RU" sz="1800" dirty="0">
                <a:latin typeface="Cambria" panose="02040503050406030204" pitchFamily="18" charset="0"/>
              </a:rPr>
            </a:br>
            <a:r>
              <a:rPr lang="ru-RU" sz="1800" dirty="0">
                <a:latin typeface="Cambria" panose="02040503050406030204" pitchFamily="18" charset="0"/>
              </a:rPr>
              <a:t/>
            </a:r>
            <a:br>
              <a:rPr lang="ru-RU" sz="1800" dirty="0">
                <a:latin typeface="Cambria" panose="02040503050406030204" pitchFamily="18" charset="0"/>
              </a:rPr>
            </a:br>
            <a:r>
              <a:rPr lang="ru-RU" sz="1800" dirty="0">
                <a:latin typeface="Cambria" panose="02040503050406030204" pitchFamily="18" charset="0"/>
              </a:rPr>
              <a:t/>
            </a:r>
            <a:br>
              <a:rPr lang="ru-RU" sz="1800" dirty="0">
                <a:latin typeface="Cambria" panose="02040503050406030204" pitchFamily="18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MAIN SOURCES </a:t>
            </a:r>
            <a:r>
              <a:rPr lang="fr-FR" sz="3200" dirty="0" smtClean="0">
                <a:solidFill>
                  <a:schemeClr val="tx1"/>
                </a:solidFill>
                <a:latin typeface="+mn-lt"/>
              </a:rPr>
              <a:t>[KATYN</a:t>
            </a:r>
            <a:r>
              <a:rPr lang="fr-FR" sz="3200" dirty="0">
                <a:solidFill>
                  <a:schemeClr val="tx1"/>
                </a:solidFill>
                <a:latin typeface="+mn-lt"/>
              </a:rPr>
              <a:t>] 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292" y="2286833"/>
            <a:ext cx="3749040" cy="4572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Author's archive of photo documents - "</a:t>
            </a:r>
            <a:r>
              <a:rPr lang="en-US" sz="2400" dirty="0" err="1">
                <a:solidFill>
                  <a:srgbClr val="000000"/>
                </a:solidFill>
              </a:rPr>
              <a:t>Katyn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12.02.2020”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"</a:t>
            </a:r>
            <a:r>
              <a:rPr lang="en-US" sz="2400" dirty="0">
                <a:solidFill>
                  <a:srgbClr val="000000"/>
                </a:solidFill>
              </a:rPr>
              <a:t>Bulletin of the </a:t>
            </a:r>
            <a:r>
              <a:rPr lang="en-US" sz="2400" dirty="0" err="1">
                <a:solidFill>
                  <a:srgbClr val="000000"/>
                </a:solidFill>
              </a:rPr>
              <a:t>Katyn</a:t>
            </a:r>
            <a:r>
              <a:rPr lang="en-US" sz="2400" dirty="0">
                <a:solidFill>
                  <a:srgbClr val="000000"/>
                </a:solidFill>
              </a:rPr>
              <a:t> memorial": №12 (2012), №13 (2013), №15 (2015), №17 (2017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Russian-language </a:t>
            </a:r>
            <a:r>
              <a:rPr lang="en-US" sz="2400" dirty="0">
                <a:solidFill>
                  <a:srgbClr val="000000"/>
                </a:solidFill>
              </a:rPr>
              <a:t>and English-language booklets for memorial visitors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 rot="655542">
            <a:off x="6413724" y="1704414"/>
            <a:ext cx="2148840" cy="457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2844" y="214290"/>
            <a:ext cx="88583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KATYN AS A PLACE OF MEMORY: CHANGE OF MEANINGS OF THE MEMORIAL </a:t>
            </a:r>
            <a:r>
              <a:rPr lang="en-US" sz="1600" b="1" dirty="0" smtClean="0">
                <a:latin typeface="Agency FB" pitchFamily="34" charset="0"/>
              </a:rPr>
              <a:t/>
            </a:r>
            <a:br>
              <a:rPr lang="en-US" sz="1600" b="1" dirty="0" smtClean="0">
                <a:latin typeface="Agency FB" pitchFamily="34" charset="0"/>
              </a:rPr>
            </a:br>
            <a:r>
              <a:rPr lang="en-US" sz="1600" b="1" dirty="0" smtClean="0">
                <a:latin typeface="Agency FB" pitchFamily="34" charset="0"/>
              </a:rPr>
              <a:t>IN </a:t>
            </a:r>
            <a:r>
              <a:rPr lang="en-US" sz="1600" b="1" dirty="0">
                <a:latin typeface="Agency FB" pitchFamily="34" charset="0"/>
              </a:rPr>
              <a:t>THE PROCESS OF ITS RECONSTRUCTION IN 2017-2018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779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The meaning of the concept – Patriotism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(from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the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Bulletin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of the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Katyn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memorial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”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ru-RU" sz="2800" dirty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800" b="0" dirty="0" err="1" smtClean="0">
                <a:solidFill>
                  <a:schemeClr val="tx1"/>
                </a:solidFill>
                <a:latin typeface="+mn-lt"/>
              </a:rPr>
              <a:t>Khachaturov</a:t>
            </a:r>
            <a:r>
              <a:rPr lang="en-US" sz="2800" b="0" dirty="0" err="1" smtClean="0">
                <a:solidFill>
                  <a:schemeClr val="tx1"/>
                </a:solidFill>
                <a:latin typeface="+mn-lt"/>
              </a:rPr>
              <a:t>a</a:t>
            </a:r>
            <a:r>
              <a:rPr lang="en-US" sz="2800" b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800" b="0" dirty="0" smtClean="0">
                <a:solidFill>
                  <a:schemeClr val="tx1"/>
                </a:solidFill>
                <a:latin typeface="+mn-lt"/>
              </a:rPr>
              <a:t>№ 13, 2013</a:t>
            </a:r>
            <a:endParaRPr lang="ru-RU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en-US" sz="2800" b="0" dirty="0" err="1" smtClean="0">
                <a:solidFill>
                  <a:schemeClr val="tx1"/>
                </a:solidFill>
                <a:latin typeface="+mn-lt"/>
              </a:rPr>
              <a:t>Khachaturova</a:t>
            </a:r>
            <a:r>
              <a:rPr lang="ru-RU" sz="2800" b="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ru-RU" sz="2800" b="0" dirty="0" smtClean="0">
                <a:solidFill>
                  <a:schemeClr val="tx1"/>
                </a:solidFill>
                <a:latin typeface="+mn-lt"/>
              </a:rPr>
              <a:t>№</a:t>
            </a:r>
            <a:r>
              <a:rPr lang="en-US" sz="2800" b="0" dirty="0" smtClean="0">
                <a:solidFill>
                  <a:schemeClr val="tx1"/>
                </a:solidFill>
                <a:latin typeface="+mn-lt"/>
              </a:rPr>
              <a:t>15,2015</a:t>
            </a:r>
            <a:endParaRPr lang="ru-RU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770384" y="2420888"/>
            <a:ext cx="3877816" cy="410445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Real patriotism </a:t>
            </a:r>
            <a:r>
              <a:rPr lang="en-US" dirty="0">
                <a:solidFill>
                  <a:srgbClr val="000000"/>
                </a:solidFill>
              </a:rPr>
              <a:t>and development </a:t>
            </a:r>
            <a:r>
              <a:rPr lang="en-US" dirty="0" smtClean="0">
                <a:solidFill>
                  <a:srgbClr val="000000"/>
                </a:solidFill>
              </a:rPr>
              <a:t>of the </a:t>
            </a:r>
            <a:r>
              <a:rPr lang="en-US" dirty="0" smtClean="0">
                <a:solidFill>
                  <a:srgbClr val="000000"/>
                </a:solidFill>
              </a:rPr>
              <a:t>Russian </a:t>
            </a:r>
            <a:r>
              <a:rPr lang="en-US" dirty="0">
                <a:solidFill>
                  <a:srgbClr val="000000"/>
                </a:solidFill>
              </a:rPr>
              <a:t>society are impossible </a:t>
            </a:r>
            <a:r>
              <a:rPr lang="en-US" dirty="0" smtClean="0">
                <a:solidFill>
                  <a:srgbClr val="000000"/>
                </a:solidFill>
              </a:rPr>
              <a:t>“without understanding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of </a:t>
            </a:r>
            <a:r>
              <a:rPr lang="en-US" dirty="0">
                <a:solidFill>
                  <a:srgbClr val="000000"/>
                </a:solidFill>
              </a:rPr>
              <a:t>the tragic experience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of </a:t>
            </a:r>
            <a:r>
              <a:rPr lang="en-US" dirty="0">
                <a:solidFill>
                  <a:srgbClr val="000000"/>
                </a:solidFill>
              </a:rPr>
              <a:t>Russia in the XX century. 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&lt; </a:t>
            </a:r>
            <a:r>
              <a:rPr lang="en-US" dirty="0">
                <a:solidFill>
                  <a:srgbClr val="000000"/>
                </a:solidFill>
              </a:rPr>
              <a:t>... &gt; Hiding the truth about the past deprives us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of </a:t>
            </a:r>
            <a:r>
              <a:rPr lang="en-US" dirty="0">
                <a:solidFill>
                  <a:srgbClr val="000000"/>
                </a:solidFill>
              </a:rPr>
              <a:t>the possibility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of </a:t>
            </a:r>
            <a:r>
              <a:rPr lang="en-US" dirty="0">
                <a:solidFill>
                  <a:srgbClr val="000000"/>
                </a:solidFill>
              </a:rPr>
              <a:t>national </a:t>
            </a:r>
            <a:r>
              <a:rPr lang="en-US" dirty="0" smtClean="0">
                <a:solidFill>
                  <a:srgbClr val="000000"/>
                </a:solidFill>
              </a:rPr>
              <a:t>self-esteem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  <a:endParaRPr lang="ru-RU" i="1" dirty="0"/>
          </a:p>
        </p:txBody>
      </p:sp>
      <p:sp>
        <p:nvSpPr>
          <p:cNvPr id="9" name="Объект 8"/>
          <p:cNvSpPr>
            <a:spLocks noGrp="1"/>
          </p:cNvSpPr>
          <p:nvPr>
            <p:ph sz="half" idx="4"/>
          </p:nvPr>
        </p:nvSpPr>
        <p:spPr>
          <a:xfrm>
            <a:off x="4953000" y="2639144"/>
            <a:ext cx="3733800" cy="3886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“Patriotism </a:t>
            </a:r>
            <a:r>
              <a:rPr lang="en-US" dirty="0">
                <a:solidFill>
                  <a:srgbClr val="000000"/>
                </a:solidFill>
              </a:rPr>
              <a:t>&lt; ... &gt; is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>
                <a:solidFill>
                  <a:srgbClr val="000000"/>
                </a:solidFill>
              </a:rPr>
              <a:t>moral and political principle, a social feeling, the content of which is love for the Fatherland and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>
                <a:solidFill>
                  <a:srgbClr val="000000"/>
                </a:solidFill>
              </a:rPr>
              <a:t>willingness to subordinate their private interests to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its </a:t>
            </a:r>
            <a:r>
              <a:rPr lang="en-US" dirty="0" smtClean="0">
                <a:solidFill>
                  <a:srgbClr val="000000"/>
                </a:solidFill>
              </a:rPr>
              <a:t>interests”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85448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1230</TotalTime>
  <Words>865</Words>
  <Application>Microsoft Office PowerPoint</Application>
  <PresentationFormat>Экран (4:3)</PresentationFormat>
  <Paragraphs>114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Справедливость</vt:lpstr>
      <vt:lpstr>KATYN AS A PLACE OF MEMORY: CHANGE OF MEANINGS OF THE MEMORIAL IN THE PROCESS OF ITS RECONSTRUCTION IN 2017-2018 </vt:lpstr>
      <vt:lpstr>Historical excursus to the place of tragic memory</vt:lpstr>
      <vt:lpstr>Презентация PowerPoint</vt:lpstr>
      <vt:lpstr>The author’s approaches</vt:lpstr>
      <vt:lpstr>Method and methodology</vt:lpstr>
      <vt:lpstr>   MAIN SOURCES [KATYN]  </vt:lpstr>
      <vt:lpstr>Презентация PowerPoint</vt:lpstr>
      <vt:lpstr>   MAIN SOURCES [KATYN]  </vt:lpstr>
      <vt:lpstr>The meaning of the concept – Patriotism  (from the “Bulletin of the Katyn memorial”)</vt:lpstr>
      <vt:lpstr>“Concept of the exhibition “Katyn. 1940.  Katyn crime: history and modernity.  (Andreenkova G, Kornilov O., Aleksandrov V., 2012)</vt:lpstr>
      <vt:lpstr>   DIACHRONIC COMPARISON OF THE PLACE OF TRAGIC MEMORY:  KATYN</vt:lpstr>
      <vt:lpstr>Structure of exhibition in the Pavilion of the main entrance </vt:lpstr>
      <vt:lpstr>Object 3. "Resolution of The State Duma of Russia” 2010</vt:lpstr>
      <vt:lpstr>Презентация PowerPoint</vt:lpstr>
      <vt:lpstr>Презентация PowerPoint</vt:lpstr>
      <vt:lpstr>Standard biographical information on stands dedicated  to Polish and Soviet prisoners of war</vt:lpstr>
      <vt:lpstr>Structure of exhibition in the Pavilion of the main entrance </vt:lpstr>
      <vt:lpstr>The first ritual site</vt:lpstr>
      <vt:lpstr>Презентация PowerPoint</vt:lpstr>
      <vt:lpstr>Exhibition in the new Museum  and exhibition complex</vt:lpstr>
      <vt:lpstr>New meanings (значения)</vt:lpstr>
    </vt:vector>
  </TitlesOfParts>
  <Company>Retired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TECHNIQUES FOR REDESIGNATION OF THE PLACES OF TRAGIC MEMORY IN CONTEMPORARY RUSSIA: PERM-36, SANDARMOKH, KATYN </dc:title>
  <dc:creator>RWT</dc:creator>
  <cp:lastModifiedBy>Студент НИУ ВШЭ</cp:lastModifiedBy>
  <cp:revision>84</cp:revision>
  <dcterms:created xsi:type="dcterms:W3CDTF">2020-03-29T06:52:11Z</dcterms:created>
  <dcterms:modified xsi:type="dcterms:W3CDTF">2020-11-27T11:18:45Z</dcterms:modified>
</cp:coreProperties>
</file>